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23"/>
  </p:notesMasterIdLst>
  <p:sldIdLst>
    <p:sldId id="428" r:id="rId5"/>
    <p:sldId id="348" r:id="rId6"/>
    <p:sldId id="429" r:id="rId7"/>
    <p:sldId id="349" r:id="rId8"/>
    <p:sldId id="350" r:id="rId9"/>
    <p:sldId id="351" r:id="rId10"/>
    <p:sldId id="352" r:id="rId11"/>
    <p:sldId id="354" r:id="rId12"/>
    <p:sldId id="355" r:id="rId13"/>
    <p:sldId id="432" r:id="rId14"/>
    <p:sldId id="359" r:id="rId15"/>
    <p:sldId id="360" r:id="rId16"/>
    <p:sldId id="361" r:id="rId17"/>
    <p:sldId id="368" r:id="rId18"/>
    <p:sldId id="356" r:id="rId19"/>
    <p:sldId id="357" r:id="rId20"/>
    <p:sldId id="358" r:id="rId21"/>
    <p:sldId id="427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0000"/>
    <a:srgbClr val="33CC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4" autoAdjust="0"/>
    <p:restoredTop sz="94660"/>
  </p:normalViewPr>
  <p:slideViewPr>
    <p:cSldViewPr showGuides="1">
      <p:cViewPr varScale="1">
        <p:scale>
          <a:sx n="65" d="100"/>
          <a:sy n="65" d="100"/>
        </p:scale>
        <p:origin x="1512" y="78"/>
      </p:cViewPr>
      <p:guideLst>
        <p:guide orient="horz" pos="24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08DBC9A-AE04-43F0-B914-AF8BB0DF78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575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859C61E-18E5-47AA-ADCB-BA9479398385}" type="slidenum">
              <a:rPr lang="en-US" altLang="en-US">
                <a:latin typeface="Arial" pitchFamily="34" charset="0"/>
              </a:rPr>
              <a:pPr/>
              <a:t>2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AA43D54-6A3A-4293-AE26-61D81FB33602}" type="slidenum">
              <a:rPr lang="en-US" altLang="en-US">
                <a:latin typeface="Arial" pitchFamily="34" charset="0"/>
              </a:rPr>
              <a:pPr/>
              <a:t>11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C0397E7-0F13-4014-86F6-0138ECB6B287}" type="slidenum">
              <a:rPr lang="en-US" altLang="en-US">
                <a:latin typeface="Arial" pitchFamily="34" charset="0"/>
              </a:rPr>
              <a:pPr/>
              <a:t>12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6B8FFC2-5C05-4D9D-A1A4-2468A837A03A}" type="slidenum">
              <a:rPr lang="en-US" altLang="en-US">
                <a:latin typeface="Arial" pitchFamily="34" charset="0"/>
              </a:rPr>
              <a:pPr/>
              <a:t>13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AABFB45-84BF-47FF-A937-3FE76CFF7836}" type="slidenum">
              <a:rPr lang="en-US" altLang="en-US">
                <a:latin typeface="Arial" pitchFamily="34" charset="0"/>
              </a:rPr>
              <a:pPr/>
              <a:t>15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6C1121F-3F50-4294-A45D-0F99B12AD9BC}" type="slidenum">
              <a:rPr lang="en-US" altLang="en-US">
                <a:latin typeface="Arial" pitchFamily="34" charset="0"/>
              </a:rPr>
              <a:pPr/>
              <a:t>16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87DBCDC-A76E-4579-822A-3359FB2397C0}" type="slidenum">
              <a:rPr lang="en-US" altLang="en-US">
                <a:latin typeface="Arial" pitchFamily="34" charset="0"/>
              </a:rPr>
              <a:pPr/>
              <a:t>17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52BAFEF-D25D-4616-9E35-0397BD436A16}" type="slidenum">
              <a:rPr lang="en-US" altLang="en-US">
                <a:latin typeface="Arial" panose="020B0604020202020204" pitchFamily="34" charset="0"/>
              </a:rPr>
              <a:pPr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668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859C61E-18E5-47AA-ADCB-BA9479398385}" type="slidenum">
              <a:rPr lang="en-US" altLang="en-US">
                <a:latin typeface="Arial" pitchFamily="34" charset="0"/>
              </a:rPr>
              <a:pPr/>
              <a:t>3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2" eaLnBrk="1" hangingPunct="1">
              <a:defRPr/>
            </a:pPr>
            <a:r>
              <a:rPr lang="en-US" altLang="en-US" sz="2000" dirty="0" smtClean="0"/>
              <a:t>Main market could hold 60,000 people at one time.</a:t>
            </a:r>
          </a:p>
          <a:p>
            <a:pPr lvl="2" eaLnBrk="1" hangingPunct="1">
              <a:defRPr/>
            </a:pPr>
            <a:r>
              <a:rPr lang="en-US" altLang="en-US" sz="2000" dirty="0" smtClean="0"/>
              <a:t>Could buy chocolate, vanilla, cigarettes, tools for carpentry and other trades, ceramics, and luxury items made of gold, silver, jade, turquoise, and feathers.</a:t>
            </a:r>
          </a:p>
          <a:p>
            <a:pPr lvl="2" eaLnBrk="1" hangingPunct="1">
              <a:defRPr/>
            </a:pPr>
            <a:r>
              <a:rPr lang="en-US" altLang="en-US" sz="2000" dirty="0" smtClean="0"/>
              <a:t>Slavery was common.</a:t>
            </a:r>
          </a:p>
        </p:txBody>
      </p:sp>
    </p:spTree>
    <p:extLst>
      <p:ext uri="{BB962C8B-B14F-4D97-AF65-F5344CB8AC3E}">
        <p14:creationId xmlns:p14="http://schemas.microsoft.com/office/powerpoint/2010/main" val="3229420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5F3E4B3-8697-42EC-97BE-7569050600A8}" type="slidenum">
              <a:rPr lang="en-US" altLang="en-US">
                <a:latin typeface="Arial" pitchFamily="34" charset="0"/>
              </a:rPr>
              <a:pPr/>
              <a:t>4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1159315-70DB-40B4-9BAF-AE9B03088DEC}" type="slidenum">
              <a:rPr lang="en-US" altLang="en-US">
                <a:latin typeface="Arial" pitchFamily="34" charset="0"/>
              </a:rPr>
              <a:pPr/>
              <a:t>5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184E8F0-52A8-44B7-89B6-8F8948DE5609}" type="slidenum">
              <a:rPr lang="en-US" altLang="en-US">
                <a:latin typeface="Arial" pitchFamily="34" charset="0"/>
              </a:rPr>
              <a:pPr/>
              <a:t>6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5C3FE29-5C0D-4252-B562-05C415EE0B79}" type="slidenum">
              <a:rPr lang="en-US" altLang="en-US">
                <a:latin typeface="Arial" pitchFamily="34" charset="0"/>
              </a:rPr>
              <a:pPr/>
              <a:t>7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94D6DC1-518A-4FDE-B78F-27F042C92EA3}" type="slidenum">
              <a:rPr lang="en-US" altLang="en-US">
                <a:latin typeface="Arial" pitchFamily="34" charset="0"/>
              </a:rPr>
              <a:pPr/>
              <a:t>8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45BBEB8-BD4F-4BAA-85FC-07F881F74202}" type="slidenum">
              <a:rPr lang="en-US" altLang="en-US">
                <a:latin typeface="Arial" pitchFamily="34" charset="0"/>
              </a:rPr>
              <a:pPr/>
              <a:t>9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altLang="en-US" dirty="0" smtClean="0"/>
              <a:t>Rigid class system.  Warfare was the only means of social advancement.  Eagle Nobles.</a:t>
            </a:r>
          </a:p>
          <a:p>
            <a:pPr lvl="1" eaLnBrk="1" hangingPunct="1">
              <a:defRPr/>
            </a:pPr>
            <a:r>
              <a:rPr lang="en-US" altLang="en-US" dirty="0" smtClean="0"/>
              <a:t>Eagle nobles given land and titles.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DBC9A-AE04-43F0-B914-AF8BB0DF780A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92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C922C-B93B-406A-A622-CC6CD7C63C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776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323C7-357A-4B4B-BA37-87D334A327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55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AB318-6D93-4B9E-90AE-6C0BF91633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055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92A0C-5085-479A-8BE5-346997ECA1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95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8D4BC-AECE-4D0E-AD81-870163B953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8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DDF2B-5C69-42B6-A160-C927D71391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40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DEDEE-7613-44B2-A536-2680EEB6D6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61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5EF16-27C7-4226-995E-8C2B238FB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96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775A6-E636-4B47-8D50-95216185E4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607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2DF23-ED11-4B50-811E-3725475557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0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B3FD6-A58C-4AB7-B232-0B140D5A5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884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04D80-C232-450A-874F-D016008526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93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C137836-76C9-4D46-9A4B-D33388D2C2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answers.com/main/Record2?a=NR&amp;url=http://commons.wikimedia.org/wiki/Image:Codex%20Mendoza%20folio%2067r%20bottom.jpg" TargetMode="Externa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9QuO09z-S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tinamericanstudies.org/aztecs/aztecs21.gi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www.google.com/url?sa=i&amp;rct=j&amp;q=&amp;esrc=s&amp;source=images&amp;cd=&amp;cad=rja&amp;uact=8&amp;ved=0ahUKEwiw0-yyrOTYAhVija0KHTzEBloQjRwIBw&amp;url=https://en.wikipedia.org/wiki/Cinderella_Castle&amp;psig=AOvVaw2icU26Z8VVBolwAk9O3RaD&amp;ust=151646228507611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Tzompantli_Tovar.jpe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-3048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Goals. Students will be able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084263"/>
            <a:ext cx="82296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Identify who the Aztec were.</a:t>
            </a:r>
          </a:p>
          <a:p>
            <a:pPr>
              <a:defRPr/>
            </a:pPr>
            <a:r>
              <a:rPr lang="en-US" dirty="0" smtClean="0"/>
              <a:t>Summarize important characteristics of </a:t>
            </a:r>
            <a:r>
              <a:rPr lang="en-US" dirty="0" err="1" smtClean="0"/>
              <a:t>Tenochitlan</a:t>
            </a:r>
            <a:r>
              <a:rPr lang="en-US" dirty="0" smtClean="0"/>
              <a:t>, the Aztec capital. </a:t>
            </a:r>
            <a:endParaRPr lang="en-US" dirty="0" smtClean="0"/>
          </a:p>
          <a:p>
            <a:pPr>
              <a:defRPr/>
            </a:pPr>
            <a:r>
              <a:rPr lang="en-US" dirty="0"/>
              <a:t>Describe the role warfare played in Aztec life. 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492" y="3417136"/>
            <a:ext cx="5177016" cy="344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41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66"/>
    </mc:Choice>
    <mc:Fallback xmlns="">
      <p:transition spd="slow" advTm="5136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Aztec society was based on warfare.</a:t>
            </a:r>
            <a:br>
              <a:rPr lang="en-US" alt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1" y="1600200"/>
            <a:ext cx="6299198" cy="4724399"/>
          </a:xfrm>
        </p:spPr>
      </p:pic>
    </p:spTree>
    <p:extLst>
      <p:ext uri="{BB962C8B-B14F-4D97-AF65-F5344CB8AC3E}">
        <p14:creationId xmlns:p14="http://schemas.microsoft.com/office/powerpoint/2010/main" val="61075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39"/>
    </mc:Choice>
    <mc:Fallback xmlns="">
      <p:transition spd="slow" advTm="4713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Flowery War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Warriors who fell in battle went to the paradise of the Sun God.</a:t>
            </a:r>
          </a:p>
          <a:p>
            <a:pPr eaLnBrk="1" hangingPunct="1">
              <a:defRPr/>
            </a:pPr>
            <a:r>
              <a:rPr lang="en-US" altLang="en-US" smtClean="0"/>
              <a:t>Head of the military was the Emporer, who was required to wage war.</a:t>
            </a:r>
          </a:p>
          <a:p>
            <a:pPr lvl="1" eaLnBrk="1" hangingPunct="1">
              <a:defRPr/>
            </a:pPr>
            <a:r>
              <a:rPr lang="en-US" altLang="en-US" smtClean="0"/>
              <a:t>Handled external relations.  Had a counterpart named “Female Snake”, who administered internal policy and administration.</a:t>
            </a:r>
          </a:p>
          <a:p>
            <a:pPr eaLnBrk="1" hangingPunct="1">
              <a:defRPr/>
            </a:pPr>
            <a:r>
              <a:rPr lang="en-US" altLang="en-US" smtClean="0"/>
              <a:t>Potchteca—Members of a trading class that acted as spies and traders.  Vanguard of the Aztec military.</a:t>
            </a:r>
          </a:p>
        </p:txBody>
      </p:sp>
    </p:spTree>
    <p:extLst>
      <p:ext uri="{BB962C8B-B14F-4D97-AF65-F5344CB8AC3E}">
        <p14:creationId xmlns:p14="http://schemas.microsoft.com/office/powerpoint/2010/main" val="357824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880"/>
    </mc:Choice>
    <mc:Fallback xmlns="">
      <p:transition spd="slow" advTm="25088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smtClean="0"/>
              <a:t>Passage from a Nahuatl song that was sort of like the national anthem:</a:t>
            </a:r>
            <a:br>
              <a:rPr lang="en-US" altLang="en-US" sz="4000" smtClean="0"/>
            </a:br>
            <a:endParaRPr lang="en-US" altLang="en-US" sz="4000" smtClean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400" smtClean="0"/>
              <a:t>The battlefield is the place: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400" smtClean="0"/>
              <a:t>Where one toasts the divine liquor in war,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400" smtClean="0"/>
              <a:t>Where are stained red the divine eagles,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400" smtClean="0"/>
              <a:t>Where the jaguars howl,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400" smtClean="0"/>
              <a:t>Where all kinds of precious stones rain from ornaments,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400" smtClean="0"/>
              <a:t>Where wave headdresses rich with fine plumes,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400" smtClean="0"/>
              <a:t>Where princes are smashed to bits.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400" smtClean="0"/>
              <a:t>There is nothing like death in war,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400" smtClean="0"/>
              <a:t>Nothing like the flowery death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400" smtClean="0"/>
              <a:t>So precious to Him who gives life: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400" smtClean="0"/>
              <a:t>Far off I see it: my heart yearns for it!</a:t>
            </a:r>
          </a:p>
        </p:txBody>
      </p:sp>
    </p:spTree>
    <p:extLst>
      <p:ext uri="{BB962C8B-B14F-4D97-AF65-F5344CB8AC3E}">
        <p14:creationId xmlns:p14="http://schemas.microsoft.com/office/powerpoint/2010/main" val="73546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48"/>
    </mc:Choice>
    <mc:Fallback xmlns="">
      <p:transition spd="slow" advTm="4594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45720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/>
              <a:t>Aztecs fought with sword-clubs called </a:t>
            </a:r>
            <a:r>
              <a:rPr lang="en-US" altLang="en-US" sz="2800" i="1" smtClean="0"/>
              <a:t>macuahuit</a:t>
            </a:r>
            <a:r>
              <a:rPr lang="en-US" altLang="en-US" sz="2800" smtClean="0"/>
              <a:t> and atlatls.  The leaders wore very finely adorned feather capes, which made them very identifiable for the Spanish.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/>
              <a:t>Foreign troop acted as bowmen </a:t>
            </a:r>
          </a:p>
        </p:txBody>
      </p:sp>
      <p:pic>
        <p:nvPicPr>
          <p:cNvPr id="15363" name="Picture 5" descr="aztec4figure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457200"/>
            <a:ext cx="146685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300px-Jaguar_warri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284797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9" descr="Codex_Mendoza_folio_67r_bottom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3676650"/>
            <a:ext cx="52387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69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273"/>
    </mc:Choice>
    <mc:Fallback xmlns="">
      <p:transition spd="slow" advTm="13527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Whistle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952" y="5562600"/>
            <a:ext cx="9102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www.youtube.com/watch?v=I9QuO09z-SI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8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4"/>
    </mc:Choice>
    <mc:Fallback xmlns="">
      <p:transition spd="slow" advTm="78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Raising Children for War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smtClean="0"/>
              <a:t>Soon after an Aztec boy was born, a special incantation was recited over him: “The house into which you are born is not your true home.  Instead it is a resting place, for you are a warrior.  Your mission is to give the sun the blood of enemies to drink, and the feed Tlaltecuhtli [the Earth] with their bodies.” </a:t>
            </a:r>
          </a:p>
          <a:p>
            <a:pPr lvl="1" eaLnBrk="1" hangingPunct="1">
              <a:defRPr/>
            </a:pPr>
            <a:r>
              <a:rPr lang="en-US" altLang="en-US" sz="2400" smtClean="0"/>
              <a:t>The boy was then given a miniature shield and four arrows.  </a:t>
            </a:r>
          </a:p>
          <a:p>
            <a:pPr eaLnBrk="1" hangingPunct="1">
              <a:defRPr/>
            </a:pPr>
            <a:r>
              <a:rPr lang="en-US" altLang="en-US" sz="2800" smtClean="0"/>
              <a:t>In contrast women were given weaving tools. The rites read over them admonished them to remain at home and serve their families well. </a:t>
            </a:r>
          </a:p>
        </p:txBody>
      </p:sp>
    </p:spTree>
    <p:extLst>
      <p:ext uri="{BB962C8B-B14F-4D97-AF65-F5344CB8AC3E}">
        <p14:creationId xmlns:p14="http://schemas.microsoft.com/office/powerpoint/2010/main" val="382000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44"/>
    </mc:Choice>
    <mc:Fallback xmlns="">
      <p:transition spd="slow" advTm="6064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10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Schooling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990600"/>
            <a:ext cx="8305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/>
              <a:t>Universal education.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/>
              <a:t>School started at age 15 and lasted until about 20.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mtClean="0"/>
              <a:t>Two types of schools: military academies and seminaries.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mtClean="0"/>
              <a:t>Nobles attended seminaries, where they learned religion and astronomy.  All government officials had to have attended seminaries.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mtClean="0"/>
              <a:t>Priests then received additional training.  Like grad school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942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32"/>
    </mc:Choice>
    <mc:Fallback xmlns="">
      <p:transition spd="slow" advTm="46632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Schooling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/>
              <a:t>Most people went to military academies.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/>
              <a:t>Males and females were segregated.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/>
              <a:t>Girls joined “the House of Song” and learned songs, dances, and domestic skills.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/>
              <a:t>Males received miliatary training.  Included serving as squires during military campaigns.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/>
              <a:t>The master of the school had to approve marriages, in part to ensure that the union would benefit the soldier’s readiness for war.</a:t>
            </a:r>
          </a:p>
        </p:txBody>
      </p:sp>
    </p:spTree>
    <p:extLst>
      <p:ext uri="{BB962C8B-B14F-4D97-AF65-F5344CB8AC3E}">
        <p14:creationId xmlns:p14="http://schemas.microsoft.com/office/powerpoint/2010/main" val="317502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075"/>
    </mc:Choice>
    <mc:Fallback xmlns="">
      <p:transition spd="slow" advTm="9207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paquime mo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14288"/>
            <a:ext cx="77724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25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341"/>
    </mc:Choice>
    <mc:Fallback xmlns="">
      <p:transition spd="slow" advTm="11834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Aztecs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 smtClean="0"/>
              <a:t>An empire centered on three allied cities: Tenochtitlan (the preeminent), </a:t>
            </a:r>
            <a:r>
              <a:rPr lang="en-US" altLang="en-US" sz="2800" dirty="0" err="1" smtClean="0"/>
              <a:t>Texcoco</a:t>
            </a:r>
            <a:r>
              <a:rPr lang="en-US" altLang="en-US" sz="2800" dirty="0" smtClean="0"/>
              <a:t>, and </a:t>
            </a:r>
            <a:r>
              <a:rPr lang="en-US" altLang="en-US" sz="2800" dirty="0" err="1" smtClean="0"/>
              <a:t>Tlacopan</a:t>
            </a:r>
            <a:r>
              <a:rPr lang="en-US" altLang="en-US" sz="2800" dirty="0" smtClean="0"/>
              <a:t>.  Rebelled against the </a:t>
            </a:r>
            <a:r>
              <a:rPr lang="en-US" altLang="en-US" sz="2800" dirty="0" err="1" smtClean="0"/>
              <a:t>Azcapotzalco</a:t>
            </a:r>
            <a:r>
              <a:rPr lang="en-US" altLang="en-US" sz="2800" dirty="0" smtClean="0"/>
              <a:t> Empire.</a:t>
            </a:r>
          </a:p>
        </p:txBody>
      </p:sp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4" r="4653" b="11658"/>
          <a:stretch/>
        </p:blipFill>
        <p:spPr bwMode="auto">
          <a:xfrm>
            <a:off x="807375" y="3048000"/>
            <a:ext cx="756598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10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35"/>
    </mc:Choice>
    <mc:Fallback xmlns="">
      <p:transition spd="slow" advTm="5743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Aztecs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52500"/>
            <a:ext cx="86868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 smtClean="0"/>
              <a:t>Mexico City is built on Tenochtitlan.</a:t>
            </a:r>
          </a:p>
          <a:p>
            <a:pPr lvl="1" eaLnBrk="1" hangingPunct="1">
              <a:defRPr/>
            </a:pPr>
            <a:r>
              <a:rPr lang="en-US" altLang="en-US" sz="2400" dirty="0" smtClean="0"/>
              <a:t>When Spanish arrived in AD 1519:</a:t>
            </a:r>
          </a:p>
          <a:p>
            <a:pPr lvl="2" eaLnBrk="1" hangingPunct="1">
              <a:defRPr/>
            </a:pPr>
            <a:r>
              <a:rPr lang="en-US" altLang="en-US" sz="2000" dirty="0" smtClean="0"/>
              <a:t>Between 200,000 and 300,000 people.  Five times the population as London.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307" y="2692399"/>
            <a:ext cx="6297386" cy="419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5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74"/>
    </mc:Choice>
    <mc:Fallback xmlns="">
      <p:transition spd="slow" advTm="3767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Tenochtitlan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33528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A city built for defense</a:t>
            </a:r>
          </a:p>
          <a:p>
            <a:pPr lvl="1" eaLnBrk="1" hangingPunct="1">
              <a:defRPr/>
            </a:pPr>
            <a:r>
              <a:rPr lang="en-US" altLang="en-US" smtClean="0"/>
              <a:t>Built on an island that was connected to shore via bridges.  The bridges had collapsible sections.  Gates also secured the entrances.</a:t>
            </a:r>
          </a:p>
        </p:txBody>
      </p:sp>
      <p:pic>
        <p:nvPicPr>
          <p:cNvPr id="3076" name="Picture 5" descr="tenochtitlan-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1619250"/>
            <a:ext cx="523875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58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803"/>
    </mc:Choice>
    <mc:Fallback xmlns="">
      <p:transition spd="slow" advTm="9280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Tenochtitlan surrounded by Lake Texcoco</a:t>
            </a:r>
          </a:p>
        </p:txBody>
      </p:sp>
      <p:pic>
        <p:nvPicPr>
          <p:cNvPr id="4099" name="Picture 5" descr="aztecs2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875"/>
            <a:ext cx="9086850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72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35"/>
    </mc:Choice>
    <mc:Fallback xmlns="">
      <p:transition spd="slow" advTm="3393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Tenochtitlan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53340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/>
              <a:t>City founded in AD 1325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smtClean="0"/>
              <a:t>Legend of eagle eating a snake while perched on a cactus.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smtClean="0"/>
              <a:t>Before this, the Aztecs were a wandering tribe of basically mercenaries.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/>
              <a:t>Craft barrios (</a:t>
            </a:r>
            <a:r>
              <a:rPr lang="en-US" altLang="en-US" sz="2800" i="1" smtClean="0"/>
              <a:t>calpullis</a:t>
            </a:r>
            <a:r>
              <a:rPr lang="en-US" altLang="en-US" sz="2800" smtClean="0"/>
              <a:t>) organized the town.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/>
              <a:t>Center of town had public buildings.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smtClean="0"/>
              <a:t>Included two zoos.  One for birds of prey, the other for other animals including mammals, reptiles, and other birds.</a:t>
            </a:r>
          </a:p>
        </p:txBody>
      </p:sp>
      <p:pic>
        <p:nvPicPr>
          <p:cNvPr id="5124" name="Picture 5" descr="eq_concien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6" t="15477" r="8653" b="27380"/>
          <a:stretch>
            <a:fillRect/>
          </a:stretch>
        </p:blipFill>
        <p:spPr bwMode="auto">
          <a:xfrm>
            <a:off x="5715000" y="3200400"/>
            <a:ext cx="3048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mexico_c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14400"/>
            <a:ext cx="23622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mexican%20fl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19200"/>
            <a:ext cx="19812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46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511"/>
    </mc:Choice>
    <mc:Fallback xmlns="">
      <p:transition spd="slow" advTm="8351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Public Buildings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err="1" smtClean="0"/>
              <a:t>Templo</a:t>
            </a:r>
            <a:r>
              <a:rPr lang="en-US" altLang="en-US" dirty="0" smtClean="0"/>
              <a:t> Mayor—Great Pyramid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60 m tall (197 </a:t>
            </a:r>
            <a:r>
              <a:rPr lang="en-US" altLang="en-US" dirty="0" err="1" smtClean="0"/>
              <a:t>ft</a:t>
            </a:r>
            <a:r>
              <a:rPr lang="en-US" altLang="en-US" dirty="0" smtClean="0"/>
              <a:t>).  Dedicated to Smoking Mirror (</a:t>
            </a:r>
            <a:r>
              <a:rPr lang="en-US" altLang="en-US" dirty="0" err="1" smtClean="0"/>
              <a:t>Huitzilopohtli</a:t>
            </a:r>
            <a:r>
              <a:rPr lang="en-US" altLang="en-US" dirty="0" smtClean="0"/>
              <a:t>), the god of war and sun, and Tlaloc (god of rain and fertility).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Tens of thousands of people sacrificed at the temple.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Destroyed during the Spanish conquest in 1521.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i="1" dirty="0" err="1" smtClean="0"/>
              <a:t>tzompantli</a:t>
            </a:r>
            <a:r>
              <a:rPr lang="en-US" altLang="en-US" i="1" dirty="0" smtClean="0"/>
              <a:t> – </a:t>
            </a:r>
            <a:r>
              <a:rPr lang="en-US" altLang="en-US" dirty="0" smtClean="0"/>
              <a:t>Skull rack.</a:t>
            </a:r>
            <a:endParaRPr lang="en-US" altLang="en-US" i="1" dirty="0" smtClean="0"/>
          </a:p>
        </p:txBody>
      </p:sp>
      <p:pic>
        <p:nvPicPr>
          <p:cNvPr id="6148" name="Picture 5" descr="tenochlanu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00500"/>
            <a:ext cx="4191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cinderella castl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53000"/>
            <a:ext cx="1261718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1318" y="5636657"/>
            <a:ext cx="1571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 60 m tall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99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301"/>
    </mc:Choice>
    <mc:Fallback xmlns="">
      <p:transition spd="slow" advTm="14530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10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i="1" smtClean="0"/>
              <a:t>Tzompantli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Wooden skull rack found in many places, but especially associated with the Aztec.</a:t>
            </a:r>
          </a:p>
          <a:p>
            <a:pPr eaLnBrk="1" hangingPunct="1">
              <a:defRPr/>
            </a:pPr>
            <a:r>
              <a:rPr lang="en-US" altLang="en-US" smtClean="0"/>
              <a:t>Skulls from war captives who were sacrificed.  Also losers of ballgames.</a:t>
            </a:r>
          </a:p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8196" name="Picture 5" descr="A tzompantli is illustrated to the right of a depiction of an Aztec temple dedicated to the deity Huitzilopochtli; from Juan de Tovar's 1587 manuscript, the Ramirez Codex.">
            <a:hlinkClick r:id="rId3" tooltip="A tzompantli is illustrated to the right of a depiction of an Aztec temple dedicated to the deity Huitzilopochtli; from Juan de Tovar's 1587 manuscript, the Ramirez Codex.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aztecs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49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872"/>
    </mc:Choice>
    <mc:Fallback xmlns="">
      <p:transition spd="slow" advTm="6787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War and Sacrifice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8943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Aztec society was based on warfare</a:t>
            </a:r>
            <a:r>
              <a:rPr lang="en-US" altLang="en-US" dirty="0"/>
              <a:t>. The gods had to be fed through blood, especially human blood.  Aztecs took this principle to an </a:t>
            </a:r>
            <a:r>
              <a:rPr lang="en-US" altLang="en-US" dirty="0" smtClean="0"/>
              <a:t>extreme.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591590"/>
            <a:ext cx="3048000" cy="320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5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80"/>
    </mc:Choice>
    <mc:Fallback xmlns="">
      <p:transition spd="slow" advTm="6238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978D293550EE408BBA80E379FB1048" ma:contentTypeVersion="12" ma:contentTypeDescription="Create a new document." ma:contentTypeScope="" ma:versionID="3b518b9eac21c92686468364c1111786">
  <xsd:schema xmlns:xsd="http://www.w3.org/2001/XMLSchema" xmlns:xs="http://www.w3.org/2001/XMLSchema" xmlns:p="http://schemas.microsoft.com/office/2006/metadata/properties" xmlns:ns3="4094fec7-eb86-4f33-885f-f4ec69534214" xmlns:ns4="73a3dab4-b00d-4a1f-a26d-4395bc4ed9d3" targetNamespace="http://schemas.microsoft.com/office/2006/metadata/properties" ma:root="true" ma:fieldsID="a3e9e071e6fef634d5930bc9694028f8" ns3:_="" ns4:_="">
    <xsd:import namespace="4094fec7-eb86-4f33-885f-f4ec69534214"/>
    <xsd:import namespace="73a3dab4-b00d-4a1f-a26d-4395bc4ed9d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94fec7-eb86-4f33-885f-f4ec695342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a3dab4-b00d-4a1f-a26d-4395bc4ed9d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4E8C7F-9C88-4FDC-BDF5-E4F9F67234F6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73a3dab4-b00d-4a1f-a26d-4395bc4ed9d3"/>
    <ds:schemaRef ds:uri="http://schemas.microsoft.com/office/infopath/2007/PartnerControls"/>
    <ds:schemaRef ds:uri="http://purl.org/dc/elements/1.1/"/>
    <ds:schemaRef ds:uri="4094fec7-eb86-4f33-885f-f4ec6953421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4892297-8C72-40A1-8DC5-F2727AB429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F40BE6-59A2-48E4-AEA9-941F545AD2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94fec7-eb86-4f33-885f-f4ec69534214"/>
    <ds:schemaRef ds:uri="73a3dab4-b00d-4a1f-a26d-4395bc4ed9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53839</TotalTime>
  <Words>848</Words>
  <Application>Microsoft Office PowerPoint</Application>
  <PresentationFormat>On-screen Show (4:3)</PresentationFormat>
  <Paragraphs>93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Tahoma</vt:lpstr>
      <vt:lpstr>Wingdings</vt:lpstr>
      <vt:lpstr>Textured</vt:lpstr>
      <vt:lpstr>Goals. Students will be able to:</vt:lpstr>
      <vt:lpstr>Aztecs</vt:lpstr>
      <vt:lpstr>Aztecs</vt:lpstr>
      <vt:lpstr>Tenochtitlan</vt:lpstr>
      <vt:lpstr>PowerPoint Presentation</vt:lpstr>
      <vt:lpstr>Tenochtitlan</vt:lpstr>
      <vt:lpstr>Public Buildings</vt:lpstr>
      <vt:lpstr>Tzompantli</vt:lpstr>
      <vt:lpstr>War and Sacrifice</vt:lpstr>
      <vt:lpstr>Aztec society was based on warfare. </vt:lpstr>
      <vt:lpstr>Flowery War</vt:lpstr>
      <vt:lpstr>Passage from a Nahuatl song that was sort of like the national anthem: </vt:lpstr>
      <vt:lpstr>PowerPoint Presentation</vt:lpstr>
      <vt:lpstr>Death Whistle</vt:lpstr>
      <vt:lpstr>Raising Children for War</vt:lpstr>
      <vt:lpstr>Schooling</vt:lpstr>
      <vt:lpstr>Schooling</vt:lpstr>
      <vt:lpstr>PowerPoint Presentation</vt:lpstr>
    </vt:vector>
  </TitlesOfParts>
  <Company>Dept. of Anthropology, University of New Mexico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Todd L. VanPool</dc:creator>
  <cp:lastModifiedBy>Todd Vanpool</cp:lastModifiedBy>
  <cp:revision>100</cp:revision>
  <dcterms:created xsi:type="dcterms:W3CDTF">2007-11-27T03:56:38Z</dcterms:created>
  <dcterms:modified xsi:type="dcterms:W3CDTF">2021-08-15T17:39:33Z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0x01010028978D293550EE408BBA80E379FB1048</vt:lpwstr>
  </property>
</Properties>
</file>