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30"/>
  </p:notesMasterIdLst>
  <p:sldIdLst>
    <p:sldId id="394" r:id="rId5"/>
    <p:sldId id="392" r:id="rId6"/>
    <p:sldId id="395" r:id="rId7"/>
    <p:sldId id="393" r:id="rId8"/>
    <p:sldId id="374" r:id="rId9"/>
    <p:sldId id="342" r:id="rId10"/>
    <p:sldId id="380" r:id="rId11"/>
    <p:sldId id="381" r:id="rId12"/>
    <p:sldId id="373" r:id="rId13"/>
    <p:sldId id="372" r:id="rId14"/>
    <p:sldId id="375" r:id="rId15"/>
    <p:sldId id="376" r:id="rId16"/>
    <p:sldId id="377" r:id="rId17"/>
    <p:sldId id="378" r:id="rId18"/>
    <p:sldId id="379" r:id="rId19"/>
    <p:sldId id="382" r:id="rId20"/>
    <p:sldId id="383" r:id="rId21"/>
    <p:sldId id="384" r:id="rId22"/>
    <p:sldId id="385" r:id="rId23"/>
    <p:sldId id="386" r:id="rId24"/>
    <p:sldId id="387" r:id="rId25"/>
    <p:sldId id="388" r:id="rId26"/>
    <p:sldId id="389" r:id="rId27"/>
    <p:sldId id="390" r:id="rId28"/>
    <p:sldId id="391" r:id="rId2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4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0000"/>
    <a:srgbClr val="33CC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4" autoAdjust="0"/>
    <p:restoredTop sz="94660"/>
  </p:normalViewPr>
  <p:slideViewPr>
    <p:cSldViewPr showGuides="1">
      <p:cViewPr>
        <p:scale>
          <a:sx n="60" d="100"/>
          <a:sy n="60" d="100"/>
        </p:scale>
        <p:origin x="1662" y="186"/>
      </p:cViewPr>
      <p:guideLst>
        <p:guide orient="horz" pos="2400"/>
        <p:guide pos="2880"/>
      </p:guideLst>
    </p:cSldViewPr>
  </p:slideViewPr>
  <p:notesTextViewPr>
    <p:cViewPr>
      <p:scale>
        <a:sx n="100" d="100"/>
        <a:sy n="100" d="100"/>
      </p:scale>
      <p:origin x="0" y="0"/>
    </p:cViewPr>
  </p:notesTextViewPr>
  <p:sorterViewPr>
    <p:cViewPr>
      <p:scale>
        <a:sx n="66" d="100"/>
        <a:sy n="66" d="100"/>
      </p:scale>
      <p:origin x="0" y="6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C08DBC9A-AE04-43F0-B914-AF8BB0DF780A}" type="slidenum">
              <a:rPr lang="en-US" altLang="en-US"/>
              <a:pPr>
                <a:defRPr/>
              </a:pPr>
              <a:t>‹#›</a:t>
            </a:fld>
            <a:endParaRPr lang="en-US" altLang="en-US"/>
          </a:p>
        </p:txBody>
      </p:sp>
    </p:spTree>
    <p:extLst>
      <p:ext uri="{BB962C8B-B14F-4D97-AF65-F5344CB8AC3E}">
        <p14:creationId xmlns:p14="http://schemas.microsoft.com/office/powerpoint/2010/main" val="14265756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7C701DD-C61F-45E5-894A-809E9A8E3A0F}" type="slidenum">
              <a:rPr lang="en-US" altLang="en-US">
                <a:latin typeface="Arial" pitchFamily="34" charset="0"/>
              </a:rPr>
              <a:pPr/>
              <a:t>6</a:t>
            </a:fld>
            <a:endParaRPr lang="en-US" altLang="en-US">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3540A46-6AB9-4E00-8564-DD3A2EB816D5}" type="slidenum">
              <a:rPr lang="en-US" altLang="en-US">
                <a:latin typeface="Times New Roman" pitchFamily="18" charset="0"/>
              </a:rPr>
              <a:pPr/>
              <a:t>10</a:t>
            </a:fld>
            <a:endParaRPr lang="en-US" altLang="en-US">
              <a:latin typeface="Times New Roman" pitchFamily="18"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Masks from </a:t>
            </a:r>
            <a:r>
              <a:rPr lang="en-US" dirty="0" err="1" smtClean="0"/>
              <a:t>Caretos</a:t>
            </a:r>
            <a:r>
              <a:rPr lang="en-US" dirty="0" smtClean="0"/>
              <a:t> in the carnival</a:t>
            </a:r>
            <a:r>
              <a:rPr lang="en-US" baseline="0" dirty="0" smtClean="0"/>
              <a:t> of </a:t>
            </a:r>
            <a:r>
              <a:rPr lang="en-US" baseline="0" dirty="0" err="1" smtClean="0"/>
              <a:t>Podence</a:t>
            </a:r>
            <a:r>
              <a:rPr lang="en-US" baseline="0" dirty="0" smtClean="0"/>
              <a:t>, Portugal.</a:t>
            </a:r>
            <a:endParaRPr lang="en-US" dirty="0"/>
          </a:p>
        </p:txBody>
      </p:sp>
      <p:sp>
        <p:nvSpPr>
          <p:cNvPr id="4" name="Slide Number Placeholder 3"/>
          <p:cNvSpPr>
            <a:spLocks noGrp="1"/>
          </p:cNvSpPr>
          <p:nvPr>
            <p:ph type="sldNum" sz="quarter" idx="10"/>
          </p:nvPr>
        </p:nvSpPr>
        <p:spPr/>
        <p:txBody>
          <a:bodyPr/>
          <a:lstStyle/>
          <a:p>
            <a:pPr>
              <a:defRPr/>
            </a:pPr>
            <a:fld id="{C08DBC9A-AE04-43F0-B914-AF8BB0DF780A}" type="slidenum">
              <a:rPr lang="en-US" altLang="en-US" smtClean="0"/>
              <a:pPr>
                <a:defRPr/>
              </a:pPr>
              <a:t>24</a:t>
            </a:fld>
            <a:endParaRPr lang="en-US" altLang="en-US"/>
          </a:p>
        </p:txBody>
      </p:sp>
    </p:spTree>
    <p:extLst>
      <p:ext uri="{BB962C8B-B14F-4D97-AF65-F5344CB8AC3E}">
        <p14:creationId xmlns:p14="http://schemas.microsoft.com/office/powerpoint/2010/main" val="3122709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52BAFEF-D25D-4616-9E35-0397BD436A16}" type="slidenum">
              <a:rPr lang="en-US" altLang="en-US">
                <a:latin typeface="Arial" panose="020B0604020202020204" pitchFamily="34" charset="0"/>
              </a:rPr>
              <a:pPr/>
              <a:t>25</a:t>
            </a:fld>
            <a:endParaRPr lang="en-US" altLang="en-US">
              <a:latin typeface="Arial" panose="020B060402020202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886482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altLang="en-US" noProof="0" smtClean="0"/>
              <a:t>Click to edit Master title style</a:t>
            </a:r>
          </a:p>
        </p:txBody>
      </p:sp>
      <p:sp>
        <p:nvSpPr>
          <p:cNvPr id="512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7AC922C-B93B-406A-A622-CC6CD7C63CE0}" type="slidenum">
              <a:rPr lang="en-US" altLang="en-US"/>
              <a:pPr>
                <a:defRPr/>
              </a:pPr>
              <a:t>‹#›</a:t>
            </a:fld>
            <a:endParaRPr lang="en-US" altLang="en-US"/>
          </a:p>
        </p:txBody>
      </p:sp>
    </p:spTree>
    <p:extLst>
      <p:ext uri="{BB962C8B-B14F-4D97-AF65-F5344CB8AC3E}">
        <p14:creationId xmlns:p14="http://schemas.microsoft.com/office/powerpoint/2010/main" val="61577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24323C7-357A-4B4B-BA37-87D334A32735}" type="slidenum">
              <a:rPr lang="en-US" altLang="en-US"/>
              <a:pPr>
                <a:defRPr/>
              </a:pPr>
              <a:t>‹#›</a:t>
            </a:fld>
            <a:endParaRPr lang="en-US" altLang="en-US"/>
          </a:p>
        </p:txBody>
      </p:sp>
    </p:spTree>
    <p:extLst>
      <p:ext uri="{BB962C8B-B14F-4D97-AF65-F5344CB8AC3E}">
        <p14:creationId xmlns:p14="http://schemas.microsoft.com/office/powerpoint/2010/main" val="259755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D8AB318-6D93-4B9E-90AE-6C0BF9163343}" type="slidenum">
              <a:rPr lang="en-US" altLang="en-US"/>
              <a:pPr>
                <a:defRPr/>
              </a:pPr>
              <a:t>‹#›</a:t>
            </a:fld>
            <a:endParaRPr lang="en-US" altLang="en-US"/>
          </a:p>
        </p:txBody>
      </p:sp>
    </p:spTree>
    <p:extLst>
      <p:ext uri="{BB962C8B-B14F-4D97-AF65-F5344CB8AC3E}">
        <p14:creationId xmlns:p14="http://schemas.microsoft.com/office/powerpoint/2010/main" val="776055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981200"/>
            <a:ext cx="82296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D192A0C-5085-479A-8BE5-346997ECA13F}" type="slidenum">
              <a:rPr lang="en-US" altLang="en-US"/>
              <a:pPr>
                <a:defRPr/>
              </a:pPr>
              <a:t>‹#›</a:t>
            </a:fld>
            <a:endParaRPr lang="en-US" altLang="en-US"/>
          </a:p>
        </p:txBody>
      </p:sp>
    </p:spTree>
    <p:extLst>
      <p:ext uri="{BB962C8B-B14F-4D97-AF65-F5344CB8AC3E}">
        <p14:creationId xmlns:p14="http://schemas.microsoft.com/office/powerpoint/2010/main" val="1173955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2F8D4BC-AECE-4D0E-AD81-870163B953A0}" type="slidenum">
              <a:rPr lang="en-US" altLang="en-US"/>
              <a:pPr>
                <a:defRPr/>
              </a:pPr>
              <a:t>‹#›</a:t>
            </a:fld>
            <a:endParaRPr lang="en-US" altLang="en-US"/>
          </a:p>
        </p:txBody>
      </p:sp>
    </p:spTree>
    <p:extLst>
      <p:ext uri="{BB962C8B-B14F-4D97-AF65-F5344CB8AC3E}">
        <p14:creationId xmlns:p14="http://schemas.microsoft.com/office/powerpoint/2010/main" val="7398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DADDF2B-5C69-42B6-A160-C927D7139184}" type="slidenum">
              <a:rPr lang="en-US" altLang="en-US"/>
              <a:pPr>
                <a:defRPr/>
              </a:pPr>
              <a:t>‹#›</a:t>
            </a:fld>
            <a:endParaRPr lang="en-US" altLang="en-US"/>
          </a:p>
        </p:txBody>
      </p:sp>
    </p:spTree>
    <p:extLst>
      <p:ext uri="{BB962C8B-B14F-4D97-AF65-F5344CB8AC3E}">
        <p14:creationId xmlns:p14="http://schemas.microsoft.com/office/powerpoint/2010/main" val="375340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D2DEDEE-7613-44B2-A536-2680EEB6D6F8}" type="slidenum">
              <a:rPr lang="en-US" altLang="en-US"/>
              <a:pPr>
                <a:defRPr/>
              </a:pPr>
              <a:t>‹#›</a:t>
            </a:fld>
            <a:endParaRPr lang="en-US" altLang="en-US"/>
          </a:p>
        </p:txBody>
      </p:sp>
    </p:spTree>
    <p:extLst>
      <p:ext uri="{BB962C8B-B14F-4D97-AF65-F5344CB8AC3E}">
        <p14:creationId xmlns:p14="http://schemas.microsoft.com/office/powerpoint/2010/main" val="1579613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9AC5EF16-27C7-4226-995E-8C2B238FB9CC}" type="slidenum">
              <a:rPr lang="en-US" altLang="en-US"/>
              <a:pPr>
                <a:defRPr/>
              </a:pPr>
              <a:t>‹#›</a:t>
            </a:fld>
            <a:endParaRPr lang="en-US" altLang="en-US"/>
          </a:p>
        </p:txBody>
      </p:sp>
    </p:spTree>
    <p:extLst>
      <p:ext uri="{BB962C8B-B14F-4D97-AF65-F5344CB8AC3E}">
        <p14:creationId xmlns:p14="http://schemas.microsoft.com/office/powerpoint/2010/main" val="2189964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EB775A6-E636-4B47-8D50-95216185E4B8}" type="slidenum">
              <a:rPr lang="en-US" altLang="en-US"/>
              <a:pPr>
                <a:defRPr/>
              </a:pPr>
              <a:t>‹#›</a:t>
            </a:fld>
            <a:endParaRPr lang="en-US" altLang="en-US"/>
          </a:p>
        </p:txBody>
      </p:sp>
    </p:spTree>
    <p:extLst>
      <p:ext uri="{BB962C8B-B14F-4D97-AF65-F5344CB8AC3E}">
        <p14:creationId xmlns:p14="http://schemas.microsoft.com/office/powerpoint/2010/main" val="71560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49A2DF23-ED11-4B50-811E-372547555722}" type="slidenum">
              <a:rPr lang="en-US" altLang="en-US"/>
              <a:pPr>
                <a:defRPr/>
              </a:pPr>
              <a:t>‹#›</a:t>
            </a:fld>
            <a:endParaRPr lang="en-US" altLang="en-US"/>
          </a:p>
        </p:txBody>
      </p:sp>
    </p:spTree>
    <p:extLst>
      <p:ext uri="{BB962C8B-B14F-4D97-AF65-F5344CB8AC3E}">
        <p14:creationId xmlns:p14="http://schemas.microsoft.com/office/powerpoint/2010/main" val="197408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9B3FD6-A58C-4AB7-B232-0B140D5A52BD}" type="slidenum">
              <a:rPr lang="en-US" altLang="en-US"/>
              <a:pPr>
                <a:defRPr/>
              </a:pPr>
              <a:t>‹#›</a:t>
            </a:fld>
            <a:endParaRPr lang="en-US" altLang="en-US"/>
          </a:p>
        </p:txBody>
      </p:sp>
    </p:spTree>
    <p:extLst>
      <p:ext uri="{BB962C8B-B14F-4D97-AF65-F5344CB8AC3E}">
        <p14:creationId xmlns:p14="http://schemas.microsoft.com/office/powerpoint/2010/main" val="2012884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6304D80-C232-450A-874F-D01600852609}" type="slidenum">
              <a:rPr lang="en-US" altLang="en-US"/>
              <a:pPr>
                <a:defRPr/>
              </a:pPr>
              <a:t>‹#›</a:t>
            </a:fld>
            <a:endParaRPr lang="en-US" altLang="en-US"/>
          </a:p>
        </p:txBody>
      </p:sp>
    </p:spTree>
    <p:extLst>
      <p:ext uri="{BB962C8B-B14F-4D97-AF65-F5344CB8AC3E}">
        <p14:creationId xmlns:p14="http://schemas.microsoft.com/office/powerpoint/2010/main" val="3317933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ltLang="en-US"/>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ltLang="en-US"/>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2C137836-76C9-4D46-9A4B-D33388D2C257}"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oogle.com/url?sa=i&amp;rct=j&amp;q=&amp;esrc=s&amp;source=images&amp;cd=&amp;cad=rja&amp;uact=8&amp;ved=0ahUKEwi4wOXjyejVAhUCKWMKHVEzDxYQjRwIBw&amp;url=http://contextualliving.blogspot.com/2011/05/is-it-ethnocentric-to-claim-that.html&amp;psig=AFQjCNGWUKWFqvcxmFlo33rsw0wFiJ55AA&amp;ust=150341345685634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Anthropology</a:t>
            </a:r>
            <a:br>
              <a:rPr lang="en-US" dirty="0" smtClean="0"/>
            </a:br>
            <a:r>
              <a:rPr lang="en-US" dirty="0" smtClean="0"/>
              <a:t>Anthro. 1000</a:t>
            </a:r>
            <a:endParaRPr lang="en-US" dirty="0"/>
          </a:p>
        </p:txBody>
      </p:sp>
      <p:pic>
        <p:nvPicPr>
          <p:cNvPr id="1026" name="Picture 2" descr="Image result for aborig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9050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9597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828803"/>
            <a:ext cx="91440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tLang="en-US" sz="2800" dirty="0">
                <a:latin typeface="Times New Roman" pitchFamily="18" charset="0"/>
              </a:rPr>
              <a:t>A</a:t>
            </a:r>
            <a:r>
              <a:rPr lang="en-US" altLang="en-US" sz="2800" dirty="0" smtClean="0">
                <a:latin typeface="Times New Roman" pitchFamily="18" charset="0"/>
              </a:rPr>
              <a:t>nthropology’s subject </a:t>
            </a:r>
            <a:r>
              <a:rPr lang="en-US" altLang="en-US" sz="2800" dirty="0">
                <a:latin typeface="Times New Roman" pitchFamily="18" charset="0"/>
              </a:rPr>
              <a:t>matter includes the study of engineering, technology, art, music, psychology, physiology, biology, economics, gender, literature, natural history, environmental science, warfare, mathematics, linguistics, religion, philosophy, sociology, demography, cartography, geography, history, medicine, chemistry, agriculture, husbandry, communications, speech, heck, even plumbing, </a:t>
            </a:r>
            <a:r>
              <a:rPr lang="en-US" altLang="en-US" sz="2800" dirty="0" smtClean="0">
                <a:latin typeface="Times New Roman" pitchFamily="18" charset="0"/>
              </a:rPr>
              <a:t>across cultures. Not </a:t>
            </a:r>
            <a:r>
              <a:rPr lang="en-US" altLang="en-US" sz="2800" dirty="0">
                <a:latin typeface="Times New Roman" pitchFamily="18" charset="0"/>
              </a:rPr>
              <a:t>only that, </a:t>
            </a:r>
            <a:r>
              <a:rPr lang="en-US" altLang="en-US" sz="2800" dirty="0" smtClean="0">
                <a:latin typeface="Times New Roman" pitchFamily="18" charset="0"/>
              </a:rPr>
              <a:t>anthropology can </a:t>
            </a:r>
            <a:r>
              <a:rPr lang="en-US" altLang="en-US" sz="2800" dirty="0">
                <a:latin typeface="Times New Roman" pitchFamily="18" charset="0"/>
              </a:rPr>
              <a:t>study it over a really long period of time, much longer than is possible for ANY other discipline.  In fact, </a:t>
            </a:r>
            <a:r>
              <a:rPr lang="en-US" altLang="en-US" sz="2800" dirty="0" smtClean="0">
                <a:latin typeface="Times New Roman" pitchFamily="18" charset="0"/>
              </a:rPr>
              <a:t>anthropology is </a:t>
            </a:r>
            <a:r>
              <a:rPr lang="en-US" altLang="en-US" sz="2800" dirty="0">
                <a:latin typeface="Times New Roman" pitchFamily="18" charset="0"/>
              </a:rPr>
              <a:t>the only means of studying the behavior of vast majority of human existence.</a:t>
            </a:r>
          </a:p>
        </p:txBody>
      </p:sp>
    </p:spTree>
    <p:extLst>
      <p:ext uri="{BB962C8B-B14F-4D97-AF65-F5344CB8AC3E}">
        <p14:creationId xmlns:p14="http://schemas.microsoft.com/office/powerpoint/2010/main" val="3134314978"/>
      </p:ext>
    </p:extLst>
  </p:cSld>
  <p:clrMapOvr>
    <a:masterClrMapping/>
  </p:clrMapOvr>
  <mc:AlternateContent xmlns:mc="http://schemas.openxmlformats.org/markup-compatibility/2006" xmlns:p14="http://schemas.microsoft.com/office/powerpoint/2010/main">
    <mc:Choice Requires="p14">
      <p:transition spd="slow" p14:dur="2000" advTm="162454"/>
    </mc:Choice>
    <mc:Fallback xmlns="">
      <p:transition spd="slow" advTm="162454"/>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228600"/>
            <a:ext cx="7772400" cy="1828800"/>
          </a:xfrm>
        </p:spPr>
        <p:txBody>
          <a:bodyPr/>
          <a:lstStyle/>
          <a:p>
            <a:r>
              <a:rPr lang="en-US" dirty="0" smtClean="0"/>
              <a:t>How to Think About Culture:</a:t>
            </a:r>
            <a:br>
              <a:rPr lang="en-US" dirty="0" smtClean="0"/>
            </a:br>
            <a:r>
              <a:rPr lang="en-US" dirty="0" smtClean="0"/>
              <a:t>Key Concepts</a:t>
            </a:r>
            <a:endParaRPr lang="en-US" dirty="0"/>
          </a:p>
        </p:txBody>
      </p:sp>
      <p:pic>
        <p:nvPicPr>
          <p:cNvPr id="5" name="Picture 4"/>
          <p:cNvPicPr>
            <a:picLocks noChangeAspect="1"/>
          </p:cNvPicPr>
          <p:nvPr/>
        </p:nvPicPr>
        <p:blipFill>
          <a:blip r:embed="rId2"/>
          <a:stretch>
            <a:fillRect/>
          </a:stretch>
        </p:blipFill>
        <p:spPr>
          <a:xfrm>
            <a:off x="1476375" y="1371600"/>
            <a:ext cx="6191250" cy="3562350"/>
          </a:xfrm>
          <a:prstGeom prst="rect">
            <a:avLst/>
          </a:prstGeom>
        </p:spPr>
      </p:pic>
      <p:sp>
        <p:nvSpPr>
          <p:cNvPr id="6" name="TextBox 5"/>
          <p:cNvSpPr txBox="1"/>
          <p:nvPr/>
        </p:nvSpPr>
        <p:spPr>
          <a:xfrm>
            <a:off x="722805" y="5553670"/>
            <a:ext cx="7698390" cy="923330"/>
          </a:xfrm>
          <a:prstGeom prst="rect">
            <a:avLst/>
          </a:prstGeom>
          <a:noFill/>
        </p:spPr>
        <p:txBody>
          <a:bodyPr wrap="none" rtlCol="0">
            <a:spAutoFit/>
          </a:bodyPr>
          <a:lstStyle/>
          <a:p>
            <a:pPr algn="ctr"/>
            <a:r>
              <a:rPr lang="en-US" dirty="0" smtClean="0"/>
              <a:t>Must reject common sense.</a:t>
            </a:r>
          </a:p>
          <a:p>
            <a:pPr algn="ctr"/>
            <a:r>
              <a:rPr lang="en-US" dirty="0" smtClean="0"/>
              <a:t>Common sense is (especially) culturally specific. </a:t>
            </a:r>
          </a:p>
          <a:p>
            <a:pPr algn="ctr"/>
            <a:r>
              <a:rPr lang="en-US" dirty="0" smtClean="0"/>
              <a:t>Use common sense to evaluate other cultures and they won’t make sense.</a:t>
            </a:r>
            <a:endParaRPr lang="en-US" dirty="0"/>
          </a:p>
        </p:txBody>
      </p:sp>
    </p:spTree>
    <p:extLst>
      <p:ext uri="{BB962C8B-B14F-4D97-AF65-F5344CB8AC3E}">
        <p14:creationId xmlns:p14="http://schemas.microsoft.com/office/powerpoint/2010/main" val="362386231"/>
      </p:ext>
    </p:extLst>
  </p:cSld>
  <p:clrMapOvr>
    <a:masterClrMapping/>
  </p:clrMapOvr>
  <mc:AlternateContent xmlns:mc="http://schemas.openxmlformats.org/markup-compatibility/2006" xmlns:p14="http://schemas.microsoft.com/office/powerpoint/2010/main">
    <mc:Choice Requires="p14">
      <p:transition spd="slow" p14:dur="2000" advTm="84333"/>
    </mc:Choice>
    <mc:Fallback xmlns="">
      <p:transition spd="slow" advTm="84333"/>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371600"/>
          </a:xfrm>
        </p:spPr>
        <p:txBody>
          <a:bodyPr/>
          <a:lstStyle/>
          <a:p>
            <a:r>
              <a:rPr lang="en-US" dirty="0" smtClean="0"/>
              <a:t>Ethnocentrism: Evaluation of other cultures according to preconceptions originating in the standards and customs of one’s own culture.</a:t>
            </a:r>
            <a:endParaRPr lang="en-US" dirty="0"/>
          </a:p>
        </p:txBody>
      </p:sp>
      <p:pic>
        <p:nvPicPr>
          <p:cNvPr id="13314" name="Picture 2" descr="Image result for ethnocentrism">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662"/>
          <a:stretch/>
        </p:blipFill>
        <p:spPr bwMode="auto">
          <a:xfrm>
            <a:off x="2895600" y="3796145"/>
            <a:ext cx="3409950" cy="2757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745821"/>
      </p:ext>
    </p:extLst>
  </p:cSld>
  <p:clrMapOvr>
    <a:masterClrMapping/>
  </p:clrMapOvr>
  <mc:AlternateContent xmlns:mc="http://schemas.openxmlformats.org/markup-compatibility/2006" xmlns:p14="http://schemas.microsoft.com/office/powerpoint/2010/main">
    <mc:Choice Requires="p14">
      <p:transition spd="slow" p14:dur="2000" advTm="160211"/>
    </mc:Choice>
    <mc:Fallback xmlns="">
      <p:transition spd="slow" advTm="16021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71600"/>
          </a:xfrm>
        </p:spPr>
        <p:txBody>
          <a:bodyPr/>
          <a:lstStyle/>
          <a:p>
            <a:r>
              <a:rPr lang="en-US" dirty="0" smtClean="0"/>
              <a:t>Cultural Relativity:</a:t>
            </a:r>
            <a:endParaRPr lang="en-US" dirty="0"/>
          </a:p>
        </p:txBody>
      </p:sp>
      <p:sp>
        <p:nvSpPr>
          <p:cNvPr id="3" name="Content Placeholder 2"/>
          <p:cNvSpPr>
            <a:spLocks noGrp="1"/>
          </p:cNvSpPr>
          <p:nvPr>
            <p:ph idx="1"/>
          </p:nvPr>
        </p:nvSpPr>
        <p:spPr>
          <a:xfrm>
            <a:off x="457200" y="1219200"/>
            <a:ext cx="8229600" cy="4114800"/>
          </a:xfrm>
        </p:spPr>
        <p:txBody>
          <a:bodyPr/>
          <a:lstStyle/>
          <a:p>
            <a:r>
              <a:rPr lang="en-US" dirty="0" smtClean="0"/>
              <a:t>IS NOT the idea that all cultures are the same or produce the same outcome.</a:t>
            </a:r>
          </a:p>
          <a:p>
            <a:r>
              <a:rPr lang="en-US" dirty="0" smtClean="0"/>
              <a:t>IS the idea that behavior in each culture must be understood within the context of that culture.</a:t>
            </a:r>
          </a:p>
          <a:p>
            <a:endParaRPr lang="en-US" dirty="0"/>
          </a:p>
        </p:txBody>
      </p:sp>
      <p:pic>
        <p:nvPicPr>
          <p:cNvPr id="4" name="Picture 3"/>
          <p:cNvPicPr>
            <a:picLocks noChangeAspect="1"/>
          </p:cNvPicPr>
          <p:nvPr/>
        </p:nvPicPr>
        <p:blipFill rotWithShape="1">
          <a:blip r:embed="rId2"/>
          <a:srcRect t="13333" b="13333"/>
          <a:stretch/>
        </p:blipFill>
        <p:spPr>
          <a:xfrm>
            <a:off x="2286000" y="4267200"/>
            <a:ext cx="4572000" cy="2514600"/>
          </a:xfrm>
          <a:prstGeom prst="rect">
            <a:avLst/>
          </a:prstGeom>
        </p:spPr>
      </p:pic>
    </p:spTree>
    <p:extLst>
      <p:ext uri="{BB962C8B-B14F-4D97-AF65-F5344CB8AC3E}">
        <p14:creationId xmlns:p14="http://schemas.microsoft.com/office/powerpoint/2010/main" val="1117179180"/>
      </p:ext>
    </p:extLst>
  </p:cSld>
  <p:clrMapOvr>
    <a:masterClrMapping/>
  </p:clrMapOvr>
  <mc:AlternateContent xmlns:mc="http://schemas.openxmlformats.org/markup-compatibility/2006" xmlns:p14="http://schemas.microsoft.com/office/powerpoint/2010/main">
    <mc:Choice Requires="p14">
      <p:transition spd="slow" p14:dur="2000" advTm="72113"/>
    </mc:Choice>
    <mc:Fallback xmlns="">
      <p:transition spd="slow" advTm="7211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18"/>
            <a:ext cx="8229600" cy="1371600"/>
          </a:xfrm>
        </p:spPr>
        <p:txBody>
          <a:bodyPr/>
          <a:lstStyle/>
          <a:p>
            <a:r>
              <a:rPr lang="en-US" dirty="0" smtClean="0"/>
              <a:t>Avoid the Naturalistic Fallacy and the Moralistic Fallacy</a:t>
            </a:r>
            <a:endParaRPr lang="en-US" dirty="0"/>
          </a:p>
        </p:txBody>
      </p:sp>
      <p:sp>
        <p:nvSpPr>
          <p:cNvPr id="3" name="Content Placeholder 2"/>
          <p:cNvSpPr>
            <a:spLocks noGrp="1"/>
          </p:cNvSpPr>
          <p:nvPr>
            <p:ph idx="1"/>
          </p:nvPr>
        </p:nvSpPr>
        <p:spPr>
          <a:xfrm>
            <a:off x="-76200" y="1371600"/>
            <a:ext cx="4648200" cy="5486400"/>
          </a:xfrm>
        </p:spPr>
        <p:txBody>
          <a:bodyPr/>
          <a:lstStyle/>
          <a:p>
            <a:r>
              <a:rPr lang="en-US" sz="2800" dirty="0" smtClean="0"/>
              <a:t>Two logical errors:</a:t>
            </a:r>
          </a:p>
          <a:p>
            <a:pPr lvl="1"/>
            <a:r>
              <a:rPr lang="en-US" sz="2400" dirty="0" smtClean="0"/>
              <a:t>Naturalistic Fallacy—What ‘is’ determines what ought to be. </a:t>
            </a:r>
            <a:r>
              <a:rPr lang="en-US" sz="2400" dirty="0" smtClean="0">
                <a:solidFill>
                  <a:srgbClr val="FFCCFF"/>
                </a:solidFill>
              </a:rPr>
              <a:t>If people in a culture do activity X, then it is morally right that they engage in activity X.</a:t>
            </a:r>
          </a:p>
          <a:p>
            <a:pPr lvl="1"/>
            <a:r>
              <a:rPr lang="en-US" sz="2400" dirty="0" smtClean="0"/>
              <a:t>Moralistic Fallacy—What ought to be is what is. </a:t>
            </a:r>
            <a:r>
              <a:rPr lang="en-US" sz="2400" dirty="0" smtClean="0">
                <a:solidFill>
                  <a:srgbClr val="FFCCFF"/>
                </a:solidFill>
              </a:rPr>
              <a:t>People shouldn’t be androcentric, therefore people in this culture aren’t androcentric.</a:t>
            </a:r>
            <a:endParaRPr lang="en-US" sz="2400" dirty="0">
              <a:solidFill>
                <a:srgbClr val="FFCCFF"/>
              </a:solidFill>
            </a:endParaRPr>
          </a:p>
        </p:txBody>
      </p:sp>
      <p:pic>
        <p:nvPicPr>
          <p:cNvPr id="5" name="Picture 4"/>
          <p:cNvPicPr>
            <a:picLocks noChangeAspect="1"/>
          </p:cNvPicPr>
          <p:nvPr/>
        </p:nvPicPr>
        <p:blipFill>
          <a:blip r:embed="rId2"/>
          <a:stretch>
            <a:fillRect/>
          </a:stretch>
        </p:blipFill>
        <p:spPr>
          <a:xfrm>
            <a:off x="4486275" y="1689882"/>
            <a:ext cx="4657725" cy="5143500"/>
          </a:xfrm>
          <a:prstGeom prst="rect">
            <a:avLst/>
          </a:prstGeom>
        </p:spPr>
      </p:pic>
    </p:spTree>
    <p:extLst>
      <p:ext uri="{BB962C8B-B14F-4D97-AF65-F5344CB8AC3E}">
        <p14:creationId xmlns:p14="http://schemas.microsoft.com/office/powerpoint/2010/main" val="1138567217"/>
      </p:ext>
    </p:extLst>
  </p:cSld>
  <p:clrMapOvr>
    <a:masterClrMapping/>
  </p:clrMapOvr>
  <mc:AlternateContent xmlns:mc="http://schemas.openxmlformats.org/markup-compatibility/2006" xmlns:p14="http://schemas.microsoft.com/office/powerpoint/2010/main">
    <mc:Choice Requires="p14">
      <p:transition spd="slow" p14:dur="2000" advTm="187500"/>
    </mc:Choice>
    <mc:Fallback xmlns="">
      <p:transition spd="slow" advTm="1875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371600"/>
          </a:xfrm>
        </p:spPr>
        <p:txBody>
          <a:bodyPr/>
          <a:lstStyle/>
          <a:p>
            <a:r>
              <a:rPr lang="en-US" dirty="0" smtClean="0"/>
              <a:t>Objectivity</a:t>
            </a:r>
            <a:endParaRPr lang="en-US" dirty="0"/>
          </a:p>
        </p:txBody>
      </p:sp>
      <p:sp>
        <p:nvSpPr>
          <p:cNvPr id="3" name="Content Placeholder 2"/>
          <p:cNvSpPr>
            <a:spLocks noGrp="1"/>
          </p:cNvSpPr>
          <p:nvPr>
            <p:ph idx="1"/>
          </p:nvPr>
        </p:nvSpPr>
        <p:spPr>
          <a:xfrm>
            <a:off x="457200" y="838200"/>
            <a:ext cx="8229600" cy="4114800"/>
          </a:xfrm>
        </p:spPr>
        <p:txBody>
          <a:bodyPr/>
          <a:lstStyle/>
          <a:p>
            <a:r>
              <a:rPr lang="en-US" dirty="0" smtClean="0"/>
              <a:t>DOES NOT mean free from internal bias or values.</a:t>
            </a:r>
          </a:p>
          <a:p>
            <a:r>
              <a:rPr lang="en-US" dirty="0" smtClean="0"/>
              <a:t>Does mean that it can be evaluated using the same tools and criteria by multiple observers.</a:t>
            </a:r>
            <a:endParaRPr lang="en-US" dirty="0"/>
          </a:p>
        </p:txBody>
      </p:sp>
      <p:pic>
        <p:nvPicPr>
          <p:cNvPr id="4" name="Picture 3"/>
          <p:cNvPicPr>
            <a:picLocks noChangeAspect="1"/>
          </p:cNvPicPr>
          <p:nvPr/>
        </p:nvPicPr>
        <p:blipFill>
          <a:blip r:embed="rId2"/>
          <a:stretch>
            <a:fillRect/>
          </a:stretch>
        </p:blipFill>
        <p:spPr>
          <a:xfrm>
            <a:off x="1631156" y="3810000"/>
            <a:ext cx="5881687" cy="3024187"/>
          </a:xfrm>
          <a:prstGeom prst="rect">
            <a:avLst/>
          </a:prstGeom>
        </p:spPr>
      </p:pic>
    </p:spTree>
    <p:extLst>
      <p:ext uri="{BB962C8B-B14F-4D97-AF65-F5344CB8AC3E}">
        <p14:creationId xmlns:p14="http://schemas.microsoft.com/office/powerpoint/2010/main" val="810376229"/>
      </p:ext>
    </p:extLst>
  </p:cSld>
  <p:clrMapOvr>
    <a:masterClrMapping/>
  </p:clrMapOvr>
  <mc:AlternateContent xmlns:mc="http://schemas.openxmlformats.org/markup-compatibility/2006" xmlns:p14="http://schemas.microsoft.com/office/powerpoint/2010/main">
    <mc:Choice Requires="p14">
      <p:transition spd="slow" p14:dur="2000" advTm="107192"/>
    </mc:Choice>
    <mc:Fallback xmlns="">
      <p:transition spd="slow" advTm="107192"/>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228600"/>
            <a:ext cx="7772400" cy="1828800"/>
          </a:xfrm>
        </p:spPr>
        <p:txBody>
          <a:bodyPr/>
          <a:lstStyle/>
          <a:p>
            <a:r>
              <a:rPr lang="en-US" sz="8800" dirty="0" smtClean="0"/>
              <a:t>Culture</a:t>
            </a:r>
            <a:endParaRPr lang="en-US" sz="8800" dirty="0"/>
          </a:p>
        </p:txBody>
      </p:sp>
      <p:sp>
        <p:nvSpPr>
          <p:cNvPr id="3" name="Subtitle 2"/>
          <p:cNvSpPr>
            <a:spLocks noGrp="1"/>
          </p:cNvSpPr>
          <p:nvPr>
            <p:ph type="subTitle" sz="quarter" idx="1"/>
          </p:nvPr>
        </p:nvSpPr>
        <p:spPr>
          <a:xfrm>
            <a:off x="0" y="1600200"/>
            <a:ext cx="9144000" cy="1752600"/>
          </a:xfrm>
        </p:spPr>
        <p:txBody>
          <a:bodyPr/>
          <a:lstStyle/>
          <a:p>
            <a:r>
              <a:rPr lang="en-US" dirty="0" smtClean="0"/>
              <a:t>Anthropology is the study of culture and the biological and environmental factors that affect it. What does ‘culture’ mean?</a:t>
            </a:r>
            <a:endParaRPr lang="en-US" dirty="0"/>
          </a:p>
        </p:txBody>
      </p:sp>
      <p:pic>
        <p:nvPicPr>
          <p:cNvPr id="4" name="Picture 3"/>
          <p:cNvPicPr>
            <a:picLocks noChangeAspect="1"/>
          </p:cNvPicPr>
          <p:nvPr/>
        </p:nvPicPr>
        <p:blipFill>
          <a:blip r:embed="rId2"/>
          <a:stretch>
            <a:fillRect/>
          </a:stretch>
        </p:blipFill>
        <p:spPr>
          <a:xfrm>
            <a:off x="2967933" y="3609975"/>
            <a:ext cx="3208134" cy="3143250"/>
          </a:xfrm>
          <a:prstGeom prst="rect">
            <a:avLst/>
          </a:prstGeom>
        </p:spPr>
      </p:pic>
    </p:spTree>
    <p:extLst>
      <p:ext uri="{BB962C8B-B14F-4D97-AF65-F5344CB8AC3E}">
        <p14:creationId xmlns:p14="http://schemas.microsoft.com/office/powerpoint/2010/main" val="3779979731"/>
      </p:ext>
    </p:extLst>
  </p:cSld>
  <p:clrMapOvr>
    <a:masterClrMapping/>
  </p:clrMapOvr>
  <mc:AlternateContent xmlns:mc="http://schemas.openxmlformats.org/markup-compatibility/2006" xmlns:p14="http://schemas.microsoft.com/office/powerpoint/2010/main">
    <mc:Choice Requires="p14">
      <p:transition spd="slow" p14:dur="2000" advTm="30357"/>
    </mc:Choice>
    <mc:Fallback xmlns="">
      <p:transition spd="slow" advTm="30357"/>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Culture: many different definitions have been proposed.</a:t>
            </a:r>
            <a:br>
              <a:rPr lang="en-US" dirty="0"/>
            </a:br>
            <a:endParaRPr lang="en-US" dirty="0"/>
          </a:p>
        </p:txBody>
      </p:sp>
      <p:sp>
        <p:nvSpPr>
          <p:cNvPr id="3" name="Content Placeholder 2"/>
          <p:cNvSpPr>
            <a:spLocks noGrp="1"/>
          </p:cNvSpPr>
          <p:nvPr>
            <p:ph idx="1"/>
          </p:nvPr>
        </p:nvSpPr>
        <p:spPr>
          <a:xfrm>
            <a:off x="482991" y="1600200"/>
            <a:ext cx="8229600" cy="4114800"/>
          </a:xfrm>
        </p:spPr>
        <p:txBody>
          <a:bodyPr/>
          <a:lstStyle/>
          <a:p>
            <a:pPr marL="0" indent="0">
              <a:buNone/>
            </a:pPr>
            <a:r>
              <a:rPr lang="en-US" dirty="0" smtClean="0"/>
              <a:t>Oldest and most common is from Edward Tylor (late 1800s): </a:t>
            </a:r>
          </a:p>
          <a:p>
            <a:pPr marL="0" indent="0">
              <a:buNone/>
            </a:pPr>
            <a:endParaRPr lang="en-US" dirty="0" smtClean="0"/>
          </a:p>
          <a:p>
            <a:pPr marL="0" indent="0" algn="ctr">
              <a:buNone/>
            </a:pPr>
            <a:r>
              <a:rPr lang="en-US" dirty="0" smtClean="0"/>
              <a:t>Culture is the complex whole that includes knowledge, belief, art, law, morals, customs, and other habits people acquire as part of a society.</a:t>
            </a:r>
            <a:endParaRPr lang="en-US" dirty="0"/>
          </a:p>
        </p:txBody>
      </p:sp>
    </p:spTree>
    <p:extLst>
      <p:ext uri="{BB962C8B-B14F-4D97-AF65-F5344CB8AC3E}">
        <p14:creationId xmlns:p14="http://schemas.microsoft.com/office/powerpoint/2010/main" val="3771141673"/>
      </p:ext>
    </p:extLst>
  </p:cSld>
  <p:clrMapOvr>
    <a:masterClrMapping/>
  </p:clrMapOvr>
  <mc:AlternateContent xmlns:mc="http://schemas.openxmlformats.org/markup-compatibility/2006" xmlns:p14="http://schemas.microsoft.com/office/powerpoint/2010/main">
    <mc:Choice Requires="p14">
      <p:transition spd="slow" p14:dur="2000" advTm="62275"/>
    </mc:Choice>
    <mc:Fallback xmlns="">
      <p:transition spd="slow" advTm="6227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lstStyle/>
          <a:p>
            <a:r>
              <a:rPr lang="en-US" dirty="0" smtClean="0"/>
              <a:t>Tylor’s definition still common. Things to think about:</a:t>
            </a:r>
            <a:endParaRPr lang="en-US" dirty="0"/>
          </a:p>
        </p:txBody>
      </p:sp>
      <p:sp>
        <p:nvSpPr>
          <p:cNvPr id="3" name="Content Placeholder 2"/>
          <p:cNvSpPr>
            <a:spLocks noGrp="1"/>
          </p:cNvSpPr>
          <p:nvPr>
            <p:ph idx="1"/>
          </p:nvPr>
        </p:nvSpPr>
        <p:spPr>
          <a:xfrm>
            <a:off x="457200" y="1600200"/>
            <a:ext cx="8229600" cy="4114800"/>
          </a:xfrm>
        </p:spPr>
        <p:txBody>
          <a:bodyPr/>
          <a:lstStyle/>
          <a:p>
            <a:r>
              <a:rPr lang="en-US" dirty="0" smtClean="0"/>
              <a:t>Culture is a group phenomenon. No one has culture. It is instead the pattern typical of the entire group.</a:t>
            </a:r>
          </a:p>
          <a:p>
            <a:r>
              <a:rPr lang="en-US" dirty="0" smtClean="0"/>
              <a:t>Very general and unclear scale. Are, say, ‘Lutherans’ a culture? What about ‘protestants’? How about ‘Christians’? What about Judaism, Christianity, and Islam? The answer might be ‘yes’ OR ‘no’ at a given scale of analysis. </a:t>
            </a:r>
          </a:p>
          <a:p>
            <a:endParaRPr lang="en-US" dirty="0"/>
          </a:p>
        </p:txBody>
      </p:sp>
    </p:spTree>
    <p:extLst>
      <p:ext uri="{BB962C8B-B14F-4D97-AF65-F5344CB8AC3E}">
        <p14:creationId xmlns:p14="http://schemas.microsoft.com/office/powerpoint/2010/main" val="2892115930"/>
      </p:ext>
    </p:extLst>
  </p:cSld>
  <p:clrMapOvr>
    <a:masterClrMapping/>
  </p:clrMapOvr>
  <mc:AlternateContent xmlns:mc="http://schemas.openxmlformats.org/markup-compatibility/2006" xmlns:p14="http://schemas.microsoft.com/office/powerpoint/2010/main">
    <mc:Choice Requires="p14">
      <p:transition spd="slow" p14:dur="2000" advTm="72622"/>
    </mc:Choice>
    <mc:Fallback xmlns="">
      <p:transition spd="slow" advTm="72622"/>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025" y="0"/>
            <a:ext cx="8229600" cy="1371600"/>
          </a:xfrm>
        </p:spPr>
        <p:txBody>
          <a:bodyPr/>
          <a:lstStyle/>
          <a:p>
            <a:r>
              <a:rPr lang="en-US" sz="3600" dirty="0" smtClean="0"/>
              <a:t>Many recent definitions focus on cultural transmission.</a:t>
            </a:r>
            <a:endParaRPr lang="en-US" sz="3600" dirty="0"/>
          </a:p>
        </p:txBody>
      </p:sp>
      <p:sp>
        <p:nvSpPr>
          <p:cNvPr id="3" name="Content Placeholder 2"/>
          <p:cNvSpPr>
            <a:spLocks noGrp="1"/>
          </p:cNvSpPr>
          <p:nvPr>
            <p:ph idx="1"/>
          </p:nvPr>
        </p:nvSpPr>
        <p:spPr>
          <a:xfrm>
            <a:off x="490025" y="1336431"/>
            <a:ext cx="8229600" cy="4114800"/>
          </a:xfrm>
        </p:spPr>
        <p:txBody>
          <a:bodyPr/>
          <a:lstStyle/>
          <a:p>
            <a:r>
              <a:rPr lang="en-US" dirty="0" smtClean="0"/>
              <a:t>Culture is transmitted behavioral information. </a:t>
            </a:r>
          </a:p>
        </p:txBody>
      </p:sp>
      <p:pic>
        <p:nvPicPr>
          <p:cNvPr id="4" name="Picture 3"/>
          <p:cNvPicPr>
            <a:picLocks noChangeAspect="1"/>
          </p:cNvPicPr>
          <p:nvPr/>
        </p:nvPicPr>
        <p:blipFill>
          <a:blip r:embed="rId2"/>
          <a:stretch>
            <a:fillRect/>
          </a:stretch>
        </p:blipFill>
        <p:spPr>
          <a:xfrm>
            <a:off x="4572001" y="2819400"/>
            <a:ext cx="4572000" cy="3609385"/>
          </a:xfrm>
          <a:prstGeom prst="rect">
            <a:avLst/>
          </a:prstGeom>
        </p:spPr>
      </p:pic>
      <p:pic>
        <p:nvPicPr>
          <p:cNvPr id="1026" name="Picture 2" descr="https://upload.wikimedia.org/wikipedia/commons/thumb/b/b8/Eskimo_family_and_their_igloo_cph.3c36050.jpg/1280px-Eskimo_family_and_their_igloo_cph.3c360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19399"/>
            <a:ext cx="4542504" cy="3609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873885"/>
      </p:ext>
    </p:extLst>
  </p:cSld>
  <p:clrMapOvr>
    <a:masterClrMapping/>
  </p:clrMapOvr>
  <mc:AlternateContent xmlns:mc="http://schemas.openxmlformats.org/markup-compatibility/2006" xmlns:p14="http://schemas.microsoft.com/office/powerpoint/2010/main">
    <mc:Choice Requires="p14">
      <p:transition spd="slow" p14:dur="2000" advTm="69024"/>
    </mc:Choice>
    <mc:Fallback xmlns="">
      <p:transition spd="slow" advTm="69024"/>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25" y="381000"/>
            <a:ext cx="4572000" cy="646331"/>
          </a:xfrm>
          <a:prstGeom prst="rect">
            <a:avLst/>
          </a:prstGeom>
          <a:noFill/>
        </p:spPr>
        <p:txBody>
          <a:bodyPr wrap="square" rtlCol="0">
            <a:spAutoFit/>
          </a:bodyPr>
          <a:lstStyle/>
          <a:p>
            <a:pPr algn="ctr"/>
            <a:r>
              <a:rPr lang="en-US" dirty="0" smtClean="0"/>
              <a:t>Professor:</a:t>
            </a:r>
          </a:p>
          <a:p>
            <a:pPr algn="ctr"/>
            <a:r>
              <a:rPr lang="en-US" dirty="0" smtClean="0"/>
              <a:t>Todd L. VanPool</a:t>
            </a:r>
            <a:endParaRPr lang="en-US" dirty="0"/>
          </a:p>
        </p:txBody>
      </p:sp>
      <p:sp>
        <p:nvSpPr>
          <p:cNvPr id="8" name="TextBox 7"/>
          <p:cNvSpPr txBox="1"/>
          <p:nvPr/>
        </p:nvSpPr>
        <p:spPr>
          <a:xfrm>
            <a:off x="4581525" y="381000"/>
            <a:ext cx="4572000" cy="646331"/>
          </a:xfrm>
          <a:prstGeom prst="rect">
            <a:avLst/>
          </a:prstGeom>
          <a:noFill/>
        </p:spPr>
        <p:txBody>
          <a:bodyPr wrap="square" rtlCol="0">
            <a:spAutoFit/>
          </a:bodyPr>
          <a:lstStyle/>
          <a:p>
            <a:pPr algn="ctr"/>
            <a:r>
              <a:rPr lang="en-US" dirty="0" smtClean="0"/>
              <a:t>Teaching </a:t>
            </a:r>
            <a:r>
              <a:rPr lang="en-US" dirty="0" smtClean="0"/>
              <a:t>Assistant:</a:t>
            </a:r>
          </a:p>
          <a:p>
            <a:pPr algn="ctr"/>
            <a:r>
              <a:rPr lang="en-US" dirty="0" smtClean="0"/>
              <a:t>Jeremy Morin</a:t>
            </a:r>
            <a:endParaRPr lang="en-US" dirty="0" smtClean="0"/>
          </a:p>
        </p:txBody>
      </p:sp>
      <p:pic>
        <p:nvPicPr>
          <p:cNvPr id="1028" name="Picture 4" descr="Image may contain: one or more people, eyeglasses and close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14424"/>
            <a:ext cx="3800475" cy="57435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086" r="10253"/>
          <a:stretch/>
        </p:blipFill>
        <p:spPr>
          <a:xfrm>
            <a:off x="4876800" y="1219200"/>
            <a:ext cx="4036546" cy="5181600"/>
          </a:xfrm>
          <a:prstGeom prst="rect">
            <a:avLst/>
          </a:prstGeom>
        </p:spPr>
      </p:pic>
    </p:spTree>
    <p:extLst>
      <p:ext uri="{BB962C8B-B14F-4D97-AF65-F5344CB8AC3E}">
        <p14:creationId xmlns:p14="http://schemas.microsoft.com/office/powerpoint/2010/main" val="16340616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025" y="0"/>
            <a:ext cx="8229600" cy="1371600"/>
          </a:xfrm>
        </p:spPr>
        <p:txBody>
          <a:bodyPr/>
          <a:lstStyle/>
          <a:p>
            <a:r>
              <a:rPr lang="en-US" sz="3600" dirty="0" smtClean="0"/>
              <a:t>Many recent definitions focus on cultural transmission.</a:t>
            </a:r>
            <a:endParaRPr lang="en-US" sz="3600" dirty="0"/>
          </a:p>
        </p:txBody>
      </p:sp>
      <p:sp>
        <p:nvSpPr>
          <p:cNvPr id="3" name="Content Placeholder 2"/>
          <p:cNvSpPr>
            <a:spLocks noGrp="1"/>
          </p:cNvSpPr>
          <p:nvPr>
            <p:ph idx="1"/>
          </p:nvPr>
        </p:nvSpPr>
        <p:spPr>
          <a:xfrm>
            <a:off x="490025" y="1336431"/>
            <a:ext cx="8229600" cy="4114800"/>
          </a:xfrm>
        </p:spPr>
        <p:txBody>
          <a:bodyPr/>
          <a:lstStyle/>
          <a:p>
            <a:r>
              <a:rPr lang="en-US" dirty="0" smtClean="0"/>
              <a:t>Culture is transmitted behavioral information. </a:t>
            </a:r>
          </a:p>
          <a:p>
            <a:pPr lvl="1"/>
            <a:r>
              <a:rPr lang="en-US" dirty="0" smtClean="0"/>
              <a:t>Every living human breaths, but the cultural aspects of breathing would include actors who learn from others how to breath so that it appears they are angry, tired, happy, etc. Thus, breathing has a cultural aspect that can be identified.</a:t>
            </a:r>
            <a:endParaRPr lang="en-US" dirty="0"/>
          </a:p>
        </p:txBody>
      </p:sp>
      <p:pic>
        <p:nvPicPr>
          <p:cNvPr id="3074" name="Picture 2" descr="Photos Of A Teen John Boyega Posing For Stock Images Are Being Spotted  Around Universiti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4723397"/>
            <a:ext cx="476250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821615"/>
      </p:ext>
    </p:extLst>
  </p:cSld>
  <p:clrMapOvr>
    <a:masterClrMapping/>
  </p:clrMapOvr>
  <mc:AlternateContent xmlns:mc="http://schemas.openxmlformats.org/markup-compatibility/2006" xmlns:p14="http://schemas.microsoft.com/office/powerpoint/2010/main">
    <mc:Choice Requires="p14">
      <p:transition spd="slow" p14:dur="2000" advTm="114222"/>
    </mc:Choice>
    <mc:Fallback xmlns="">
      <p:transition spd="slow" advTm="114222"/>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lstStyle/>
          <a:p>
            <a:r>
              <a:rPr lang="en-US" dirty="0" smtClean="0"/>
              <a:t>Some definitions focus on mental constructs.</a:t>
            </a:r>
            <a:endParaRPr lang="en-US" dirty="0"/>
          </a:p>
        </p:txBody>
      </p:sp>
      <p:sp>
        <p:nvSpPr>
          <p:cNvPr id="3" name="Content Placeholder 2"/>
          <p:cNvSpPr>
            <a:spLocks noGrp="1"/>
          </p:cNvSpPr>
          <p:nvPr>
            <p:ph idx="1"/>
          </p:nvPr>
        </p:nvSpPr>
        <p:spPr>
          <a:xfrm>
            <a:off x="470095" y="1676400"/>
            <a:ext cx="8229600" cy="4114800"/>
          </a:xfrm>
        </p:spPr>
        <p:txBody>
          <a:bodyPr/>
          <a:lstStyle/>
          <a:p>
            <a:pPr marL="0" indent="0" algn="ctr">
              <a:buNone/>
            </a:pPr>
            <a:r>
              <a:rPr lang="en-US" dirty="0" smtClean="0"/>
              <a:t>Shared culture is shared perceptions of the world, beliefs, and values.</a:t>
            </a:r>
          </a:p>
          <a:p>
            <a:endParaRPr lang="en-US" dirty="0" smtClean="0"/>
          </a:p>
          <a:p>
            <a:r>
              <a:rPr lang="en-US" dirty="0" smtClean="0"/>
              <a:t>Really problematic in anthropology:</a:t>
            </a:r>
          </a:p>
          <a:p>
            <a:pPr lvl="1"/>
            <a:r>
              <a:rPr lang="en-US" dirty="0" smtClean="0"/>
              <a:t>How can we measure/observe mental states?</a:t>
            </a:r>
          </a:p>
          <a:p>
            <a:pPr lvl="1"/>
            <a:r>
              <a:rPr lang="en-US" dirty="0" smtClean="0"/>
              <a:t>How closely do they have to be shared to still be considered part of the same culture?</a:t>
            </a:r>
          </a:p>
          <a:p>
            <a:pPr lvl="1"/>
            <a:endParaRPr lang="en-US" dirty="0"/>
          </a:p>
        </p:txBody>
      </p:sp>
    </p:spTree>
    <p:extLst>
      <p:ext uri="{BB962C8B-B14F-4D97-AF65-F5344CB8AC3E}">
        <p14:creationId xmlns:p14="http://schemas.microsoft.com/office/powerpoint/2010/main" val="1791544979"/>
      </p:ext>
    </p:extLst>
  </p:cSld>
  <p:clrMapOvr>
    <a:masterClrMapping/>
  </p:clrMapOvr>
  <mc:AlternateContent xmlns:mc="http://schemas.openxmlformats.org/markup-compatibility/2006" xmlns:p14="http://schemas.microsoft.com/office/powerpoint/2010/main">
    <mc:Choice Requires="p14">
      <p:transition spd="slow" p14:dur="2000" advTm="117094"/>
    </mc:Choice>
    <mc:Fallback xmlns="">
      <p:transition spd="slow" advTm="117094"/>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305" y="-152400"/>
            <a:ext cx="8229600" cy="1371600"/>
          </a:xfrm>
        </p:spPr>
        <p:txBody>
          <a:bodyPr/>
          <a:lstStyle/>
          <a:p>
            <a:r>
              <a:rPr lang="en-US" dirty="0" smtClean="0"/>
              <a:t>Two additional definitions:</a:t>
            </a:r>
            <a:endParaRPr lang="en-US" dirty="0"/>
          </a:p>
        </p:txBody>
      </p:sp>
      <p:sp>
        <p:nvSpPr>
          <p:cNvPr id="3" name="Content Placeholder 2"/>
          <p:cNvSpPr>
            <a:spLocks noGrp="1"/>
          </p:cNvSpPr>
          <p:nvPr>
            <p:ph idx="1"/>
          </p:nvPr>
        </p:nvSpPr>
        <p:spPr>
          <a:xfrm>
            <a:off x="460717" y="1174995"/>
            <a:ext cx="8229600" cy="4114800"/>
          </a:xfrm>
        </p:spPr>
        <p:txBody>
          <a:bodyPr/>
          <a:lstStyle/>
          <a:p>
            <a:r>
              <a:rPr lang="en-US" dirty="0" smtClean="0"/>
              <a:t>Culture can be used to refer to a specific group (e.g., the Iroquois culture; the beer and shotgun culture). Close correspondence of material culture and behavior.</a:t>
            </a:r>
          </a:p>
          <a:p>
            <a:pPr marL="0" indent="0">
              <a:buNone/>
            </a:pPr>
            <a:endParaRPr lang="en-US" dirty="0"/>
          </a:p>
        </p:txBody>
      </p:sp>
      <p:pic>
        <p:nvPicPr>
          <p:cNvPr id="5" name="Picture 4"/>
          <p:cNvPicPr>
            <a:picLocks noChangeAspect="1"/>
          </p:cNvPicPr>
          <p:nvPr/>
        </p:nvPicPr>
        <p:blipFill>
          <a:blip r:embed="rId2"/>
          <a:stretch>
            <a:fillRect/>
          </a:stretch>
        </p:blipFill>
        <p:spPr>
          <a:xfrm>
            <a:off x="5360554" y="3770142"/>
            <a:ext cx="3631046" cy="2952071"/>
          </a:xfrm>
          <a:prstGeom prst="rect">
            <a:avLst/>
          </a:prstGeom>
        </p:spPr>
      </p:pic>
      <p:pic>
        <p:nvPicPr>
          <p:cNvPr id="6" name="Picture 5"/>
          <p:cNvPicPr>
            <a:picLocks noChangeAspect="1"/>
          </p:cNvPicPr>
          <p:nvPr/>
        </p:nvPicPr>
        <p:blipFill rotWithShape="1">
          <a:blip r:embed="rId3"/>
          <a:srcRect l="3148" t="6666" r="3069" b="6666"/>
          <a:stretch/>
        </p:blipFill>
        <p:spPr>
          <a:xfrm>
            <a:off x="152400" y="3762895"/>
            <a:ext cx="5083126" cy="3003665"/>
          </a:xfrm>
          <a:prstGeom prst="rect">
            <a:avLst/>
          </a:prstGeom>
        </p:spPr>
      </p:pic>
    </p:spTree>
    <p:extLst>
      <p:ext uri="{BB962C8B-B14F-4D97-AF65-F5344CB8AC3E}">
        <p14:creationId xmlns:p14="http://schemas.microsoft.com/office/powerpoint/2010/main" val="216142285"/>
      </p:ext>
    </p:extLst>
  </p:cSld>
  <p:clrMapOvr>
    <a:masterClrMapping/>
  </p:clrMapOvr>
  <mc:AlternateContent xmlns:mc="http://schemas.openxmlformats.org/markup-compatibility/2006" xmlns:p14="http://schemas.microsoft.com/office/powerpoint/2010/main">
    <mc:Choice Requires="p14">
      <p:transition spd="slow" p14:dur="2000" advTm="105853"/>
    </mc:Choice>
    <mc:Fallback xmlns="">
      <p:transition spd="slow" advTm="105853"/>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as the extra-somatic means of adaptation</a:t>
            </a:r>
            <a:endParaRPr lang="en-US" dirty="0"/>
          </a:p>
        </p:txBody>
      </p:sp>
      <p:sp>
        <p:nvSpPr>
          <p:cNvPr id="4" name="Content Placeholder 3"/>
          <p:cNvSpPr>
            <a:spLocks noGrp="1"/>
          </p:cNvSpPr>
          <p:nvPr>
            <p:ph idx="1"/>
          </p:nvPr>
        </p:nvSpPr>
        <p:spPr/>
        <p:txBody>
          <a:bodyPr/>
          <a:lstStyle/>
          <a:p>
            <a:r>
              <a:rPr lang="en-US" dirty="0" smtClean="0"/>
              <a:t>Extra-somatic means outside of your body.</a:t>
            </a:r>
          </a:p>
          <a:p>
            <a:r>
              <a:rPr lang="en-US" dirty="0" smtClean="0"/>
              <a:t>It’s one’s behavior and the tools one uses to survive and reproduce. </a:t>
            </a:r>
          </a:p>
          <a:p>
            <a:endParaRPr lang="en-US" dirty="0"/>
          </a:p>
        </p:txBody>
      </p:sp>
      <p:pic>
        <p:nvPicPr>
          <p:cNvPr id="5" name="Picture 4"/>
          <p:cNvPicPr>
            <a:picLocks noChangeAspect="1"/>
          </p:cNvPicPr>
          <p:nvPr/>
        </p:nvPicPr>
        <p:blipFill>
          <a:blip r:embed="rId2"/>
          <a:stretch>
            <a:fillRect/>
          </a:stretch>
        </p:blipFill>
        <p:spPr>
          <a:xfrm>
            <a:off x="457200" y="4419600"/>
            <a:ext cx="3962400" cy="2228850"/>
          </a:xfrm>
          <a:prstGeom prst="rect">
            <a:avLst/>
          </a:prstGeom>
        </p:spPr>
      </p:pic>
      <p:sp>
        <p:nvSpPr>
          <p:cNvPr id="6" name="TextBox 5"/>
          <p:cNvSpPr txBox="1"/>
          <p:nvPr/>
        </p:nvSpPr>
        <p:spPr>
          <a:xfrm>
            <a:off x="457200" y="4038600"/>
            <a:ext cx="3962400" cy="369332"/>
          </a:xfrm>
          <a:prstGeom prst="rect">
            <a:avLst/>
          </a:prstGeom>
          <a:noFill/>
        </p:spPr>
        <p:txBody>
          <a:bodyPr wrap="square" rtlCol="0">
            <a:spAutoFit/>
          </a:bodyPr>
          <a:lstStyle/>
          <a:p>
            <a:pPr algn="ctr"/>
            <a:r>
              <a:rPr lang="en-US" dirty="0" smtClean="0"/>
              <a:t>Somatic means of adaptation</a:t>
            </a:r>
            <a:endParaRPr lang="en-US" dirty="0"/>
          </a:p>
        </p:txBody>
      </p:sp>
      <p:pic>
        <p:nvPicPr>
          <p:cNvPr id="7" name="Picture 6"/>
          <p:cNvPicPr>
            <a:picLocks noChangeAspect="1"/>
          </p:cNvPicPr>
          <p:nvPr/>
        </p:nvPicPr>
        <p:blipFill rotWithShape="1">
          <a:blip r:embed="rId3"/>
          <a:srcRect t="21200" b="26000"/>
          <a:stretch/>
        </p:blipFill>
        <p:spPr>
          <a:xfrm>
            <a:off x="4724400" y="4406474"/>
            <a:ext cx="4246166" cy="2241976"/>
          </a:xfrm>
          <a:prstGeom prst="rect">
            <a:avLst/>
          </a:prstGeom>
        </p:spPr>
      </p:pic>
      <p:sp>
        <p:nvSpPr>
          <p:cNvPr id="9" name="TextBox 8"/>
          <p:cNvSpPr txBox="1"/>
          <p:nvPr/>
        </p:nvSpPr>
        <p:spPr>
          <a:xfrm>
            <a:off x="4724400" y="4050268"/>
            <a:ext cx="4246166" cy="369332"/>
          </a:xfrm>
          <a:prstGeom prst="rect">
            <a:avLst/>
          </a:prstGeom>
          <a:noFill/>
        </p:spPr>
        <p:txBody>
          <a:bodyPr wrap="square" rtlCol="0">
            <a:spAutoFit/>
          </a:bodyPr>
          <a:lstStyle/>
          <a:p>
            <a:pPr algn="ctr"/>
            <a:r>
              <a:rPr lang="en-US" dirty="0" smtClean="0"/>
              <a:t>Extra-somatic means of adaptation</a:t>
            </a:r>
            <a:endParaRPr lang="en-US" dirty="0"/>
          </a:p>
        </p:txBody>
      </p:sp>
    </p:spTree>
    <p:extLst>
      <p:ext uri="{BB962C8B-B14F-4D97-AF65-F5344CB8AC3E}">
        <p14:creationId xmlns:p14="http://schemas.microsoft.com/office/powerpoint/2010/main" val="1637624666"/>
      </p:ext>
    </p:extLst>
  </p:cSld>
  <p:clrMapOvr>
    <a:masterClrMapping/>
  </p:clrMapOvr>
  <mc:AlternateContent xmlns:mc="http://schemas.openxmlformats.org/markup-compatibility/2006" xmlns:p14="http://schemas.microsoft.com/office/powerpoint/2010/main">
    <mc:Choice Requires="p14">
      <p:transition spd="slow" p14:dur="2000" advTm="69572"/>
    </mc:Choice>
    <mc:Fallback xmlns="">
      <p:transition spd="slow" advTm="69572"/>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371600"/>
          </a:xfrm>
        </p:spPr>
        <p:txBody>
          <a:bodyPr/>
          <a:lstStyle/>
          <a:p>
            <a:r>
              <a:rPr lang="en-US" dirty="0" smtClean="0"/>
              <a:t>Each definition has been used and continues to be used. When you hear the word ‘Culture’, you need to stop and figure out how the term is being used.</a:t>
            </a:r>
            <a:endParaRPr lang="en-US" dirty="0"/>
          </a:p>
        </p:txBody>
      </p:sp>
      <p:pic>
        <p:nvPicPr>
          <p:cNvPr id="4" name="Picture 3"/>
          <p:cNvPicPr>
            <a:picLocks noChangeAspect="1"/>
          </p:cNvPicPr>
          <p:nvPr/>
        </p:nvPicPr>
        <p:blipFill>
          <a:blip r:embed="rId3"/>
          <a:stretch>
            <a:fillRect/>
          </a:stretch>
        </p:blipFill>
        <p:spPr>
          <a:xfrm>
            <a:off x="4921024" y="4077569"/>
            <a:ext cx="4233862" cy="2747774"/>
          </a:xfrm>
          <a:prstGeom prst="rect">
            <a:avLst/>
          </a:prstGeom>
        </p:spPr>
      </p:pic>
      <p:pic>
        <p:nvPicPr>
          <p:cNvPr id="6" name="Picture 5"/>
          <p:cNvPicPr>
            <a:picLocks noChangeAspect="1"/>
          </p:cNvPicPr>
          <p:nvPr/>
        </p:nvPicPr>
        <p:blipFill>
          <a:blip r:embed="rId4"/>
          <a:stretch>
            <a:fillRect/>
          </a:stretch>
        </p:blipFill>
        <p:spPr>
          <a:xfrm>
            <a:off x="0" y="4077569"/>
            <a:ext cx="4773948" cy="2780431"/>
          </a:xfrm>
          <a:prstGeom prst="rect">
            <a:avLst/>
          </a:prstGeom>
        </p:spPr>
      </p:pic>
    </p:spTree>
    <p:extLst>
      <p:ext uri="{BB962C8B-B14F-4D97-AF65-F5344CB8AC3E}">
        <p14:creationId xmlns:p14="http://schemas.microsoft.com/office/powerpoint/2010/main" val="3828759774"/>
      </p:ext>
    </p:extLst>
  </p:cSld>
  <p:clrMapOvr>
    <a:masterClrMapping/>
  </p:clrMapOvr>
  <mc:AlternateContent xmlns:mc="http://schemas.openxmlformats.org/markup-compatibility/2006" xmlns:p14="http://schemas.microsoft.com/office/powerpoint/2010/main">
    <mc:Choice Requires="p14">
      <p:transition spd="slow" p14:dur="2000" advTm="51901"/>
    </mc:Choice>
    <mc:Fallback xmlns="">
      <p:transition spd="slow" advTm="51901"/>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aquime mo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288"/>
            <a:ext cx="77724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505816"/>
      </p:ext>
    </p:extLst>
  </p:cSld>
  <p:clrMapOvr>
    <a:masterClrMapping/>
  </p:clrMapOvr>
  <mc:AlternateContent xmlns:mc="http://schemas.openxmlformats.org/markup-compatibility/2006" xmlns:p14="http://schemas.microsoft.com/office/powerpoint/2010/main">
    <mc:Choice Requires="p14">
      <p:transition spd="slow" p14:dur="2000" advTm="28569"/>
    </mc:Choice>
    <mc:Fallback xmlns="">
      <p:transition spd="slow" advTm="28569"/>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371600"/>
          </a:xfrm>
        </p:spPr>
        <p:txBody>
          <a:bodyPr/>
          <a:lstStyle/>
          <a:p>
            <a:r>
              <a:rPr lang="en-US" dirty="0" smtClean="0"/>
              <a:t>Syllabus</a:t>
            </a:r>
            <a:endParaRPr lang="en-US" dirty="0"/>
          </a:p>
        </p:txBody>
      </p:sp>
      <p:sp>
        <p:nvSpPr>
          <p:cNvPr id="3" name="Content Placeholder 2"/>
          <p:cNvSpPr>
            <a:spLocks noGrp="1"/>
          </p:cNvSpPr>
          <p:nvPr>
            <p:ph idx="1"/>
          </p:nvPr>
        </p:nvSpPr>
        <p:spPr>
          <a:xfrm>
            <a:off x="457200" y="914400"/>
            <a:ext cx="4876800" cy="4114800"/>
          </a:xfrm>
        </p:spPr>
        <p:txBody>
          <a:bodyPr/>
          <a:lstStyle/>
          <a:p>
            <a:pPr marL="0" indent="0">
              <a:buNone/>
            </a:pPr>
            <a:endParaRPr lang="en-US" sz="2800" dirty="0"/>
          </a:p>
          <a:p>
            <a:r>
              <a:rPr lang="en-US" sz="2800" dirty="0" smtClean="0"/>
              <a:t>Attend class!!!</a:t>
            </a:r>
          </a:p>
          <a:p>
            <a:endParaRPr lang="en-US" sz="2800" dirty="0" smtClean="0"/>
          </a:p>
          <a:p>
            <a:r>
              <a:rPr lang="en-US" sz="2800" dirty="0" smtClean="0"/>
              <a:t>No text book, but read the assigned readings </a:t>
            </a:r>
            <a:endParaRPr lang="en-US" sz="2800" dirty="0"/>
          </a:p>
          <a:p>
            <a:pPr marL="0" indent="0">
              <a:buNone/>
            </a:pPr>
            <a:endParaRPr lang="en-US" sz="2800" dirty="0" smtClean="0"/>
          </a:p>
          <a:p>
            <a:r>
              <a:rPr lang="en-US" sz="2800" dirty="0" smtClean="0"/>
              <a:t>Grading:</a:t>
            </a:r>
          </a:p>
          <a:p>
            <a:pPr lvl="1"/>
            <a:r>
              <a:rPr lang="en-US" sz="2000" dirty="0" smtClean="0"/>
              <a:t>Readings, discussions, </a:t>
            </a:r>
            <a:r>
              <a:rPr lang="en-US" sz="2000" dirty="0" smtClean="0"/>
              <a:t>and online quizzes</a:t>
            </a:r>
          </a:p>
          <a:p>
            <a:pPr lvl="1"/>
            <a:r>
              <a:rPr lang="en-US" sz="2000" dirty="0" smtClean="0"/>
              <a:t>Tests</a:t>
            </a:r>
          </a:p>
          <a:p>
            <a:pPr lvl="1"/>
            <a:r>
              <a:rPr lang="en-US" sz="2000" dirty="0" smtClean="0"/>
              <a:t>Class Participation</a:t>
            </a:r>
          </a:p>
          <a:p>
            <a:endParaRPr lang="en-US" sz="1800" dirty="0" smtClean="0"/>
          </a:p>
          <a:p>
            <a:endParaRPr lang="en-US" sz="1800" dirty="0" smtClean="0"/>
          </a:p>
          <a:p>
            <a:endParaRPr lang="en-US" sz="1800" dirty="0"/>
          </a:p>
        </p:txBody>
      </p:sp>
      <p:pic>
        <p:nvPicPr>
          <p:cNvPr id="205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447800"/>
            <a:ext cx="3581400"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9770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381000"/>
            <a:ext cx="7772400" cy="1828800"/>
          </a:xfrm>
        </p:spPr>
        <p:txBody>
          <a:bodyPr/>
          <a:lstStyle/>
          <a:p>
            <a:r>
              <a:rPr lang="en-US" sz="5400" dirty="0" smtClean="0"/>
              <a:t>Who did you vote for?</a:t>
            </a:r>
            <a:endParaRPr lang="en-US" sz="5400" dirty="0"/>
          </a:p>
        </p:txBody>
      </p:sp>
      <p:pic>
        <p:nvPicPr>
          <p:cNvPr id="1026" name="Picture 2" descr="Donald Trump Is Gaslighting America:  In this scorched-earth op-ed, Lauren Duca takes on Trump's systematic attempts to destabilize the truth and weaken the foundation of American freed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295400"/>
            <a:ext cx="2275509" cy="3413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4953000"/>
            <a:ext cx="9144000" cy="1200329"/>
          </a:xfrm>
          <a:prstGeom prst="rect">
            <a:avLst/>
          </a:prstGeom>
          <a:noFill/>
        </p:spPr>
        <p:txBody>
          <a:bodyPr wrap="square" rtlCol="0">
            <a:spAutoFit/>
          </a:bodyPr>
          <a:lstStyle/>
          <a:p>
            <a:pPr algn="ctr"/>
            <a:r>
              <a:rPr lang="en-US" sz="7200" dirty="0" smtClean="0"/>
              <a:t>I could not care less.</a:t>
            </a:r>
          </a:p>
        </p:txBody>
      </p:sp>
      <p:pic>
        <p:nvPicPr>
          <p:cNvPr id="4" name="Picture 4" descr="See the source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86" t="13204" r="25565" b="9694"/>
          <a:stretch/>
        </p:blipFill>
        <p:spPr bwMode="auto">
          <a:xfrm>
            <a:off x="5486400" y="1295400"/>
            <a:ext cx="2667000" cy="3340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226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304800"/>
            <a:ext cx="8229600" cy="1371600"/>
          </a:xfrm>
        </p:spPr>
        <p:txBody>
          <a:bodyPr/>
          <a:lstStyle/>
          <a:p>
            <a:pPr>
              <a:defRPr/>
            </a:pPr>
            <a:r>
              <a:rPr lang="en-US" dirty="0" smtClean="0"/>
              <a:t>Goals. Students will be able to:</a:t>
            </a:r>
            <a:endParaRPr lang="en-US" dirty="0"/>
          </a:p>
        </p:txBody>
      </p:sp>
      <p:sp>
        <p:nvSpPr>
          <p:cNvPr id="3" name="Content Placeholder 2"/>
          <p:cNvSpPr>
            <a:spLocks noGrp="1"/>
          </p:cNvSpPr>
          <p:nvPr>
            <p:ph idx="1"/>
          </p:nvPr>
        </p:nvSpPr>
        <p:spPr>
          <a:xfrm>
            <a:off x="457200" y="838200"/>
            <a:ext cx="8229600" cy="4114800"/>
          </a:xfrm>
        </p:spPr>
        <p:txBody>
          <a:bodyPr/>
          <a:lstStyle/>
          <a:p>
            <a:pPr>
              <a:defRPr/>
            </a:pPr>
            <a:r>
              <a:rPr lang="en-US" sz="2400" dirty="0" smtClean="0"/>
              <a:t>Define anthropology and differentiate it from other social and behavioral sciences.</a:t>
            </a:r>
          </a:p>
          <a:p>
            <a:pPr>
              <a:defRPr/>
            </a:pPr>
            <a:r>
              <a:rPr lang="en-US" sz="2400" dirty="0"/>
              <a:t>Define key concepts including ethnocentrism, cultural relativity, the naturalistic fallacy, the moralistic fallacy, and objectivity</a:t>
            </a:r>
            <a:r>
              <a:rPr lang="en-US" sz="2400" dirty="0" smtClean="0"/>
              <a:t>.</a:t>
            </a:r>
          </a:p>
          <a:p>
            <a:pPr>
              <a:defRPr/>
            </a:pPr>
            <a:r>
              <a:rPr lang="en-US" sz="2400" dirty="0"/>
              <a:t>Define and differentiate five definitions of ‘culture’ that anthropologists use.</a:t>
            </a:r>
          </a:p>
          <a:p>
            <a:pPr>
              <a:defRPr/>
            </a:pPr>
            <a:endParaRPr lang="en-US" sz="2400" dirty="0"/>
          </a:p>
          <a:p>
            <a:pPr>
              <a:defRPr/>
            </a:pPr>
            <a:endParaRPr lang="en-US" sz="2400" dirty="0" smtClean="0"/>
          </a:p>
          <a:p>
            <a:pPr marL="0" indent="0">
              <a:buNone/>
              <a:defRPr/>
            </a:pPr>
            <a:endParaRPr lang="en-US" sz="2400" dirty="0"/>
          </a:p>
        </p:txBody>
      </p:sp>
      <p:pic>
        <p:nvPicPr>
          <p:cNvPr id="30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0192" y="3755614"/>
            <a:ext cx="4643616" cy="308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485914"/>
      </p:ext>
    </p:extLst>
  </p:cSld>
  <p:clrMapOvr>
    <a:masterClrMapping/>
  </p:clrMapOvr>
  <mc:AlternateContent xmlns:mc="http://schemas.openxmlformats.org/markup-compatibility/2006" xmlns:p14="http://schemas.microsoft.com/office/powerpoint/2010/main">
    <mc:Choice Requires="p14">
      <p:transition spd="slow" p14:dur="2000" advTm="21260"/>
    </mc:Choice>
    <mc:Fallback xmlns="">
      <p:transition spd="slow" advTm="2126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0" y="4572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en-US" sz="5400" dirty="0">
                <a:latin typeface="Times New Roman" pitchFamily="18" charset="0"/>
              </a:rPr>
              <a:t>What is Anthropology?</a:t>
            </a:r>
          </a:p>
        </p:txBody>
      </p:sp>
      <p:sp>
        <p:nvSpPr>
          <p:cNvPr id="5123" name="Text Box 3"/>
          <p:cNvSpPr txBox="1">
            <a:spLocks noChangeArrowheads="1"/>
          </p:cNvSpPr>
          <p:nvPr/>
        </p:nvSpPr>
        <p:spPr bwMode="auto">
          <a:xfrm>
            <a:off x="0" y="2011363"/>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en-US" sz="4000" dirty="0">
                <a:latin typeface="Times New Roman" pitchFamily="18" charset="0"/>
              </a:rPr>
              <a:t>Anthropos = man</a:t>
            </a:r>
          </a:p>
          <a:p>
            <a:pPr algn="ctr"/>
            <a:r>
              <a:rPr lang="en-US" altLang="en-US" sz="4000" dirty="0">
                <a:latin typeface="Times New Roman" pitchFamily="18" charset="0"/>
              </a:rPr>
              <a:t>Logos = study</a:t>
            </a:r>
          </a:p>
        </p:txBody>
      </p:sp>
      <p:sp>
        <p:nvSpPr>
          <p:cNvPr id="5124" name="Text Box 4"/>
          <p:cNvSpPr txBox="1">
            <a:spLocks noChangeArrowheads="1"/>
          </p:cNvSpPr>
          <p:nvPr/>
        </p:nvSpPr>
        <p:spPr bwMode="auto">
          <a:xfrm>
            <a:off x="0" y="3444875"/>
            <a:ext cx="91440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ltLang="en-US" sz="4000" dirty="0">
                <a:latin typeface="Times New Roman" pitchFamily="18" charset="0"/>
              </a:rPr>
              <a:t>Anthropology = the study of humans</a:t>
            </a:r>
          </a:p>
          <a:p>
            <a:pPr algn="ctr"/>
            <a:endParaRPr lang="en-US" altLang="en-US" sz="4000" dirty="0">
              <a:latin typeface="Times New Roman" pitchFamily="18" charset="0"/>
            </a:endParaRPr>
          </a:p>
          <a:p>
            <a:pPr algn="ctr"/>
            <a:r>
              <a:rPr lang="en-US" altLang="en-US" sz="2400" dirty="0">
                <a:latin typeface="Times New Roman" pitchFamily="18" charset="0"/>
              </a:rPr>
              <a:t>It differs from other disciplines because of its holism, breadth of research, and the questions it answers. Anthropology studies people and their </a:t>
            </a:r>
            <a:r>
              <a:rPr lang="en-US" altLang="en-US" sz="2400" dirty="0" smtClean="0">
                <a:latin typeface="Times New Roman" pitchFamily="18" charset="0"/>
              </a:rPr>
              <a:t>cultures</a:t>
            </a:r>
            <a:r>
              <a:rPr lang="en-US" altLang="en-US" sz="2400" dirty="0">
                <a:latin typeface="Times New Roman" pitchFamily="18" charset="0"/>
              </a:rPr>
              <a:t> </a:t>
            </a:r>
            <a:r>
              <a:rPr lang="en-US" altLang="en-US" sz="2400" dirty="0" smtClean="0">
                <a:latin typeface="Times New Roman" pitchFamily="18" charset="0"/>
              </a:rPr>
              <a:t>using a comparative framework.</a:t>
            </a:r>
            <a:endParaRPr lang="en-US" altLang="en-US" sz="2400" dirty="0">
              <a:latin typeface="Times New Roman" pitchFamily="18" charset="0"/>
            </a:endParaRPr>
          </a:p>
        </p:txBody>
      </p:sp>
    </p:spTree>
    <p:extLst>
      <p:ext uri="{BB962C8B-B14F-4D97-AF65-F5344CB8AC3E}">
        <p14:creationId xmlns:p14="http://schemas.microsoft.com/office/powerpoint/2010/main" val="1078733968"/>
      </p:ext>
    </p:extLst>
  </p:cSld>
  <p:clrMapOvr>
    <a:masterClrMapping/>
  </p:clrMapOvr>
  <mc:AlternateContent xmlns:mc="http://schemas.openxmlformats.org/markup-compatibility/2006" xmlns:p14="http://schemas.microsoft.com/office/powerpoint/2010/main">
    <mc:Choice Requires="p14">
      <p:transition spd="slow" p14:dur="2000" advTm="145821"/>
    </mc:Choice>
    <mc:Fallback xmlns="">
      <p:transition spd="slow" advTm="14582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See the source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884"/>
          <a:stretch/>
        </p:blipFill>
        <p:spPr bwMode="auto">
          <a:xfrm>
            <a:off x="1094873" y="-96253"/>
            <a:ext cx="6954253" cy="6954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6442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71600"/>
          </a:xfrm>
        </p:spPr>
        <p:txBody>
          <a:bodyPr/>
          <a:lstStyle/>
          <a:p>
            <a:r>
              <a:rPr lang="en-US" dirty="0" smtClean="0"/>
              <a:t>Other People are Cool Too!</a:t>
            </a:r>
            <a:endParaRPr lang="en-US" dirty="0"/>
          </a:p>
        </p:txBody>
      </p:sp>
      <p:sp>
        <p:nvSpPr>
          <p:cNvPr id="3" name="Content Placeholder 2"/>
          <p:cNvSpPr>
            <a:spLocks noGrp="1"/>
          </p:cNvSpPr>
          <p:nvPr>
            <p:ph idx="1"/>
          </p:nvPr>
        </p:nvSpPr>
        <p:spPr/>
        <p:txBody>
          <a:bodyPr/>
          <a:lstStyle/>
          <a:p>
            <a:endParaRPr lang="en-US"/>
          </a:p>
        </p:txBody>
      </p:sp>
      <p:pic>
        <p:nvPicPr>
          <p:cNvPr id="2050"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33" y="4190999"/>
            <a:ext cx="3958388" cy="2638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984" y="1295400"/>
            <a:ext cx="3017921" cy="4095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90600"/>
            <a:ext cx="4535369" cy="30386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350" r="12915"/>
          <a:stretch/>
        </p:blipFill>
        <p:spPr bwMode="auto">
          <a:xfrm>
            <a:off x="4343400" y="4219678"/>
            <a:ext cx="2438400" cy="263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643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71600"/>
          </a:xfrm>
        </p:spPr>
        <p:txBody>
          <a:bodyPr/>
          <a:lstStyle/>
          <a:p>
            <a:r>
              <a:rPr lang="en-US" altLang="en-US" sz="4000" dirty="0">
                <a:latin typeface="Times New Roman" pitchFamily="18" charset="0"/>
              </a:rPr>
              <a:t>Anthropology is the study of </a:t>
            </a:r>
            <a:r>
              <a:rPr lang="en-US" altLang="en-US" sz="4000" dirty="0" smtClean="0">
                <a:latin typeface="Times New Roman" pitchFamily="18" charset="0"/>
              </a:rPr>
              <a:t>culture. And </a:t>
            </a:r>
            <a:r>
              <a:rPr lang="en-US" altLang="en-US" sz="4000" dirty="0">
                <a:latin typeface="Times New Roman" pitchFamily="18" charset="0"/>
              </a:rPr>
              <a:t>culture </a:t>
            </a:r>
            <a:r>
              <a:rPr lang="en-US" altLang="en-US" sz="4000" dirty="0" smtClean="0">
                <a:latin typeface="Times New Roman" pitchFamily="18" charset="0"/>
              </a:rPr>
              <a:t>matters!</a:t>
            </a:r>
            <a:r>
              <a:rPr lang="en-US" altLang="en-US" sz="4000" dirty="0">
                <a:latin typeface="Times New Roman" pitchFamily="18" charset="0"/>
              </a:rPr>
              <a:t/>
            </a:r>
            <a:br>
              <a:rPr lang="en-US" altLang="en-US" sz="4000" dirty="0">
                <a:latin typeface="Times New Roman" pitchFamily="18" charset="0"/>
              </a:rPr>
            </a:br>
            <a:endParaRPr lang="en-US" sz="4000" dirty="0"/>
          </a:p>
        </p:txBody>
      </p:sp>
      <p:sp>
        <p:nvSpPr>
          <p:cNvPr id="3" name="Content Placeholder 2"/>
          <p:cNvSpPr>
            <a:spLocks noGrp="1"/>
          </p:cNvSpPr>
          <p:nvPr>
            <p:ph idx="1"/>
          </p:nvPr>
        </p:nvSpPr>
        <p:spPr>
          <a:xfrm>
            <a:off x="457200" y="1371600"/>
            <a:ext cx="8229600" cy="4114800"/>
          </a:xfrm>
        </p:spPr>
        <p:txBody>
          <a:bodyPr/>
          <a:lstStyle/>
          <a:p>
            <a:pPr marL="0" indent="0" algn="ctr">
              <a:buNone/>
            </a:pPr>
            <a:r>
              <a:rPr lang="en-US" sz="2400" dirty="0" smtClean="0"/>
              <a:t>Want to understand human behavior? The one needs to understand culture. However, Western culture is only one example of (or a cluster of closely related) cultures. More variation. How can we get information from these other cultures?</a:t>
            </a:r>
          </a:p>
          <a:p>
            <a:pPr marL="0" indent="0" algn="ctr">
              <a:buNone/>
            </a:pPr>
            <a:endParaRPr lang="en-US" sz="2400" dirty="0"/>
          </a:p>
          <a:p>
            <a:pPr marL="0" indent="0" algn="ctr">
              <a:buNone/>
            </a:pPr>
            <a:r>
              <a:rPr lang="en-US" sz="2400" dirty="0" smtClean="0"/>
              <a:t>ANTHROPOLOGY</a:t>
            </a:r>
            <a:endParaRPr lang="en-US" sz="2400" dirty="0"/>
          </a:p>
        </p:txBody>
      </p:sp>
      <p:pic>
        <p:nvPicPr>
          <p:cNvPr id="4" name="Picture 3"/>
          <p:cNvPicPr>
            <a:picLocks noChangeAspect="1"/>
          </p:cNvPicPr>
          <p:nvPr/>
        </p:nvPicPr>
        <p:blipFill rotWithShape="1">
          <a:blip r:embed="rId2"/>
          <a:srcRect r="38462"/>
          <a:stretch/>
        </p:blipFill>
        <p:spPr>
          <a:xfrm>
            <a:off x="52040" y="5029201"/>
            <a:ext cx="3154093" cy="1784280"/>
          </a:xfrm>
          <a:prstGeom prst="rect">
            <a:avLst/>
          </a:prstGeom>
        </p:spPr>
      </p:pic>
      <p:pic>
        <p:nvPicPr>
          <p:cNvPr id="5" name="Picture 4"/>
          <p:cNvPicPr>
            <a:picLocks noChangeAspect="1"/>
          </p:cNvPicPr>
          <p:nvPr/>
        </p:nvPicPr>
        <p:blipFill>
          <a:blip r:embed="rId3"/>
          <a:stretch>
            <a:fillRect/>
          </a:stretch>
        </p:blipFill>
        <p:spPr>
          <a:xfrm>
            <a:off x="7012413" y="3058633"/>
            <a:ext cx="2079546" cy="3124200"/>
          </a:xfrm>
          <a:prstGeom prst="rect">
            <a:avLst/>
          </a:prstGeom>
        </p:spPr>
      </p:pic>
      <p:pic>
        <p:nvPicPr>
          <p:cNvPr id="6" name="Picture 5"/>
          <p:cNvPicPr>
            <a:picLocks noChangeAspect="1"/>
          </p:cNvPicPr>
          <p:nvPr/>
        </p:nvPicPr>
        <p:blipFill>
          <a:blip r:embed="rId4"/>
          <a:stretch>
            <a:fillRect/>
          </a:stretch>
        </p:blipFill>
        <p:spPr>
          <a:xfrm>
            <a:off x="5122053" y="4143375"/>
            <a:ext cx="1837125" cy="2638425"/>
          </a:xfrm>
          <a:prstGeom prst="rect">
            <a:avLst/>
          </a:prstGeom>
        </p:spPr>
      </p:pic>
      <p:pic>
        <p:nvPicPr>
          <p:cNvPr id="7" name="Picture 6"/>
          <p:cNvPicPr>
            <a:picLocks noChangeAspect="1"/>
          </p:cNvPicPr>
          <p:nvPr/>
        </p:nvPicPr>
        <p:blipFill>
          <a:blip r:embed="rId5"/>
          <a:stretch>
            <a:fillRect/>
          </a:stretch>
        </p:blipFill>
        <p:spPr>
          <a:xfrm>
            <a:off x="137685" y="2871694"/>
            <a:ext cx="1515450" cy="2081306"/>
          </a:xfrm>
          <a:prstGeom prst="rect">
            <a:avLst/>
          </a:prstGeom>
        </p:spPr>
      </p:pic>
      <p:pic>
        <p:nvPicPr>
          <p:cNvPr id="8" name="Picture 7"/>
          <p:cNvPicPr>
            <a:picLocks noChangeAspect="1"/>
          </p:cNvPicPr>
          <p:nvPr/>
        </p:nvPicPr>
        <p:blipFill>
          <a:blip r:embed="rId6"/>
          <a:stretch>
            <a:fillRect/>
          </a:stretch>
        </p:blipFill>
        <p:spPr>
          <a:xfrm>
            <a:off x="3305700" y="4167187"/>
            <a:ext cx="1763118" cy="2638425"/>
          </a:xfrm>
          <a:prstGeom prst="rect">
            <a:avLst/>
          </a:prstGeom>
        </p:spPr>
      </p:pic>
      <p:pic>
        <p:nvPicPr>
          <p:cNvPr id="9" name="Picture 8"/>
          <p:cNvPicPr>
            <a:picLocks noChangeAspect="1"/>
          </p:cNvPicPr>
          <p:nvPr/>
        </p:nvPicPr>
        <p:blipFill>
          <a:blip r:embed="rId7"/>
          <a:stretch>
            <a:fillRect/>
          </a:stretch>
        </p:blipFill>
        <p:spPr>
          <a:xfrm>
            <a:off x="1758435" y="3030280"/>
            <a:ext cx="1441965" cy="1833136"/>
          </a:xfrm>
          <a:prstGeom prst="rect">
            <a:avLst/>
          </a:prstGeom>
        </p:spPr>
      </p:pic>
    </p:spTree>
    <p:extLst>
      <p:ext uri="{BB962C8B-B14F-4D97-AF65-F5344CB8AC3E}">
        <p14:creationId xmlns:p14="http://schemas.microsoft.com/office/powerpoint/2010/main" val="2288343614"/>
      </p:ext>
    </p:extLst>
  </p:cSld>
  <p:clrMapOvr>
    <a:masterClrMapping/>
  </p:clrMapOvr>
  <mc:AlternateContent xmlns:mc="http://schemas.openxmlformats.org/markup-compatibility/2006" xmlns:p14="http://schemas.microsoft.com/office/powerpoint/2010/main">
    <mc:Choice Requires="p14">
      <p:transition spd="slow" p14:dur="2000" advTm="108265"/>
    </mc:Choice>
    <mc:Fallback xmlns="">
      <p:transition spd="slow" advTm="108265"/>
    </mc:Fallback>
  </mc:AlternateContent>
  <p:timing>
    <p:tnLst>
      <p:par>
        <p:cTn id="1" dur="indefinite" restart="never" nodeType="tmRoot"/>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978D293550EE408BBA80E379FB1048" ma:contentTypeVersion="12" ma:contentTypeDescription="Create a new document." ma:contentTypeScope="" ma:versionID="3b518b9eac21c92686468364c1111786">
  <xsd:schema xmlns:xsd="http://www.w3.org/2001/XMLSchema" xmlns:xs="http://www.w3.org/2001/XMLSchema" xmlns:p="http://schemas.microsoft.com/office/2006/metadata/properties" xmlns:ns3="4094fec7-eb86-4f33-885f-f4ec69534214" xmlns:ns4="73a3dab4-b00d-4a1f-a26d-4395bc4ed9d3" targetNamespace="http://schemas.microsoft.com/office/2006/metadata/properties" ma:root="true" ma:fieldsID="a3e9e071e6fef634d5930bc9694028f8" ns3:_="" ns4:_="">
    <xsd:import namespace="4094fec7-eb86-4f33-885f-f4ec69534214"/>
    <xsd:import namespace="73a3dab4-b00d-4a1f-a26d-4395bc4ed9d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94fec7-eb86-4f33-885f-f4ec695342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a3dab4-b00d-4a1f-a26d-4395bc4ed9d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E3668F-5254-4C7E-9B0D-86CA2F048EC7}">
  <ds:schemaRefs>
    <ds:schemaRef ds:uri="http://schemas.microsoft.com/sharepoint/v3/contenttype/forms"/>
  </ds:schemaRefs>
</ds:datastoreItem>
</file>

<file path=customXml/itemProps2.xml><?xml version="1.0" encoding="utf-8"?>
<ds:datastoreItem xmlns:ds="http://schemas.openxmlformats.org/officeDocument/2006/customXml" ds:itemID="{C44DAB52-AC67-48A3-AC25-663F7F4F72CD}">
  <ds:schemaRefs>
    <ds:schemaRef ds:uri="http://schemas.microsoft.com/office/2006/metadata/properties"/>
    <ds:schemaRef ds:uri="http://purl.org/dc/elements/1.1/"/>
    <ds:schemaRef ds:uri="http://purl.org/dc/terms/"/>
    <ds:schemaRef ds:uri="http://schemas.openxmlformats.org/package/2006/metadata/core-properties"/>
    <ds:schemaRef ds:uri="http://purl.org/dc/dcmitype/"/>
    <ds:schemaRef ds:uri="73a3dab4-b00d-4a1f-a26d-4395bc4ed9d3"/>
    <ds:schemaRef ds:uri="http://schemas.microsoft.com/office/2006/documentManagement/types"/>
    <ds:schemaRef ds:uri="http://schemas.microsoft.com/office/infopath/2007/PartnerControls"/>
    <ds:schemaRef ds:uri="4094fec7-eb86-4f33-885f-f4ec69534214"/>
    <ds:schemaRef ds:uri="http://www.w3.org/XML/1998/namespace"/>
  </ds:schemaRefs>
</ds:datastoreItem>
</file>

<file path=customXml/itemProps3.xml><?xml version="1.0" encoding="utf-8"?>
<ds:datastoreItem xmlns:ds="http://schemas.openxmlformats.org/officeDocument/2006/customXml" ds:itemID="{F148E43D-A62E-4766-9C5F-A9FDA48917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94fec7-eb86-4f33-885f-f4ec69534214"/>
    <ds:schemaRef ds:uri="73a3dab4-b00d-4a1f-a26d-4395bc4ed9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36589</TotalTime>
  <Words>928</Words>
  <Application>Microsoft Office PowerPoint</Application>
  <PresentationFormat>On-screen Show (4:3)</PresentationFormat>
  <Paragraphs>83</Paragraphs>
  <Slides>25</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Tahoma</vt:lpstr>
      <vt:lpstr>Times New Roman</vt:lpstr>
      <vt:lpstr>Wingdings</vt:lpstr>
      <vt:lpstr>Textured</vt:lpstr>
      <vt:lpstr>General Anthropology Anthro. 1000</vt:lpstr>
      <vt:lpstr>PowerPoint Presentation</vt:lpstr>
      <vt:lpstr>Syllabus</vt:lpstr>
      <vt:lpstr>Who did you vote for?</vt:lpstr>
      <vt:lpstr>Goals. Students will be able to:</vt:lpstr>
      <vt:lpstr>PowerPoint Presentation</vt:lpstr>
      <vt:lpstr>PowerPoint Presentation</vt:lpstr>
      <vt:lpstr>Other People are Cool Too!</vt:lpstr>
      <vt:lpstr>Anthropology is the study of culture. And culture matters! </vt:lpstr>
      <vt:lpstr>PowerPoint Presentation</vt:lpstr>
      <vt:lpstr>How to Think About Culture: Key Concepts</vt:lpstr>
      <vt:lpstr>Ethnocentrism: Evaluation of other cultures according to preconceptions originating in the standards and customs of one’s own culture.</vt:lpstr>
      <vt:lpstr>Cultural Relativity:</vt:lpstr>
      <vt:lpstr>Avoid the Naturalistic Fallacy and the Moralistic Fallacy</vt:lpstr>
      <vt:lpstr>Objectivity</vt:lpstr>
      <vt:lpstr>Culture</vt:lpstr>
      <vt:lpstr>Culture: many different definitions have been proposed. </vt:lpstr>
      <vt:lpstr>Tylor’s definition still common. Things to think about:</vt:lpstr>
      <vt:lpstr>Many recent definitions focus on cultural transmission.</vt:lpstr>
      <vt:lpstr>Many recent definitions focus on cultural transmission.</vt:lpstr>
      <vt:lpstr>Some definitions focus on mental constructs.</vt:lpstr>
      <vt:lpstr>Two additional definitions:</vt:lpstr>
      <vt:lpstr>Culture as the extra-somatic means of adaptation</vt:lpstr>
      <vt:lpstr>Each definition has been used and continues to be used. When you hear the word ‘Culture’, you need to stop and figure out how the term is being used.</vt:lpstr>
      <vt:lpstr>PowerPoint Presentation</vt:lpstr>
    </vt:vector>
  </TitlesOfParts>
  <Company>Dept. of Anthropology, University of New Mexico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Todd L. VanPool</dc:creator>
  <cp:lastModifiedBy>Todd Vanpool</cp:lastModifiedBy>
  <cp:revision>115</cp:revision>
  <dcterms:created xsi:type="dcterms:W3CDTF">2007-11-27T03:56:38Z</dcterms:created>
  <dcterms:modified xsi:type="dcterms:W3CDTF">2021-08-16T01:31:20Z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0x01010028978D293550EE408BBA80E379FB1048</vt:lpwstr>
  </property>
</Properties>
</file>