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4"/>
  </p:sldMasterIdLst>
  <p:notesMasterIdLst>
    <p:notesMasterId r:id="rId20"/>
  </p:notesMasterIdLst>
  <p:sldIdLst>
    <p:sldId id="430" r:id="rId5"/>
    <p:sldId id="425" r:id="rId6"/>
    <p:sldId id="454" r:id="rId7"/>
    <p:sldId id="455" r:id="rId8"/>
    <p:sldId id="456" r:id="rId9"/>
    <p:sldId id="458" r:id="rId10"/>
    <p:sldId id="491" r:id="rId11"/>
    <p:sldId id="457" r:id="rId12"/>
    <p:sldId id="461" r:id="rId13"/>
    <p:sldId id="462" r:id="rId14"/>
    <p:sldId id="463" r:id="rId15"/>
    <p:sldId id="465" r:id="rId16"/>
    <p:sldId id="493" r:id="rId17"/>
    <p:sldId id="459" r:id="rId18"/>
    <p:sldId id="495" r:id="rId1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3840"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CC0000"/>
    <a:srgbClr val="33CC33"/>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14" autoAdjust="0"/>
    <p:restoredTop sz="94343" autoAdjust="0"/>
  </p:normalViewPr>
  <p:slideViewPr>
    <p:cSldViewPr showGuides="1">
      <p:cViewPr varScale="1">
        <p:scale>
          <a:sx n="108" d="100"/>
          <a:sy n="108" d="100"/>
        </p:scale>
        <p:origin x="1092" y="132"/>
      </p:cViewPr>
      <p:guideLst>
        <p:guide orient="horz" pos="384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Pool, Todd" userId="05216d8f-9783-452a-a1a8-bff49cd9eb6f" providerId="ADAL" clId="{D941DCDC-B312-4A7D-93E0-86BDCCB654FA}"/>
    <pc:docChg chg="delSld modShowInfo">
      <pc:chgData name="VanPool, Todd" userId="05216d8f-9783-452a-a1a8-bff49cd9eb6f" providerId="ADAL" clId="{D941DCDC-B312-4A7D-93E0-86BDCCB654FA}" dt="2021-08-25T17:33:42.723" v="3" actId="2744"/>
      <pc:docMkLst>
        <pc:docMk/>
      </pc:docMkLst>
      <pc:sldChg chg="del">
        <pc:chgData name="VanPool, Todd" userId="05216d8f-9783-452a-a1a8-bff49cd9eb6f" providerId="ADAL" clId="{D941DCDC-B312-4A7D-93E0-86BDCCB654FA}" dt="2021-08-24T21:08:55.458" v="0" actId="47"/>
        <pc:sldMkLst>
          <pc:docMk/>
          <pc:sldMk cId="1227536217" sldId="49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ltLang="en-US"/>
          </a:p>
        </p:txBody>
      </p:sp>
      <p:sp>
        <p:nvSpPr>
          <p:cNvPr id="1536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ltLang="en-US"/>
          </a:p>
        </p:txBody>
      </p:sp>
      <p:sp>
        <p:nvSpPr>
          <p:cNvPr id="542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ltLang="en-US"/>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C08DBC9A-AE04-43F0-B914-AF8BB0DF780A}" type="slidenum">
              <a:rPr lang="en-US" altLang="en-US"/>
              <a:pPr>
                <a:defRPr/>
              </a:pPr>
              <a:t>‹#›</a:t>
            </a:fld>
            <a:endParaRPr lang="en-US" altLang="en-US"/>
          </a:p>
        </p:txBody>
      </p:sp>
    </p:spTree>
    <p:extLst>
      <p:ext uri="{BB962C8B-B14F-4D97-AF65-F5344CB8AC3E}">
        <p14:creationId xmlns:p14="http://schemas.microsoft.com/office/powerpoint/2010/main" val="14265756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F41D9245-A807-429A-BCE1-8BB479843FEA}" type="slidenum">
              <a:rPr lang="en-US" altLang="en-US" smtClean="0">
                <a:latin typeface="Times New Roman" panose="02020603050405020304" pitchFamily="18" charset="0"/>
              </a:rPr>
              <a:pPr/>
              <a:t>2</a:t>
            </a:fld>
            <a:endParaRPr lang="en-US" altLang="en-US">
              <a:latin typeface="Times New Roman" panose="02020603050405020304" pitchFamily="18"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pPr eaLnBrk="1" hangingPunct="1"/>
            <a:r>
              <a:rPr lang="en-US" altLang="en-US">
                <a:latin typeface="Arial" panose="020B0604020202020204" pitchFamily="34" charset="0"/>
              </a:rPr>
              <a:t>Go through each subfield but end on anthropology</a:t>
            </a:r>
          </a:p>
        </p:txBody>
      </p:sp>
    </p:spTree>
    <p:extLst>
      <p:ext uri="{BB962C8B-B14F-4D97-AF65-F5344CB8AC3E}">
        <p14:creationId xmlns:p14="http://schemas.microsoft.com/office/powerpoint/2010/main" val="186763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9B8661-CF42-4414-AB37-A9F630EEDE51}" type="slidenum">
              <a:rPr lang="en-US" altLang="en-US"/>
              <a:pPr/>
              <a:t>14</a:t>
            </a:fld>
            <a:endParaRPr lang="en-US" altLang="en-US"/>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p:txBody>
          <a:bodyPr/>
          <a:lstStyle/>
          <a:p>
            <a:r>
              <a:rPr lang="en-US" altLang="en-US" sz="1200" dirty="0"/>
              <a:t>Study Mediterranean area and emphasize language and art.  They are really specialized historical archaeologists who focus on Western cultures such as those from Greece and Rome.  Perhaps the main type of archaeology in Europe</a:t>
            </a:r>
            <a:endParaRPr lang="en-US" altLang="en-US" dirty="0"/>
          </a:p>
        </p:txBody>
      </p:sp>
    </p:spTree>
    <p:extLst>
      <p:ext uri="{BB962C8B-B14F-4D97-AF65-F5344CB8AC3E}">
        <p14:creationId xmlns:p14="http://schemas.microsoft.com/office/powerpoint/2010/main" val="2647766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152BAFEF-D25D-4616-9E35-0397BD436A16}" type="slidenum">
              <a:rPr lang="en-US" altLang="en-US">
                <a:latin typeface="Arial" panose="020B0604020202020204" pitchFamily="34" charset="0"/>
              </a:rPr>
              <a:pPr/>
              <a:t>15</a:t>
            </a:fld>
            <a:endParaRPr lang="en-US" altLang="en-US">
              <a:latin typeface="Arial" panose="020B0604020202020204"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367697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742ADD-8877-48EB-904D-F05DE3C43657}" type="slidenum">
              <a:rPr lang="en-US" altLang="en-US"/>
              <a:pPr/>
              <a:t>4</a:t>
            </a:fld>
            <a:endParaRPr lang="en-US" altLang="en-US"/>
          </a:p>
        </p:txBody>
      </p:sp>
      <p:sp>
        <p:nvSpPr>
          <p:cNvPr id="1229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2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extLst>
      <p:ext uri="{BB962C8B-B14F-4D97-AF65-F5344CB8AC3E}">
        <p14:creationId xmlns:p14="http://schemas.microsoft.com/office/powerpoint/2010/main" val="1934256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BF012C-E32A-4BE1-AEE3-0C229102BD3E}" type="slidenum">
              <a:rPr lang="en-US" altLang="en-US"/>
              <a:pPr/>
              <a:t>5</a:t>
            </a:fld>
            <a:endParaRPr lang="en-US" altLang="en-US"/>
          </a:p>
        </p:txBody>
      </p:sp>
      <p:sp>
        <p:nvSpPr>
          <p:cNvPr id="1433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3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extLst>
      <p:ext uri="{BB962C8B-B14F-4D97-AF65-F5344CB8AC3E}">
        <p14:creationId xmlns:p14="http://schemas.microsoft.com/office/powerpoint/2010/main" val="468518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8AE3DE-4969-45BB-9B25-FF7FD34D5037}" type="slidenum">
              <a:rPr lang="en-US" altLang="en-US"/>
              <a:pPr/>
              <a:t>6</a:t>
            </a:fld>
            <a:endParaRPr lang="en-US" altLang="en-US"/>
          </a:p>
        </p:txBody>
      </p:sp>
      <p:sp>
        <p:nvSpPr>
          <p:cNvPr id="367618" name="Rectangle 2"/>
          <p:cNvSpPr>
            <a:spLocks noGrp="1" noRot="1" noChangeAspect="1" noChangeArrowheads="1" noTextEdit="1"/>
          </p:cNvSpPr>
          <p:nvPr>
            <p:ph type="sldImg"/>
          </p:nvPr>
        </p:nvSpPr>
        <p:spPr>
          <a:ln/>
        </p:spPr>
      </p:sp>
      <p:sp>
        <p:nvSpPr>
          <p:cNvPr id="36761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133288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FBE201-EB29-4A14-85B6-821DD6EFADA9}" type="slidenum">
              <a:rPr lang="en-US" altLang="en-US"/>
              <a:pPr/>
              <a:t>8</a:t>
            </a:fld>
            <a:endParaRPr lang="en-US" altLang="en-US"/>
          </a:p>
        </p:txBody>
      </p:sp>
      <p:sp>
        <p:nvSpPr>
          <p:cNvPr id="1638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3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extLst>
      <p:ext uri="{BB962C8B-B14F-4D97-AF65-F5344CB8AC3E}">
        <p14:creationId xmlns:p14="http://schemas.microsoft.com/office/powerpoint/2010/main" val="1470102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B43555-6727-4430-9DDB-0B8D8326FED0}" type="slidenum">
              <a:rPr lang="en-US" altLang="en-US"/>
              <a:pPr/>
              <a:t>9</a:t>
            </a:fld>
            <a:endParaRPr lang="en-US" altLang="en-US"/>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630277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792A60-BA42-40ED-9B46-56FA271050CF}" type="slidenum">
              <a:rPr lang="en-US" altLang="en-US"/>
              <a:pPr/>
              <a:t>10</a:t>
            </a:fld>
            <a:endParaRPr lang="en-US" altLang="en-US"/>
          </a:p>
        </p:txBody>
      </p:sp>
      <p:sp>
        <p:nvSpPr>
          <p:cNvPr id="373762" name="Rectangle 2"/>
          <p:cNvSpPr>
            <a:spLocks noGrp="1" noRot="1" noChangeAspect="1" noChangeArrowheads="1" noTextEdit="1"/>
          </p:cNvSpPr>
          <p:nvPr>
            <p:ph type="sldImg"/>
          </p:nvPr>
        </p:nvSpPr>
        <p:spPr>
          <a:ln/>
        </p:spPr>
      </p:sp>
      <p:sp>
        <p:nvSpPr>
          <p:cNvPr id="37376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438387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89C059-3C13-44D3-8F80-B38B3C016C3B}" type="slidenum">
              <a:rPr lang="en-US" altLang="en-US"/>
              <a:pPr/>
              <a:t>11</a:t>
            </a:fld>
            <a:endParaRPr lang="en-US" altLang="en-US"/>
          </a:p>
        </p:txBody>
      </p:sp>
      <p:sp>
        <p:nvSpPr>
          <p:cNvPr id="374786" name="Rectangle 2"/>
          <p:cNvSpPr>
            <a:spLocks noGrp="1" noRot="1" noChangeAspect="1" noChangeArrowheads="1" noTextEdit="1"/>
          </p:cNvSpPr>
          <p:nvPr>
            <p:ph type="sldImg"/>
          </p:nvPr>
        </p:nvSpPr>
        <p:spPr>
          <a:ln/>
        </p:spPr>
      </p:sp>
      <p:sp>
        <p:nvSpPr>
          <p:cNvPr id="37478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17094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D7ED44-8DB0-40C1-81AA-BA8E7098A878}" type="slidenum">
              <a:rPr lang="en-US" altLang="en-US"/>
              <a:pPr/>
              <a:t>12</a:t>
            </a:fld>
            <a:endParaRPr lang="en-US" altLang="en-US"/>
          </a:p>
        </p:txBody>
      </p:sp>
      <p:sp>
        <p:nvSpPr>
          <p:cNvPr id="376834" name="Rectangle 2"/>
          <p:cNvSpPr>
            <a:spLocks noGrp="1" noRot="1" noChangeAspect="1" noChangeArrowheads="1" noTextEdit="1"/>
          </p:cNvSpPr>
          <p:nvPr>
            <p:ph type="sldImg"/>
          </p:nvPr>
        </p:nvSpPr>
        <p:spPr>
          <a:ln/>
        </p:spPr>
      </p:sp>
      <p:sp>
        <p:nvSpPr>
          <p:cNvPr id="37683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580036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altLang="en-US" noProof="0"/>
              <a:t>Click to edit Master title style</a:t>
            </a:r>
          </a:p>
        </p:txBody>
      </p:sp>
      <p:sp>
        <p:nvSpPr>
          <p:cNvPr id="5123"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alt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7AC922C-B93B-406A-A622-CC6CD7C63CE0}" type="slidenum">
              <a:rPr lang="en-US" altLang="en-US"/>
              <a:pPr>
                <a:defRPr/>
              </a:pPr>
              <a:t>‹#›</a:t>
            </a:fld>
            <a:endParaRPr lang="en-US" altLang="en-US"/>
          </a:p>
        </p:txBody>
      </p:sp>
    </p:spTree>
    <p:extLst>
      <p:ext uri="{BB962C8B-B14F-4D97-AF65-F5344CB8AC3E}">
        <p14:creationId xmlns:p14="http://schemas.microsoft.com/office/powerpoint/2010/main" val="615776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24323C7-357A-4B4B-BA37-87D334A32735}" type="slidenum">
              <a:rPr lang="en-US" altLang="en-US"/>
              <a:pPr>
                <a:defRPr/>
              </a:pPr>
              <a:t>‹#›</a:t>
            </a:fld>
            <a:endParaRPr lang="en-US" altLang="en-US"/>
          </a:p>
        </p:txBody>
      </p:sp>
    </p:spTree>
    <p:extLst>
      <p:ext uri="{BB962C8B-B14F-4D97-AF65-F5344CB8AC3E}">
        <p14:creationId xmlns:p14="http://schemas.microsoft.com/office/powerpoint/2010/main" val="2597557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D8AB318-6D93-4B9E-90AE-6C0BF9163343}" type="slidenum">
              <a:rPr lang="en-US" altLang="en-US"/>
              <a:pPr>
                <a:defRPr/>
              </a:pPr>
              <a:t>‹#›</a:t>
            </a:fld>
            <a:endParaRPr lang="en-US" altLang="en-US"/>
          </a:p>
        </p:txBody>
      </p:sp>
    </p:spTree>
    <p:extLst>
      <p:ext uri="{BB962C8B-B14F-4D97-AF65-F5344CB8AC3E}">
        <p14:creationId xmlns:p14="http://schemas.microsoft.com/office/powerpoint/2010/main" val="776055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able Placeholder 2"/>
          <p:cNvSpPr>
            <a:spLocks noGrp="1"/>
          </p:cNvSpPr>
          <p:nvPr>
            <p:ph type="tbl" idx="1"/>
          </p:nvPr>
        </p:nvSpPr>
        <p:spPr>
          <a:xfrm>
            <a:off x="457200" y="1981200"/>
            <a:ext cx="82296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1D192A0C-5085-479A-8BE5-346997ECA13F}" type="slidenum">
              <a:rPr lang="en-US" altLang="en-US"/>
              <a:pPr>
                <a:defRPr/>
              </a:pPr>
              <a:t>‹#›</a:t>
            </a:fld>
            <a:endParaRPr lang="en-US" altLang="en-US"/>
          </a:p>
        </p:txBody>
      </p:sp>
    </p:spTree>
    <p:extLst>
      <p:ext uri="{BB962C8B-B14F-4D97-AF65-F5344CB8AC3E}">
        <p14:creationId xmlns:p14="http://schemas.microsoft.com/office/powerpoint/2010/main" val="11739558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olor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315200" cy="1069848"/>
          </a:xfrm>
          <a:prstGeom prst="rect">
            <a:avLst/>
          </a:prstGeom>
        </p:spPr>
        <p:txBody>
          <a:bodyPr anchor="ctr"/>
          <a:lstStyle>
            <a:lvl1pPr>
              <a:defRPr sz="3600">
                <a:solidFill>
                  <a:schemeClr val="bg2"/>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600199"/>
            <a:ext cx="8229600" cy="4953001"/>
          </a:xfrm>
          <a:prstGeom prst="rect">
            <a:avLst/>
          </a:prstGeo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6"/>
          <p:cNvSpPr>
            <a:spLocks noGrp="1"/>
          </p:cNvSpPr>
          <p:nvPr>
            <p:ph type="body" sz="quarter" idx="11" hasCustomPrompt="1"/>
          </p:nvPr>
        </p:nvSpPr>
        <p:spPr>
          <a:xfrm>
            <a:off x="5867400" y="6705600"/>
            <a:ext cx="3276600" cy="152400"/>
          </a:xfrm>
          <a:prstGeom prst="rect">
            <a:avLst/>
          </a:prstGeom>
        </p:spPr>
        <p:txBody>
          <a:bodyPr anchor="ctr"/>
          <a:lstStyle>
            <a:lvl1pPr marL="0" indent="0" algn="r">
              <a:buNone/>
              <a:defRPr sz="800">
                <a:solidFill>
                  <a:schemeClr val="bg1"/>
                </a:solidFill>
              </a:defRPr>
            </a:lvl1pPr>
            <a:lvl2pPr marL="457200" indent="0">
              <a:buNone/>
              <a:defRPr sz="1100">
                <a:solidFill>
                  <a:schemeClr val="bg1"/>
                </a:solidFill>
              </a:defRPr>
            </a:lvl2pPr>
            <a:lvl3pPr marL="914400" indent="0">
              <a:buNone/>
              <a:defRPr sz="1050">
                <a:solidFill>
                  <a:schemeClr val="bg1"/>
                </a:solidFill>
              </a:defRPr>
            </a:lvl3pPr>
            <a:lvl4pPr marL="1371600" indent="0">
              <a:buNone/>
              <a:defRPr sz="1000">
                <a:solidFill>
                  <a:schemeClr val="bg1"/>
                </a:solidFill>
              </a:defRPr>
            </a:lvl4pPr>
            <a:lvl5pPr marL="1828800" indent="0">
              <a:buNone/>
              <a:defRPr sz="1000">
                <a:solidFill>
                  <a:schemeClr val="bg1"/>
                </a:solidFill>
              </a:defRPr>
            </a:lvl5pPr>
          </a:lstStyle>
          <a:p>
            <a:pPr lvl="0"/>
            <a:r>
              <a:rPr lang="en-US" dirty="0"/>
              <a:t>Insert Photo Credit Here</a:t>
            </a:r>
          </a:p>
        </p:txBody>
      </p:sp>
    </p:spTree>
    <p:extLst>
      <p:ext uri="{BB962C8B-B14F-4D97-AF65-F5344CB8AC3E}">
        <p14:creationId xmlns:p14="http://schemas.microsoft.com/office/powerpoint/2010/main" val="1710907673"/>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guide id="3" pos="513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92F8D4BC-AECE-4D0E-AD81-870163B953A0}" type="slidenum">
              <a:rPr lang="en-US" altLang="en-US"/>
              <a:pPr>
                <a:defRPr/>
              </a:pPr>
              <a:t>‹#›</a:t>
            </a:fld>
            <a:endParaRPr lang="en-US" altLang="en-US"/>
          </a:p>
        </p:txBody>
      </p:sp>
    </p:spTree>
    <p:extLst>
      <p:ext uri="{BB962C8B-B14F-4D97-AF65-F5344CB8AC3E}">
        <p14:creationId xmlns:p14="http://schemas.microsoft.com/office/powerpoint/2010/main" val="73989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DADDF2B-5C69-42B6-A160-C927D7139184}" type="slidenum">
              <a:rPr lang="en-US" altLang="en-US"/>
              <a:pPr>
                <a:defRPr/>
              </a:pPr>
              <a:t>‹#›</a:t>
            </a:fld>
            <a:endParaRPr lang="en-US" altLang="en-US"/>
          </a:p>
        </p:txBody>
      </p:sp>
    </p:spTree>
    <p:extLst>
      <p:ext uri="{BB962C8B-B14F-4D97-AF65-F5344CB8AC3E}">
        <p14:creationId xmlns:p14="http://schemas.microsoft.com/office/powerpoint/2010/main" val="3753406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D2DEDEE-7613-44B2-A536-2680EEB6D6F8}" type="slidenum">
              <a:rPr lang="en-US" altLang="en-US"/>
              <a:pPr>
                <a:defRPr/>
              </a:pPr>
              <a:t>‹#›</a:t>
            </a:fld>
            <a:endParaRPr lang="en-US" altLang="en-US"/>
          </a:p>
        </p:txBody>
      </p:sp>
    </p:spTree>
    <p:extLst>
      <p:ext uri="{BB962C8B-B14F-4D97-AF65-F5344CB8AC3E}">
        <p14:creationId xmlns:p14="http://schemas.microsoft.com/office/powerpoint/2010/main" val="1579613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9AC5EF16-27C7-4226-995E-8C2B238FB9CC}" type="slidenum">
              <a:rPr lang="en-US" altLang="en-US"/>
              <a:pPr>
                <a:defRPr/>
              </a:pPr>
              <a:t>‹#›</a:t>
            </a:fld>
            <a:endParaRPr lang="en-US" altLang="en-US"/>
          </a:p>
        </p:txBody>
      </p:sp>
    </p:spTree>
    <p:extLst>
      <p:ext uri="{BB962C8B-B14F-4D97-AF65-F5344CB8AC3E}">
        <p14:creationId xmlns:p14="http://schemas.microsoft.com/office/powerpoint/2010/main" val="2189964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9EB775A6-E636-4B47-8D50-95216185E4B8}" type="slidenum">
              <a:rPr lang="en-US" altLang="en-US"/>
              <a:pPr>
                <a:defRPr/>
              </a:pPr>
              <a:t>‹#›</a:t>
            </a:fld>
            <a:endParaRPr lang="en-US" altLang="en-US"/>
          </a:p>
        </p:txBody>
      </p:sp>
    </p:spTree>
    <p:extLst>
      <p:ext uri="{BB962C8B-B14F-4D97-AF65-F5344CB8AC3E}">
        <p14:creationId xmlns:p14="http://schemas.microsoft.com/office/powerpoint/2010/main" val="71560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49A2DF23-ED11-4B50-811E-372547555722}" type="slidenum">
              <a:rPr lang="en-US" altLang="en-US"/>
              <a:pPr>
                <a:defRPr/>
              </a:pPr>
              <a:t>‹#›</a:t>
            </a:fld>
            <a:endParaRPr lang="en-US" altLang="en-US"/>
          </a:p>
        </p:txBody>
      </p:sp>
    </p:spTree>
    <p:extLst>
      <p:ext uri="{BB962C8B-B14F-4D97-AF65-F5344CB8AC3E}">
        <p14:creationId xmlns:p14="http://schemas.microsoft.com/office/powerpoint/2010/main" val="197408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9B3FD6-A58C-4AB7-B232-0B140D5A52BD}" type="slidenum">
              <a:rPr lang="en-US" altLang="en-US"/>
              <a:pPr>
                <a:defRPr/>
              </a:pPr>
              <a:t>‹#›</a:t>
            </a:fld>
            <a:endParaRPr lang="en-US" altLang="en-US"/>
          </a:p>
        </p:txBody>
      </p:sp>
    </p:spTree>
    <p:extLst>
      <p:ext uri="{BB962C8B-B14F-4D97-AF65-F5344CB8AC3E}">
        <p14:creationId xmlns:p14="http://schemas.microsoft.com/office/powerpoint/2010/main" val="2012884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D6304D80-C232-450A-874F-D01600852609}" type="slidenum">
              <a:rPr lang="en-US" altLang="en-US"/>
              <a:pPr>
                <a:defRPr/>
              </a:pPr>
              <a:t>‹#›</a:t>
            </a:fld>
            <a:endParaRPr lang="en-US" altLang="en-US"/>
          </a:p>
        </p:txBody>
      </p:sp>
    </p:spTree>
    <p:extLst>
      <p:ext uri="{BB962C8B-B14F-4D97-AF65-F5344CB8AC3E}">
        <p14:creationId xmlns:p14="http://schemas.microsoft.com/office/powerpoint/2010/main" val="3317933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a:defRPr/>
            </a:pPr>
            <a:endParaRPr lang="en-US" altLang="en-US"/>
          </a:p>
        </p:txBody>
      </p:sp>
      <p:sp>
        <p:nvSpPr>
          <p:cNvPr id="410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a:defRPr/>
            </a:pPr>
            <a:endParaRPr lang="en-US" altLang="en-US"/>
          </a:p>
        </p:txBody>
      </p:sp>
      <p:sp>
        <p:nvSpPr>
          <p:cNvPr id="410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charset="0"/>
              </a:defRPr>
            </a:lvl1pPr>
          </a:lstStyle>
          <a:p>
            <a:pPr>
              <a:defRPr/>
            </a:pPr>
            <a:fld id="{2C137836-76C9-4D46-9A4B-D33388D2C257}"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4.wmf"/><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gif"/><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900" y="-304800"/>
            <a:ext cx="8229600" cy="1371600"/>
          </a:xfrm>
        </p:spPr>
        <p:txBody>
          <a:bodyPr/>
          <a:lstStyle/>
          <a:p>
            <a:pPr>
              <a:defRPr/>
            </a:pPr>
            <a:r>
              <a:rPr lang="en-US" dirty="0"/>
              <a:t>Goals. Students will be able to:</a:t>
            </a:r>
          </a:p>
        </p:txBody>
      </p:sp>
      <p:sp>
        <p:nvSpPr>
          <p:cNvPr id="3" name="Content Placeholder 2"/>
          <p:cNvSpPr>
            <a:spLocks noGrp="1"/>
          </p:cNvSpPr>
          <p:nvPr>
            <p:ph idx="1"/>
          </p:nvPr>
        </p:nvSpPr>
        <p:spPr>
          <a:xfrm>
            <a:off x="469900" y="762000"/>
            <a:ext cx="8229600" cy="4114800"/>
          </a:xfrm>
        </p:spPr>
        <p:txBody>
          <a:bodyPr/>
          <a:lstStyle/>
          <a:p>
            <a:pPr>
              <a:defRPr/>
            </a:pPr>
            <a:r>
              <a:rPr lang="en-US" sz="2400" dirty="0"/>
              <a:t>Define archaeology and explain why it is important.</a:t>
            </a:r>
          </a:p>
          <a:p>
            <a:pPr>
              <a:defRPr/>
            </a:pPr>
            <a:r>
              <a:rPr lang="en-US" sz="2400" dirty="0"/>
              <a:t>Define the fundamental terms of artifact, feature, and site.</a:t>
            </a:r>
          </a:p>
          <a:p>
            <a:pPr>
              <a:defRPr/>
            </a:pPr>
            <a:r>
              <a:rPr lang="en-US" sz="2400" dirty="0"/>
              <a:t>Identify 5 ‘types’ of  archaeology.</a:t>
            </a:r>
          </a:p>
          <a:p>
            <a:pPr>
              <a:defRPr/>
            </a:pPr>
            <a:r>
              <a:rPr lang="en-US" sz="2400" dirty="0"/>
              <a:t>Identify examples of archaeological research at Mizzou.</a:t>
            </a:r>
          </a:p>
          <a:p>
            <a:pPr>
              <a:defRPr/>
            </a:pPr>
            <a:endParaRPr lang="en-US" sz="2400" dirty="0"/>
          </a:p>
          <a:p>
            <a:pPr marL="0" indent="0">
              <a:buNone/>
              <a:defRPr/>
            </a:pPr>
            <a:endParaRPr lang="en-US" sz="2400" dirty="0"/>
          </a:p>
        </p:txBody>
      </p:sp>
      <p:pic>
        <p:nvPicPr>
          <p:cNvPr id="307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4552" y="3272324"/>
            <a:ext cx="5394895" cy="3585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0354561"/>
      </p:ext>
    </p:extLst>
  </p:cSld>
  <p:clrMapOvr>
    <a:masterClrMapping/>
  </p:clrMapOvr>
  <mc:AlternateContent xmlns:mc="http://schemas.openxmlformats.org/markup-compatibility/2006" xmlns:p14="http://schemas.microsoft.com/office/powerpoint/2010/main">
    <mc:Choice Requires="p14">
      <p:transition spd="slow" p14:dur="2000" advTm="23903"/>
    </mc:Choice>
    <mc:Fallback xmlns="">
      <p:transition spd="slow" advTm="2390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0" y="0"/>
            <a:ext cx="8950325"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3200" dirty="0"/>
              <a:t>Type 4: </a:t>
            </a:r>
            <a:r>
              <a:rPr lang="en-US" altLang="en-US" sz="3200" dirty="0" err="1"/>
              <a:t>Ethnoarchaeology</a:t>
            </a:r>
            <a:endParaRPr lang="en-US" altLang="en-US" sz="3200" dirty="0"/>
          </a:p>
          <a:p>
            <a:pPr algn="ctr"/>
            <a:r>
              <a:rPr lang="en-US" altLang="en-US" sz="3200" dirty="0"/>
              <a:t>Examine living/modern groups to understand how specific people make and use artifacts and features.</a:t>
            </a:r>
          </a:p>
        </p:txBody>
      </p:sp>
      <p:pic>
        <p:nvPicPr>
          <p:cNvPr id="107523" name="Picture 3" descr="ETKAL0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438400"/>
            <a:ext cx="2833688" cy="4191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7524" name="Object 4"/>
          <p:cNvGraphicFramePr>
            <a:graphicFrameLocks noChangeAspect="1"/>
          </p:cNvGraphicFramePr>
          <p:nvPr/>
        </p:nvGraphicFramePr>
        <p:xfrm>
          <a:off x="3810000" y="2590800"/>
          <a:ext cx="5334000" cy="4000500"/>
        </p:xfrm>
        <a:graphic>
          <a:graphicData uri="http://schemas.openxmlformats.org/presentationml/2006/ole">
            <mc:AlternateContent xmlns:mc="http://schemas.openxmlformats.org/markup-compatibility/2006">
              <mc:Choice xmlns:v="urn:schemas-microsoft-com:vml" Requires="v">
                <p:oleObj name="Slide" r:id="rId4" imgW="4572000" imgH="3429000" progId="PowerPoint.Slide.8">
                  <p:embed/>
                </p:oleObj>
              </mc:Choice>
              <mc:Fallback>
                <p:oleObj name="Slide" r:id="rId4" imgW="4572000" imgH="3429000" progId="PowerPoint.Slide.8">
                  <p:embed/>
                  <p:pic>
                    <p:nvPicPr>
                      <p:cNvPr id="107524"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2590800"/>
                        <a:ext cx="5334000" cy="40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7525" name="Text Box 5"/>
          <p:cNvSpPr txBox="1">
            <a:spLocks noChangeArrowheads="1"/>
          </p:cNvSpPr>
          <p:nvPr/>
        </p:nvSpPr>
        <p:spPr bwMode="auto">
          <a:xfrm>
            <a:off x="6705600" y="1981200"/>
            <a:ext cx="16642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t>Atlatl and Dart</a:t>
            </a:r>
          </a:p>
        </p:txBody>
      </p:sp>
      <p:sp>
        <p:nvSpPr>
          <p:cNvPr id="107526" name="Line 6"/>
          <p:cNvSpPr>
            <a:spLocks noChangeShapeType="1"/>
          </p:cNvSpPr>
          <p:nvPr/>
        </p:nvSpPr>
        <p:spPr bwMode="auto">
          <a:xfrm flipH="1">
            <a:off x="6553200" y="2514600"/>
            <a:ext cx="457200" cy="3048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191631561"/>
      </p:ext>
    </p:extLst>
  </p:cSld>
  <p:clrMapOvr>
    <a:masterClrMapping/>
  </p:clrMapOvr>
  <mc:AlternateContent xmlns:mc="http://schemas.openxmlformats.org/markup-compatibility/2006" xmlns:p14="http://schemas.microsoft.com/office/powerpoint/2010/main">
    <mc:Choice Requires="p14">
      <p:transition spd="slow" p14:dur="2000" advTm="72750"/>
    </mc:Choice>
    <mc:Fallback xmlns="">
      <p:transition spd="slow" advTm="7275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atlat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25892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42592" b="30741"/>
          <a:stretch/>
        </p:blipFill>
        <p:spPr>
          <a:xfrm rot="10800000" flipH="1">
            <a:off x="1143000" y="5333999"/>
            <a:ext cx="6858000" cy="13716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62300" y="2971800"/>
            <a:ext cx="2819400" cy="2114550"/>
          </a:xfrm>
          <a:prstGeom prst="rect">
            <a:avLst/>
          </a:prstGeom>
        </p:spPr>
      </p:pic>
    </p:spTree>
    <p:extLst>
      <p:ext uri="{BB962C8B-B14F-4D97-AF65-F5344CB8AC3E}">
        <p14:creationId xmlns:p14="http://schemas.microsoft.com/office/powerpoint/2010/main" val="2987697365"/>
      </p:ext>
    </p:extLst>
  </p:cSld>
  <p:clrMapOvr>
    <a:masterClrMapping/>
  </p:clrMapOvr>
  <mc:AlternateContent xmlns:mc="http://schemas.openxmlformats.org/markup-compatibility/2006" xmlns:p14="http://schemas.microsoft.com/office/powerpoint/2010/main">
    <mc:Choice Requires="p14">
      <p:transition spd="slow" p14:dur="2000" advTm="67913"/>
    </mc:Choice>
    <mc:Fallback xmlns="">
      <p:transition spd="slow" advTm="6791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2"/>
          <p:cNvSpPr txBox="1">
            <a:spLocks noChangeArrowheads="1"/>
          </p:cNvSpPr>
          <p:nvPr/>
        </p:nvSpPr>
        <p:spPr bwMode="auto">
          <a:xfrm>
            <a:off x="0" y="0"/>
            <a:ext cx="91440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3600" dirty="0"/>
              <a:t>Type 5: Experimental Archaeology</a:t>
            </a:r>
          </a:p>
          <a:p>
            <a:pPr algn="ctr"/>
            <a:r>
              <a:rPr lang="en-US" altLang="en-US" sz="3600" dirty="0"/>
              <a:t>The use of controlled experiments to provide information useful to archaeological study. </a:t>
            </a:r>
          </a:p>
        </p:txBody>
      </p:sp>
      <p:pic>
        <p:nvPicPr>
          <p:cNvPr id="109571" name="Picture 3" descr="pg-p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981200"/>
            <a:ext cx="3349625"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09572" name="Picture 4" descr="chara3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98120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9573" name="Picture 5" descr="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4229100"/>
            <a:ext cx="3429000" cy="262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367761"/>
      </p:ext>
    </p:extLst>
  </p:cSld>
  <p:clrMapOvr>
    <a:masterClrMapping/>
  </p:clrMapOvr>
  <mc:AlternateContent xmlns:mc="http://schemas.openxmlformats.org/markup-compatibility/2006" xmlns:p14="http://schemas.microsoft.com/office/powerpoint/2010/main">
    <mc:Choice Requires="p14">
      <p:transition spd="slow" p14:dur="2000" advTm="60553"/>
    </mc:Choice>
    <mc:Fallback xmlns="">
      <p:transition spd="slow" advTm="60553"/>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s://productimages.worldofbooks.com/16073202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1066799"/>
            <a:ext cx="3276791" cy="4905375"/>
          </a:xfrm>
          <a:prstGeom prst="rect">
            <a:avLst/>
          </a:prstGeom>
          <a:noFill/>
          <a:extLst>
            <a:ext uri="{909E8E84-426E-40DD-AFC4-6F175D3DCCD1}">
              <a14:hiddenFill xmlns:a14="http://schemas.microsoft.com/office/drawing/2010/main">
                <a:solidFill>
                  <a:srgbClr val="FFFFFF"/>
                </a:solidFill>
              </a14:hiddenFill>
            </a:ext>
          </a:extLst>
        </p:spPr>
      </p:pic>
      <p:pic>
        <p:nvPicPr>
          <p:cNvPr id="35844" name="Picture 4" descr="See the source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3405" y="1066800"/>
            <a:ext cx="5570542" cy="4905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035379"/>
      </p:ext>
    </p:extLst>
  </p:cSld>
  <p:clrMapOvr>
    <a:masterClrMapping/>
  </p:clrMapOvr>
  <mc:AlternateContent xmlns:mc="http://schemas.openxmlformats.org/markup-compatibility/2006" xmlns:p14="http://schemas.microsoft.com/office/powerpoint/2010/main">
    <mc:Choice Requires="p14">
      <p:transition spd="slow" p14:dur="2000" advTm="56642"/>
    </mc:Choice>
    <mc:Fallback xmlns="">
      <p:transition spd="slow" advTm="5664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2"/>
          <p:cNvSpPr txBox="1">
            <a:spLocks noChangeArrowheads="1"/>
          </p:cNvSpPr>
          <p:nvPr/>
        </p:nvSpPr>
        <p:spPr bwMode="auto">
          <a:xfrm>
            <a:off x="0" y="152400"/>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3200" dirty="0"/>
              <a:t>Classical Archaeology is not the same as Anthropological Archaeology</a:t>
            </a:r>
          </a:p>
          <a:p>
            <a:pPr algn="ctr"/>
            <a:r>
              <a:rPr lang="en-US" altLang="en-US" sz="3200" dirty="0"/>
              <a:t>.</a:t>
            </a:r>
          </a:p>
        </p:txBody>
      </p:sp>
      <p:pic>
        <p:nvPicPr>
          <p:cNvPr id="3" name="Picture 2"/>
          <p:cNvPicPr>
            <a:picLocks noChangeAspect="1"/>
          </p:cNvPicPr>
          <p:nvPr/>
        </p:nvPicPr>
        <p:blipFill>
          <a:blip r:embed="rId3"/>
          <a:stretch>
            <a:fillRect/>
          </a:stretch>
        </p:blipFill>
        <p:spPr>
          <a:xfrm>
            <a:off x="971550" y="1623030"/>
            <a:ext cx="7200900" cy="4800600"/>
          </a:xfrm>
          <a:prstGeom prst="rect">
            <a:avLst/>
          </a:prstGeom>
        </p:spPr>
      </p:pic>
    </p:spTree>
    <p:extLst>
      <p:ext uri="{BB962C8B-B14F-4D97-AF65-F5344CB8AC3E}">
        <p14:creationId xmlns:p14="http://schemas.microsoft.com/office/powerpoint/2010/main" val="2415298545"/>
      </p:ext>
    </p:extLst>
  </p:cSld>
  <p:clrMapOvr>
    <a:masterClrMapping/>
  </p:clrMapOvr>
  <mc:AlternateContent xmlns:mc="http://schemas.openxmlformats.org/markup-compatibility/2006" xmlns:p14="http://schemas.microsoft.com/office/powerpoint/2010/main">
    <mc:Choice Requires="p14">
      <p:transition spd="slow" p14:dur="2000" advTm="51313"/>
    </mc:Choice>
    <mc:Fallback xmlns="">
      <p:transition spd="slow" advTm="51313"/>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paquime mor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4288"/>
            <a:ext cx="77724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6854279"/>
      </p:ext>
    </p:extLst>
  </p:cSld>
  <p:clrMapOvr>
    <a:masterClrMapping/>
  </p:clrMapOvr>
  <mc:AlternateContent xmlns:mc="http://schemas.openxmlformats.org/markup-compatibility/2006" xmlns:p14="http://schemas.microsoft.com/office/powerpoint/2010/main">
    <mc:Choice Requires="p14">
      <p:transition spd="slow" p14:dur="2000" advTm="8329"/>
    </mc:Choice>
    <mc:Fallback xmlns="">
      <p:transition spd="slow" advTm="832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0" y="663575"/>
            <a:ext cx="9144000" cy="657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n-US" altLang="en-US" sz="5400">
                <a:latin typeface="Times New Roman" panose="02020603050405020304" pitchFamily="18" charset="0"/>
              </a:rPr>
              <a:t>The four subfields of Anthropology:</a:t>
            </a:r>
          </a:p>
          <a:p>
            <a:pPr algn="ctr" eaLnBrk="1" hangingPunct="1">
              <a:spcBef>
                <a:spcPct val="0"/>
              </a:spcBef>
              <a:buClrTx/>
              <a:buSzTx/>
              <a:buFontTx/>
              <a:buNone/>
            </a:pPr>
            <a:endParaRPr lang="en-US" altLang="en-US" sz="5400">
              <a:latin typeface="Times New Roman" panose="02020603050405020304" pitchFamily="18" charset="0"/>
            </a:endParaRPr>
          </a:p>
          <a:p>
            <a:pPr algn="ctr" eaLnBrk="1" hangingPunct="1">
              <a:spcBef>
                <a:spcPct val="0"/>
              </a:spcBef>
              <a:buClrTx/>
              <a:buSzTx/>
              <a:buFontTx/>
              <a:buNone/>
            </a:pPr>
            <a:r>
              <a:rPr lang="en-US" altLang="en-US" sz="4400">
                <a:latin typeface="Times New Roman" panose="02020603050405020304" pitchFamily="18" charset="0"/>
              </a:rPr>
              <a:t>Archaeology</a:t>
            </a:r>
          </a:p>
          <a:p>
            <a:pPr algn="ctr" eaLnBrk="1" hangingPunct="1">
              <a:spcBef>
                <a:spcPct val="0"/>
              </a:spcBef>
              <a:buClrTx/>
              <a:buSzTx/>
              <a:buFontTx/>
              <a:buNone/>
            </a:pPr>
            <a:r>
              <a:rPr lang="en-US" altLang="en-US" sz="4400">
                <a:latin typeface="Times New Roman" panose="02020603050405020304" pitchFamily="18" charset="0"/>
              </a:rPr>
              <a:t>Biological Anthropology</a:t>
            </a:r>
          </a:p>
          <a:p>
            <a:pPr algn="ctr" eaLnBrk="1" hangingPunct="1">
              <a:spcBef>
                <a:spcPct val="0"/>
              </a:spcBef>
              <a:buClrTx/>
              <a:buSzTx/>
              <a:buFontTx/>
              <a:buNone/>
            </a:pPr>
            <a:r>
              <a:rPr lang="en-US" altLang="en-US" sz="4400">
                <a:latin typeface="Times New Roman" panose="02020603050405020304" pitchFamily="18" charset="0"/>
              </a:rPr>
              <a:t>Ethnology/Cultural Anthropology </a:t>
            </a:r>
          </a:p>
          <a:p>
            <a:pPr algn="ctr" eaLnBrk="1" hangingPunct="1">
              <a:spcBef>
                <a:spcPct val="0"/>
              </a:spcBef>
              <a:buClrTx/>
              <a:buSzTx/>
              <a:buFontTx/>
              <a:buNone/>
            </a:pPr>
            <a:r>
              <a:rPr lang="en-US" altLang="en-US" sz="4400">
                <a:latin typeface="Times New Roman" panose="02020603050405020304" pitchFamily="18" charset="0"/>
              </a:rPr>
              <a:t>Linguistics</a:t>
            </a:r>
          </a:p>
          <a:p>
            <a:pPr algn="ctr" eaLnBrk="1" hangingPunct="1">
              <a:spcBef>
                <a:spcPct val="0"/>
              </a:spcBef>
              <a:buClrTx/>
              <a:buSzTx/>
              <a:buFontTx/>
              <a:buNone/>
            </a:pPr>
            <a:endParaRPr lang="en-US" altLang="en-US" sz="4400">
              <a:latin typeface="Times New Roman" panose="02020603050405020304" pitchFamily="18" charset="0"/>
            </a:endParaRPr>
          </a:p>
          <a:p>
            <a:pPr algn="ctr" eaLnBrk="1" hangingPunct="1">
              <a:spcBef>
                <a:spcPct val="0"/>
              </a:spcBef>
              <a:buClrTx/>
              <a:buSzTx/>
              <a:buFontTx/>
              <a:buNone/>
            </a:pPr>
            <a:endParaRPr lang="en-US" altLang="en-US" sz="4400">
              <a:latin typeface="Times New Roman" panose="02020603050405020304" pitchFamily="18" charset="0"/>
            </a:endParaRPr>
          </a:p>
        </p:txBody>
      </p:sp>
    </p:spTree>
    <p:extLst>
      <p:ext uri="{BB962C8B-B14F-4D97-AF65-F5344CB8AC3E}">
        <p14:creationId xmlns:p14="http://schemas.microsoft.com/office/powerpoint/2010/main" val="3562037255"/>
      </p:ext>
    </p:extLst>
  </p:cSld>
  <p:clrMapOvr>
    <a:masterClrMapping/>
  </p:clrMapOvr>
  <mc:AlternateContent xmlns:mc="http://schemas.openxmlformats.org/markup-compatibility/2006" xmlns:p14="http://schemas.microsoft.com/office/powerpoint/2010/main">
    <mc:Choice Requires="p14">
      <p:transition spd="slow" p14:dur="2000" advTm="21439"/>
    </mc:Choice>
    <mc:Fallback xmlns="">
      <p:transition spd="slow" advTm="21439"/>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dirty="0">
                <a:solidFill>
                  <a:schemeClr val="tx1"/>
                </a:solidFill>
              </a:rPr>
              <a:t>ANTHROPOLOGICAL ARCHAEOLOGY</a:t>
            </a:r>
            <a:endParaRPr lang="en-US" sz="1400" dirty="0">
              <a:solidFill>
                <a:schemeClr val="tx1"/>
              </a:solidFill>
            </a:endParaRPr>
          </a:p>
        </p:txBody>
      </p:sp>
      <p:sp>
        <p:nvSpPr>
          <p:cNvPr id="20483" name="Rectangle 3"/>
          <p:cNvSpPr>
            <a:spLocks noGrp="1" noChangeArrowheads="1"/>
          </p:cNvSpPr>
          <p:nvPr>
            <p:ph idx="1"/>
          </p:nvPr>
        </p:nvSpPr>
        <p:spPr/>
        <p:txBody>
          <a:bodyPr/>
          <a:lstStyle/>
          <a:p>
            <a:r>
              <a:rPr lang="en-US" b="1" dirty="0"/>
              <a:t>Archaeology</a:t>
            </a:r>
            <a:r>
              <a:rPr lang="en-US" dirty="0"/>
              <a:t>: study of human behavior and cultural patterns and processes through culture’s material remains</a:t>
            </a:r>
          </a:p>
          <a:p>
            <a:pPr lvl="1"/>
            <a:r>
              <a:rPr lang="en-US" dirty="0"/>
              <a:t>Garbage</a:t>
            </a:r>
          </a:p>
          <a:p>
            <a:pPr lvl="1"/>
            <a:r>
              <a:rPr lang="en-US" dirty="0"/>
              <a:t>Burials</a:t>
            </a:r>
          </a:p>
          <a:p>
            <a:pPr lvl="1"/>
            <a:r>
              <a:rPr lang="en-US" dirty="0"/>
              <a:t>Houses</a:t>
            </a:r>
          </a:p>
          <a:p>
            <a:pPr lvl="1"/>
            <a:r>
              <a:rPr lang="en-US" dirty="0"/>
              <a:t>Quarries and fields</a:t>
            </a:r>
          </a:p>
          <a:p>
            <a:pPr lvl="1"/>
            <a:r>
              <a:rPr lang="en-US" dirty="0"/>
              <a:t>Dams</a:t>
            </a:r>
          </a:p>
          <a:p>
            <a:pPr lvl="1"/>
            <a:r>
              <a:rPr lang="en-US" dirty="0"/>
              <a:t>Remains of structures</a:t>
            </a:r>
          </a:p>
        </p:txBody>
      </p:sp>
    </p:spTree>
    <p:extLst>
      <p:ext uri="{BB962C8B-B14F-4D97-AF65-F5344CB8AC3E}">
        <p14:creationId xmlns:p14="http://schemas.microsoft.com/office/powerpoint/2010/main" val="823686007"/>
      </p:ext>
    </p:extLst>
  </p:cSld>
  <p:clrMapOvr>
    <a:masterClrMapping/>
  </p:clrMapOvr>
  <mc:AlternateContent xmlns:mc="http://schemas.openxmlformats.org/markup-compatibility/2006" xmlns:p14="http://schemas.microsoft.com/office/powerpoint/2010/main">
    <mc:Choice Requires="p14">
      <p:transition spd="slow" p14:dur="2000" advTm="205356"/>
    </mc:Choice>
    <mc:Fallback xmlns="">
      <p:transition spd="slow" advTm="205356"/>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2906713" y="152400"/>
            <a:ext cx="35030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4800"/>
              <a:t>Archaeology</a:t>
            </a:r>
          </a:p>
        </p:txBody>
      </p:sp>
      <p:sp>
        <p:nvSpPr>
          <p:cNvPr id="11268" name="Text Box 4"/>
          <p:cNvSpPr txBox="1">
            <a:spLocks noChangeArrowheads="1"/>
          </p:cNvSpPr>
          <p:nvPr/>
        </p:nvSpPr>
        <p:spPr bwMode="auto">
          <a:xfrm>
            <a:off x="16042" y="1447800"/>
            <a:ext cx="91440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altLang="en-US" sz="3200" dirty="0"/>
              <a:t>Artifacts: objects manipulated or manufactured by humans.  </a:t>
            </a:r>
          </a:p>
          <a:p>
            <a:pPr algn="ctr" eaLnBrk="0" hangingPunct="0"/>
            <a:r>
              <a:rPr lang="en-US" altLang="en-US" sz="3200" dirty="0"/>
              <a:t>Features: a non-portable “structure” made by humans. </a:t>
            </a:r>
          </a:p>
          <a:p>
            <a:pPr algn="ctr" eaLnBrk="0" hangingPunct="0"/>
            <a:r>
              <a:rPr lang="en-US" altLang="en-US" sz="3200" dirty="0"/>
              <a:t>Sites: a location of human behavior that produced a substantial number of artifacts/features. Lots of the same artifacts/features, or a bunch of different artifacts and features.</a:t>
            </a:r>
          </a:p>
        </p:txBody>
      </p:sp>
    </p:spTree>
    <p:extLst>
      <p:ext uri="{BB962C8B-B14F-4D97-AF65-F5344CB8AC3E}">
        <p14:creationId xmlns:p14="http://schemas.microsoft.com/office/powerpoint/2010/main" val="2160940625"/>
      </p:ext>
    </p:extLst>
  </p:cSld>
  <p:clrMapOvr>
    <a:masterClrMapping/>
  </p:clrMapOvr>
  <mc:AlternateContent xmlns:mc="http://schemas.openxmlformats.org/markup-compatibility/2006" xmlns:p14="http://schemas.microsoft.com/office/powerpoint/2010/main">
    <mc:Choice Requires="p14">
      <p:transition spd="slow" p14:dur="2000" advTm="93172"/>
    </mc:Choice>
    <mc:Fallback xmlns="">
      <p:transition spd="slow" advTm="9317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31784" b="25556"/>
          <a:stretch/>
        </p:blipFill>
        <p:spPr>
          <a:xfrm>
            <a:off x="0" y="738664"/>
            <a:ext cx="9144000" cy="2925648"/>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3572" t="15458"/>
          <a:stretch/>
        </p:blipFill>
        <p:spPr>
          <a:xfrm>
            <a:off x="391886" y="4209380"/>
            <a:ext cx="4561114" cy="2648620"/>
          </a:xfrm>
          <a:prstGeom prst="rect">
            <a:avLst/>
          </a:prstGeom>
        </p:spPr>
      </p:pic>
      <p:sp>
        <p:nvSpPr>
          <p:cNvPr id="4" name="TextBox 3"/>
          <p:cNvSpPr txBox="1"/>
          <p:nvPr/>
        </p:nvSpPr>
        <p:spPr>
          <a:xfrm>
            <a:off x="3516086" y="6172200"/>
            <a:ext cx="612796" cy="369332"/>
          </a:xfrm>
          <a:prstGeom prst="rect">
            <a:avLst/>
          </a:prstGeom>
          <a:noFill/>
        </p:spPr>
        <p:txBody>
          <a:bodyPr wrap="none" rtlCol="0">
            <a:spAutoFit/>
          </a:bodyPr>
          <a:lstStyle/>
          <a:p>
            <a:r>
              <a:rPr lang="en-US" dirty="0"/>
              <a:t>Wall</a:t>
            </a:r>
          </a:p>
        </p:txBody>
      </p:sp>
      <p:sp>
        <p:nvSpPr>
          <p:cNvPr id="5" name="TextBox 4"/>
          <p:cNvSpPr txBox="1"/>
          <p:nvPr/>
        </p:nvSpPr>
        <p:spPr>
          <a:xfrm>
            <a:off x="2754086" y="6172200"/>
            <a:ext cx="691215" cy="369332"/>
          </a:xfrm>
          <a:prstGeom prst="rect">
            <a:avLst/>
          </a:prstGeom>
          <a:noFill/>
        </p:spPr>
        <p:txBody>
          <a:bodyPr wrap="none" rtlCol="0">
            <a:spAutoFit/>
          </a:bodyPr>
          <a:lstStyle/>
          <a:p>
            <a:r>
              <a:rPr lang="en-US" dirty="0"/>
              <a:t>Floor</a:t>
            </a:r>
          </a:p>
        </p:txBody>
      </p:sp>
      <p:sp>
        <p:nvSpPr>
          <p:cNvPr id="6" name="TextBox 5"/>
          <p:cNvSpPr txBox="1"/>
          <p:nvPr/>
        </p:nvSpPr>
        <p:spPr>
          <a:xfrm>
            <a:off x="2166621" y="4548924"/>
            <a:ext cx="441596" cy="369332"/>
          </a:xfrm>
          <a:prstGeom prst="rect">
            <a:avLst/>
          </a:prstGeom>
          <a:noFill/>
        </p:spPr>
        <p:txBody>
          <a:bodyPr wrap="none" rtlCol="0">
            <a:spAutoFit/>
          </a:bodyPr>
          <a:lstStyle/>
          <a:p>
            <a:r>
              <a:rPr lang="en-US" dirty="0"/>
              <a:t>Pit</a:t>
            </a:r>
          </a:p>
        </p:txBody>
      </p:sp>
      <p:cxnSp>
        <p:nvCxnSpPr>
          <p:cNvPr id="8" name="Straight Arrow Connector 7"/>
          <p:cNvCxnSpPr>
            <a:stCxn id="6" idx="2"/>
          </p:cNvCxnSpPr>
          <p:nvPr/>
        </p:nvCxnSpPr>
        <p:spPr bwMode="auto">
          <a:xfrm>
            <a:off x="2387419" y="4918256"/>
            <a:ext cx="384084" cy="54506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9"/>
          <p:cNvCxnSpPr>
            <a:stCxn id="5" idx="0"/>
          </p:cNvCxnSpPr>
          <p:nvPr/>
        </p:nvCxnSpPr>
        <p:spPr bwMode="auto">
          <a:xfrm flipH="1" flipV="1">
            <a:off x="2982686" y="5947272"/>
            <a:ext cx="117008" cy="22492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6626" name="Picture 2" descr="http://www.unm.edu/~dap/typology/68-13-33w.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934" y="4209380"/>
            <a:ext cx="3224815" cy="263024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0" y="76200"/>
            <a:ext cx="9144000" cy="523220"/>
          </a:xfrm>
          <a:prstGeom prst="rect">
            <a:avLst/>
          </a:prstGeom>
          <a:noFill/>
        </p:spPr>
        <p:txBody>
          <a:bodyPr wrap="square" rtlCol="0">
            <a:spAutoFit/>
          </a:bodyPr>
          <a:lstStyle/>
          <a:p>
            <a:pPr algn="ctr"/>
            <a:r>
              <a:rPr lang="en-US" sz="2800" dirty="0"/>
              <a:t>Site</a:t>
            </a:r>
          </a:p>
        </p:txBody>
      </p:sp>
      <p:sp>
        <p:nvSpPr>
          <p:cNvPr id="14" name="TextBox 13"/>
          <p:cNvSpPr txBox="1"/>
          <p:nvPr/>
        </p:nvSpPr>
        <p:spPr>
          <a:xfrm>
            <a:off x="391886" y="3657600"/>
            <a:ext cx="4561113" cy="523220"/>
          </a:xfrm>
          <a:prstGeom prst="rect">
            <a:avLst/>
          </a:prstGeom>
          <a:noFill/>
        </p:spPr>
        <p:txBody>
          <a:bodyPr wrap="square" rtlCol="0">
            <a:spAutoFit/>
          </a:bodyPr>
          <a:lstStyle/>
          <a:p>
            <a:pPr algn="ctr"/>
            <a:r>
              <a:rPr lang="en-US" sz="2800" dirty="0"/>
              <a:t>Feature</a:t>
            </a:r>
          </a:p>
        </p:txBody>
      </p:sp>
      <p:sp>
        <p:nvSpPr>
          <p:cNvPr id="15" name="TextBox 14"/>
          <p:cNvSpPr txBox="1"/>
          <p:nvPr/>
        </p:nvSpPr>
        <p:spPr>
          <a:xfrm>
            <a:off x="5508933" y="3657600"/>
            <a:ext cx="3224816" cy="523220"/>
          </a:xfrm>
          <a:prstGeom prst="rect">
            <a:avLst/>
          </a:prstGeom>
          <a:noFill/>
        </p:spPr>
        <p:txBody>
          <a:bodyPr wrap="square" rtlCol="0">
            <a:spAutoFit/>
          </a:bodyPr>
          <a:lstStyle/>
          <a:p>
            <a:pPr algn="ctr"/>
            <a:r>
              <a:rPr lang="en-US" sz="2800" dirty="0"/>
              <a:t>Artifact</a:t>
            </a:r>
          </a:p>
        </p:txBody>
      </p:sp>
    </p:spTree>
    <p:extLst>
      <p:ext uri="{BB962C8B-B14F-4D97-AF65-F5344CB8AC3E}">
        <p14:creationId xmlns:p14="http://schemas.microsoft.com/office/powerpoint/2010/main" val="3318503844"/>
      </p:ext>
    </p:extLst>
  </p:cSld>
  <p:clrMapOvr>
    <a:masterClrMapping/>
  </p:clrMapOvr>
  <mc:AlternateContent xmlns:mc="http://schemas.openxmlformats.org/markup-compatibility/2006" xmlns:p14="http://schemas.microsoft.com/office/powerpoint/2010/main">
    <mc:Choice Requires="p14">
      <p:transition spd="slow" p14:dur="2000" advTm="122639"/>
    </mc:Choice>
    <mc:Fallback xmlns="">
      <p:transition spd="slow" advTm="122639"/>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0" y="152400"/>
            <a:ext cx="91440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600" dirty="0"/>
              <a:t>“Types” of archaeology:</a:t>
            </a:r>
          </a:p>
          <a:p>
            <a:pPr algn="ctr">
              <a:buFontTx/>
              <a:buAutoNum type="arabicPeriod"/>
            </a:pPr>
            <a:r>
              <a:rPr lang="en-US" altLang="en-US" sz="3600" dirty="0"/>
              <a:t>Prehistoric Archaeology.</a:t>
            </a:r>
          </a:p>
          <a:p>
            <a:pPr algn="ctr"/>
            <a:r>
              <a:rPr lang="en-US" altLang="en-US" sz="3600" dirty="0"/>
              <a:t>Focuses on people who have no written record.</a:t>
            </a:r>
          </a:p>
        </p:txBody>
      </p:sp>
      <p:pic>
        <p:nvPicPr>
          <p:cNvPr id="1034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362200"/>
            <a:ext cx="384175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2133600"/>
            <a:ext cx="329565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2596640"/>
      </p:ext>
    </p:extLst>
  </p:cSld>
  <p:clrMapOvr>
    <a:masterClrMapping/>
  </p:clrMapOvr>
  <mc:AlternateContent xmlns:mc="http://schemas.openxmlformats.org/markup-compatibility/2006" xmlns:p14="http://schemas.microsoft.com/office/powerpoint/2010/main">
    <mc:Choice Requires="p14">
      <p:transition spd="slow" p14:dur="2000" advTm="51188"/>
    </mc:Choice>
    <mc:Fallback xmlns="">
      <p:transition spd="slow" advTm="51188"/>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812236491"/>
      </p:ext>
    </p:extLst>
  </p:cSld>
  <p:clrMapOvr>
    <a:masterClrMapping/>
  </p:clrMapOvr>
  <mc:AlternateContent xmlns:mc="http://schemas.openxmlformats.org/markup-compatibility/2006" xmlns:p14="http://schemas.microsoft.com/office/powerpoint/2010/main">
    <mc:Choice Requires="p14">
      <p:transition spd="slow" p14:dur="2000" advTm="27429"/>
    </mc:Choice>
    <mc:Fallback xmlns="">
      <p:transition spd="slow" advTm="27429"/>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0" y="8020"/>
            <a:ext cx="3965408" cy="674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en-US" sz="3600" dirty="0"/>
              <a:t>Type 2: Historic Archaeologists study people who do have written records.</a:t>
            </a:r>
          </a:p>
          <a:p>
            <a:pPr algn="ctr" eaLnBrk="0" hangingPunct="0"/>
            <a:r>
              <a:rPr lang="en-US" altLang="en-US" sz="3600" dirty="0"/>
              <a:t> </a:t>
            </a:r>
          </a:p>
          <a:p>
            <a:pPr algn="ctr"/>
            <a:r>
              <a:rPr lang="en-US" altLang="en-US" sz="2400" dirty="0"/>
              <a:t>Often designed to evaluate historical questions or to test the accuracy of “common historical knowledge.”  Subjects can include modern peoples, e.g., “cold war archaeology.” </a:t>
            </a:r>
          </a:p>
          <a:p>
            <a:pPr algn="ctr" eaLnBrk="0" hangingPunct="0"/>
            <a:r>
              <a:rPr lang="en-US" altLang="en-US" sz="2400" dirty="0"/>
              <a:t> </a:t>
            </a:r>
          </a:p>
        </p:txBody>
      </p:sp>
      <p:pic>
        <p:nvPicPr>
          <p:cNvPr id="6" name="Picture 5"/>
          <p:cNvPicPr/>
          <p:nvPr/>
        </p:nvPicPr>
        <p:blipFill>
          <a:blip r:embed="rId3"/>
          <a:stretch>
            <a:fillRect/>
          </a:stretch>
        </p:blipFill>
        <p:spPr>
          <a:xfrm>
            <a:off x="4724400" y="2548688"/>
            <a:ext cx="4267200" cy="4309312"/>
          </a:xfrm>
          <a:prstGeom prst="rect">
            <a:avLst/>
          </a:prstGeom>
        </p:spPr>
      </p:pic>
      <p:pic>
        <p:nvPicPr>
          <p:cNvPr id="3" name="Picture 2"/>
          <p:cNvPicPr>
            <a:picLocks noChangeAspect="1"/>
          </p:cNvPicPr>
          <p:nvPr/>
        </p:nvPicPr>
        <p:blipFill>
          <a:blip r:embed="rId4"/>
          <a:stretch>
            <a:fillRect/>
          </a:stretch>
        </p:blipFill>
        <p:spPr>
          <a:xfrm>
            <a:off x="5914273" y="32083"/>
            <a:ext cx="1887454" cy="2516605"/>
          </a:xfrm>
          <a:prstGeom prst="rect">
            <a:avLst/>
          </a:prstGeom>
        </p:spPr>
      </p:pic>
    </p:spTree>
    <p:extLst>
      <p:ext uri="{BB962C8B-B14F-4D97-AF65-F5344CB8AC3E}">
        <p14:creationId xmlns:p14="http://schemas.microsoft.com/office/powerpoint/2010/main" val="941017047"/>
      </p:ext>
    </p:extLst>
  </p:cSld>
  <p:clrMapOvr>
    <a:masterClrMapping/>
  </p:clrMapOvr>
  <mc:AlternateContent xmlns:mc="http://schemas.openxmlformats.org/markup-compatibility/2006" xmlns:p14="http://schemas.microsoft.com/office/powerpoint/2010/main">
    <mc:Choice Requires="p14">
      <p:transition spd="slow" p14:dur="2000" advTm="140711"/>
    </mc:Choice>
    <mc:Fallback xmlns="">
      <p:transition spd="slow" advTm="140711"/>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2"/>
          <p:cNvSpPr txBox="1">
            <a:spLocks noChangeArrowheads="1"/>
          </p:cNvSpPr>
          <p:nvPr/>
        </p:nvSpPr>
        <p:spPr bwMode="auto">
          <a:xfrm>
            <a:off x="-16042" y="152400"/>
            <a:ext cx="91440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800" dirty="0"/>
              <a:t>Type 3: Underwater Archaeology</a:t>
            </a:r>
          </a:p>
          <a:p>
            <a:pPr algn="ctr"/>
            <a:r>
              <a:rPr lang="en-US" altLang="en-US" sz="2800" dirty="0"/>
              <a:t>Conduct prehistoric or historic except they do it under the water.</a:t>
            </a:r>
          </a:p>
        </p:txBody>
      </p:sp>
      <p:pic>
        <p:nvPicPr>
          <p:cNvPr id="106499" name="Picture 3" descr="underwater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981200"/>
            <a:ext cx="3090863" cy="4876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3657600" y="2667000"/>
            <a:ext cx="5144467" cy="2895600"/>
          </a:xfrm>
          <a:prstGeom prst="rect">
            <a:avLst/>
          </a:prstGeom>
        </p:spPr>
      </p:pic>
    </p:spTree>
    <p:extLst>
      <p:ext uri="{BB962C8B-B14F-4D97-AF65-F5344CB8AC3E}">
        <p14:creationId xmlns:p14="http://schemas.microsoft.com/office/powerpoint/2010/main" val="122252966"/>
      </p:ext>
    </p:extLst>
  </p:cSld>
  <p:clrMapOvr>
    <a:masterClrMapping/>
  </p:clrMapOvr>
  <mc:AlternateContent xmlns:mc="http://schemas.openxmlformats.org/markup-compatibility/2006" xmlns:p14="http://schemas.microsoft.com/office/powerpoint/2010/main">
    <mc:Choice Requires="p14">
      <p:transition spd="slow" p14:dur="2000" advTm="49161"/>
    </mc:Choice>
    <mc:Fallback xmlns="">
      <p:transition spd="slow" advTm="49161"/>
    </mc:Fallback>
  </mc:AlternateContent>
</p:sld>
</file>

<file path=ppt/theme/theme1.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8978D293550EE408BBA80E379FB1048" ma:contentTypeVersion="9" ma:contentTypeDescription="Create a new document." ma:contentTypeScope="" ma:versionID="8f62e170c7e029e5138470db98852e9e">
  <xsd:schema xmlns:xsd="http://www.w3.org/2001/XMLSchema" xmlns:xs="http://www.w3.org/2001/XMLSchema" xmlns:p="http://schemas.microsoft.com/office/2006/metadata/properties" xmlns:ns3="4094fec7-eb86-4f33-885f-f4ec69534214" targetNamespace="http://schemas.microsoft.com/office/2006/metadata/properties" ma:root="true" ma:fieldsID="fef094d78892922e349b4c96b502a1e2" ns3:_="">
    <xsd:import namespace="4094fec7-eb86-4f33-885f-f4ec69534214"/>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94fec7-eb86-4f33-885f-f4ec695342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5D2B3F4-9923-4082-AEC0-474B2ED425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94fec7-eb86-4f33-885f-f4ec695342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BE63388-548D-4129-99D5-75B8B1833897}">
  <ds:schemaRefs>
    <ds:schemaRef ds:uri="http://schemas.microsoft.com/sharepoint/v3/contenttype/forms"/>
  </ds:schemaRefs>
</ds:datastoreItem>
</file>

<file path=customXml/itemProps3.xml><?xml version="1.0" encoding="utf-8"?>
<ds:datastoreItem xmlns:ds="http://schemas.openxmlformats.org/officeDocument/2006/customXml" ds:itemID="{9054ACA1-19E9-4B65-8948-8A8ED8F1BCF9}">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4094fec7-eb86-4f33-885f-f4ec69534214"/>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39661</TotalTime>
  <Words>336</Words>
  <Application>Microsoft Office PowerPoint</Application>
  <PresentationFormat>On-screen Show (4:3)</PresentationFormat>
  <Paragraphs>58</Paragraphs>
  <Slides>15</Slides>
  <Notes>11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1" baseType="lpstr">
      <vt:lpstr>Arial</vt:lpstr>
      <vt:lpstr>Tahoma</vt:lpstr>
      <vt:lpstr>Times New Roman</vt:lpstr>
      <vt:lpstr>Wingdings</vt:lpstr>
      <vt:lpstr>Textured</vt:lpstr>
      <vt:lpstr>Slide</vt:lpstr>
      <vt:lpstr>Goals. Students will be able to:</vt:lpstr>
      <vt:lpstr>PowerPoint Presentation</vt:lpstr>
      <vt:lpstr>ANTHROPOLOGICAL ARCHAEOLOGY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Dept. of Anthropology, University of New Mexico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Todd L. VanPool</dc:creator>
  <cp:lastModifiedBy>VanPool, Todd</cp:lastModifiedBy>
  <cp:revision>132</cp:revision>
  <dcterms:created xsi:type="dcterms:W3CDTF">2007-11-27T03:56:38Z</dcterms:created>
  <dcterms:modified xsi:type="dcterms:W3CDTF">2021-08-25T17:33:46Z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0x01010028978D293550EE408BBA80E379FB1048</vt:lpwstr>
  </property>
</Properties>
</file>