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5"/>
  </p:notesMasterIdLst>
  <p:sldIdLst>
    <p:sldId id="432" r:id="rId5"/>
    <p:sldId id="433" r:id="rId6"/>
    <p:sldId id="487" r:id="rId7"/>
    <p:sldId id="397" r:id="rId8"/>
    <p:sldId id="489" r:id="rId9"/>
    <p:sldId id="486" r:id="rId10"/>
    <p:sldId id="480" r:id="rId11"/>
    <p:sldId id="481" r:id="rId12"/>
    <p:sldId id="484" r:id="rId13"/>
    <p:sldId id="485" r:id="rId14"/>
    <p:sldId id="401" r:id="rId15"/>
    <p:sldId id="417" r:id="rId16"/>
    <p:sldId id="399" r:id="rId17"/>
    <p:sldId id="400" r:id="rId18"/>
    <p:sldId id="402" r:id="rId19"/>
    <p:sldId id="403" r:id="rId20"/>
    <p:sldId id="406" r:id="rId21"/>
    <p:sldId id="404" r:id="rId22"/>
    <p:sldId id="418" r:id="rId23"/>
    <p:sldId id="482"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4" autoAdjust="0"/>
    <p:restoredTop sz="94343" autoAdjust="0"/>
  </p:normalViewPr>
  <p:slideViewPr>
    <p:cSldViewPr showGuides="1">
      <p:cViewPr varScale="1">
        <p:scale>
          <a:sx n="108" d="100"/>
          <a:sy n="108" d="100"/>
        </p:scale>
        <p:origin x="179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Pool, Todd" userId="05216d8f-9783-452a-a1a8-bff49cd9eb6f" providerId="ADAL" clId="{5EBB6C07-2754-410B-BC56-2AD9908D9394}"/>
    <pc:docChg chg="delSld">
      <pc:chgData name="VanPool, Todd" userId="05216d8f-9783-452a-a1a8-bff49cd9eb6f" providerId="ADAL" clId="{5EBB6C07-2754-410B-BC56-2AD9908D9394}" dt="2021-08-25T17:36:32.419" v="0" actId="47"/>
      <pc:docMkLst>
        <pc:docMk/>
      </pc:docMkLst>
      <pc:sldChg chg="del">
        <pc:chgData name="VanPool, Todd" userId="05216d8f-9783-452a-a1a8-bff49cd9eb6f" providerId="ADAL" clId="{5EBB6C07-2754-410B-BC56-2AD9908D9394}" dt="2021-08-25T17:36:32.419" v="0" actId="47"/>
        <pc:sldMkLst>
          <pc:docMk/>
          <pc:sldMk cId="392392469" sldId="4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08DBC9A-AE04-43F0-B914-AF8BB0DF780A}" type="slidenum">
              <a:rPr lang="en-US" altLang="en-US"/>
              <a:pPr>
                <a:defRPr/>
              </a:pPr>
              <a:t>‹#›</a:t>
            </a:fld>
            <a:endParaRPr lang="en-US" altLang="en-US"/>
          </a:p>
        </p:txBody>
      </p:sp>
    </p:spTree>
    <p:extLst>
      <p:ext uri="{BB962C8B-B14F-4D97-AF65-F5344CB8AC3E}">
        <p14:creationId xmlns:p14="http://schemas.microsoft.com/office/powerpoint/2010/main" val="1426575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41D9245-A807-429A-BCE1-8BB479843FEA}"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Go through each subfield but end on anthropology</a:t>
            </a:r>
          </a:p>
        </p:txBody>
      </p:sp>
    </p:spTree>
    <p:extLst>
      <p:ext uri="{BB962C8B-B14F-4D97-AF65-F5344CB8AC3E}">
        <p14:creationId xmlns:p14="http://schemas.microsoft.com/office/powerpoint/2010/main" val="1959336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98B905A-88F9-4B6D-AF97-F9190E8780E3}" type="slidenum">
              <a:rPr lang="en-US" altLang="en-US">
                <a:latin typeface="Arial" pitchFamily="34" charset="0"/>
              </a:rPr>
              <a:pPr/>
              <a:t>17</a:t>
            </a:fld>
            <a:endParaRPr lang="en-US" altLang="en-US">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98B905A-88F9-4B6D-AF97-F9190E8780E3}" type="slidenum">
              <a:rPr lang="en-US" altLang="en-US">
                <a:latin typeface="Arial" pitchFamily="34" charset="0"/>
              </a:rPr>
              <a:pPr/>
              <a:t>18</a:t>
            </a:fld>
            <a:endParaRPr lang="en-US" altLang="en-US">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2BAFEF-D25D-4616-9E35-0397BD436A16}"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9802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Neanderthals have an unusual distribution of skeletal trauma, with high levels of head trauma and few pelvis and lower limb injuries. In their now classic paper, Berger and </a:t>
            </a:r>
            <a:r>
              <a:rPr lang="en-US" sz="1200" b="0" i="0" kern="1200" dirty="0" err="1">
                <a:solidFill>
                  <a:schemeClr val="tx1"/>
                </a:solidFill>
                <a:effectLst/>
                <a:latin typeface="Arial" charset="0"/>
                <a:ea typeface="+mn-ea"/>
                <a:cs typeface="+mn-cs"/>
              </a:rPr>
              <a:t>Trinkaus</a:t>
            </a:r>
            <a:r>
              <a:rPr lang="en-US" sz="1200" b="0" i="0" kern="1200" dirty="0">
                <a:solidFill>
                  <a:schemeClr val="tx1"/>
                </a:solidFill>
                <a:effectLst/>
                <a:latin typeface="Arial" charset="0"/>
                <a:ea typeface="+mn-ea"/>
                <a:cs typeface="+mn-cs"/>
              </a:rPr>
              <a:t> (1995) compared these patterns of trauma to both archaeological populations and modern hospital samples, in order to shed light on the types of activity patterns that may have led to the relatively unique anatomical distribution of </a:t>
            </a:r>
            <a:r>
              <a:rPr lang="en-US" sz="1200" b="0" i="0" kern="1200" dirty="0" err="1">
                <a:solidFill>
                  <a:schemeClr val="tx1"/>
                </a:solidFill>
                <a:effectLst/>
                <a:latin typeface="Arial" charset="0"/>
                <a:ea typeface="+mn-ea"/>
                <a:cs typeface="+mn-cs"/>
              </a:rPr>
              <a:t>Neandertal</a:t>
            </a:r>
            <a:r>
              <a:rPr lang="en-US" sz="1200" b="0" i="0" kern="1200" dirty="0">
                <a:solidFill>
                  <a:schemeClr val="tx1"/>
                </a:solidFill>
                <a:effectLst/>
                <a:latin typeface="Arial" charset="0"/>
                <a:ea typeface="+mn-ea"/>
                <a:cs typeface="+mn-cs"/>
              </a:rPr>
              <a:t> trauma. We revisit this topic using a dramatically expanded comparative sample from the National Electronic Injury Surveillance System (NEISS), which includes 84 sets of trauma data from different sports and activities (n=61,667). When the pattern of injury in these living samples was compared to that of </a:t>
            </a:r>
            <a:r>
              <a:rPr lang="en-US" sz="1200" b="0" i="0" kern="1200" dirty="0" err="1">
                <a:solidFill>
                  <a:schemeClr val="tx1"/>
                </a:solidFill>
                <a:effectLst/>
                <a:latin typeface="Arial" charset="0"/>
                <a:ea typeface="+mn-ea"/>
                <a:cs typeface="+mn-cs"/>
              </a:rPr>
              <a:t>Neandertals</a:t>
            </a:r>
            <a:r>
              <a:rPr lang="en-US" sz="1200" b="0" i="0" kern="1200" dirty="0">
                <a:solidFill>
                  <a:schemeClr val="tx1"/>
                </a:solidFill>
                <a:effectLst/>
                <a:latin typeface="Arial" charset="0"/>
                <a:ea typeface="+mn-ea"/>
                <a:cs typeface="+mn-cs"/>
              </a:rPr>
              <a:t>, 70 groups were significantly different from </a:t>
            </a:r>
            <a:r>
              <a:rPr lang="en-US" sz="1200" b="0" i="0" kern="1200" dirty="0" err="1">
                <a:solidFill>
                  <a:schemeClr val="tx1"/>
                </a:solidFill>
                <a:effectLst/>
                <a:latin typeface="Arial" charset="0"/>
                <a:ea typeface="+mn-ea"/>
                <a:cs typeface="+mn-cs"/>
              </a:rPr>
              <a:t>Neandertals</a:t>
            </a:r>
            <a:r>
              <a:rPr lang="en-US" sz="1200" b="0" i="0" kern="1200" dirty="0">
                <a:solidFill>
                  <a:schemeClr val="tx1"/>
                </a:solidFill>
                <a:effectLst/>
                <a:latin typeface="Arial" charset="0"/>
                <a:ea typeface="+mn-ea"/>
                <a:cs typeface="+mn-cs"/>
              </a:rPr>
              <a:t>. Of the 14 activities not statistically significantly different, it was difficult to hypothesize analogous behaviors in Neanderthals. These include activities such as water tubing (p = 0.812), flying disks and boomerang games (p = 0.077), and accidents involving a golf cart (p = 0.126). It is possible that this method of drawing comparisons between patterns of Pleistocene trauma and those of modern sports samples may be problematic due to issues of survivorship and small fossil sample size. Alternatively, it also remains possible injury distribution data provides insufficient resolution to interpret past behaviors, due to the wide variety of specific activity patterns that can generate a single distribution pattern.</a:t>
            </a:r>
            <a:endParaRPr lang="en-US" dirty="0"/>
          </a:p>
        </p:txBody>
      </p:sp>
      <p:sp>
        <p:nvSpPr>
          <p:cNvPr id="4" name="Slide Number Placeholder 3"/>
          <p:cNvSpPr>
            <a:spLocks noGrp="1"/>
          </p:cNvSpPr>
          <p:nvPr>
            <p:ph type="sldNum" sz="quarter" idx="10"/>
          </p:nvPr>
        </p:nvSpPr>
        <p:spPr/>
        <p:txBody>
          <a:bodyPr/>
          <a:lstStyle/>
          <a:p>
            <a:pPr>
              <a:defRPr/>
            </a:pPr>
            <a:fld id="{C08DBC9A-AE04-43F0-B914-AF8BB0DF780A}" type="slidenum">
              <a:rPr lang="en-US" altLang="en-US" smtClean="0"/>
              <a:pPr>
                <a:defRPr/>
              </a:pPr>
              <a:t>4</a:t>
            </a:fld>
            <a:endParaRPr lang="en-US" altLang="en-US"/>
          </a:p>
        </p:txBody>
      </p:sp>
    </p:spTree>
    <p:extLst>
      <p:ext uri="{BB962C8B-B14F-4D97-AF65-F5344CB8AC3E}">
        <p14:creationId xmlns:p14="http://schemas.microsoft.com/office/powerpoint/2010/main" val="339910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Neanderthals have an unusual distribution of skeletal trauma, with high levels of head trauma and few pelvis and lower limb injuries. In their now classic paper, Berger and </a:t>
            </a:r>
            <a:r>
              <a:rPr lang="en-US" sz="1200" b="0" i="0" kern="1200" dirty="0" err="1">
                <a:solidFill>
                  <a:schemeClr val="tx1"/>
                </a:solidFill>
                <a:effectLst/>
                <a:latin typeface="Arial" charset="0"/>
                <a:ea typeface="+mn-ea"/>
                <a:cs typeface="+mn-cs"/>
              </a:rPr>
              <a:t>Trinkaus</a:t>
            </a:r>
            <a:r>
              <a:rPr lang="en-US" sz="1200" b="0" i="0" kern="1200" dirty="0">
                <a:solidFill>
                  <a:schemeClr val="tx1"/>
                </a:solidFill>
                <a:effectLst/>
                <a:latin typeface="Arial" charset="0"/>
                <a:ea typeface="+mn-ea"/>
                <a:cs typeface="+mn-cs"/>
              </a:rPr>
              <a:t> (1995) compared these patterns of trauma to both archaeological populations and modern hospital samples, in order to shed light on the types of activity patterns that may have led to the relatively unique anatomical distribution of </a:t>
            </a:r>
            <a:r>
              <a:rPr lang="en-US" sz="1200" b="0" i="0" kern="1200" dirty="0" err="1">
                <a:solidFill>
                  <a:schemeClr val="tx1"/>
                </a:solidFill>
                <a:effectLst/>
                <a:latin typeface="Arial" charset="0"/>
                <a:ea typeface="+mn-ea"/>
                <a:cs typeface="+mn-cs"/>
              </a:rPr>
              <a:t>Neandertal</a:t>
            </a:r>
            <a:r>
              <a:rPr lang="en-US" sz="1200" b="0" i="0" kern="1200" dirty="0">
                <a:solidFill>
                  <a:schemeClr val="tx1"/>
                </a:solidFill>
                <a:effectLst/>
                <a:latin typeface="Arial" charset="0"/>
                <a:ea typeface="+mn-ea"/>
                <a:cs typeface="+mn-cs"/>
              </a:rPr>
              <a:t> trauma. We revisit this topic using a dramatically expanded comparative sample from the National Electronic Injury Surveillance System (NEISS), which includes 84 sets of trauma data from different sports and activities (n=61,667). When the pattern of injury in these living samples was compared to that of </a:t>
            </a:r>
            <a:r>
              <a:rPr lang="en-US" sz="1200" b="0" i="0" kern="1200" dirty="0" err="1">
                <a:solidFill>
                  <a:schemeClr val="tx1"/>
                </a:solidFill>
                <a:effectLst/>
                <a:latin typeface="Arial" charset="0"/>
                <a:ea typeface="+mn-ea"/>
                <a:cs typeface="+mn-cs"/>
              </a:rPr>
              <a:t>Neandertals</a:t>
            </a:r>
            <a:r>
              <a:rPr lang="en-US" sz="1200" b="0" i="0" kern="1200" dirty="0">
                <a:solidFill>
                  <a:schemeClr val="tx1"/>
                </a:solidFill>
                <a:effectLst/>
                <a:latin typeface="Arial" charset="0"/>
                <a:ea typeface="+mn-ea"/>
                <a:cs typeface="+mn-cs"/>
              </a:rPr>
              <a:t>, 70 groups were significantly different from </a:t>
            </a:r>
            <a:r>
              <a:rPr lang="en-US" sz="1200" b="0" i="0" kern="1200" dirty="0" err="1">
                <a:solidFill>
                  <a:schemeClr val="tx1"/>
                </a:solidFill>
                <a:effectLst/>
                <a:latin typeface="Arial" charset="0"/>
                <a:ea typeface="+mn-ea"/>
                <a:cs typeface="+mn-cs"/>
              </a:rPr>
              <a:t>Neandertals</a:t>
            </a:r>
            <a:r>
              <a:rPr lang="en-US" sz="1200" b="0" i="0" kern="1200" dirty="0">
                <a:solidFill>
                  <a:schemeClr val="tx1"/>
                </a:solidFill>
                <a:effectLst/>
                <a:latin typeface="Arial" charset="0"/>
                <a:ea typeface="+mn-ea"/>
                <a:cs typeface="+mn-cs"/>
              </a:rPr>
              <a:t>. Of the 14 activities not statistically significantly different, it was difficult to hypothesize analogous behaviors in Neanderthals. These include activities such as water tubing (p = 0.812), flying disks and boomerang games (p = 0.077), and accidents involving a golf cart (p = 0.126). It is possible that this method of drawing comparisons between patterns of Pleistocene trauma and those of modern sports samples may be problematic due to issues of survivorship and small fossil sample size. Alternatively, it also remains possible injury distribution data provides insufficient resolution to interpret past behaviors, due to the wide variety of specific activity patterns that can generate a single distribution pattern.</a:t>
            </a:r>
            <a:endParaRPr lang="en-US" dirty="0"/>
          </a:p>
        </p:txBody>
      </p:sp>
      <p:sp>
        <p:nvSpPr>
          <p:cNvPr id="4" name="Slide Number Placeholder 3"/>
          <p:cNvSpPr>
            <a:spLocks noGrp="1"/>
          </p:cNvSpPr>
          <p:nvPr>
            <p:ph type="sldNum" sz="quarter" idx="10"/>
          </p:nvPr>
        </p:nvSpPr>
        <p:spPr/>
        <p:txBody>
          <a:bodyPr/>
          <a:lstStyle/>
          <a:p>
            <a:pPr>
              <a:defRPr/>
            </a:pPr>
            <a:fld id="{C08DBC9A-AE04-43F0-B914-AF8BB0DF780A}" type="slidenum">
              <a:rPr lang="en-US" altLang="en-US" smtClean="0"/>
              <a:pPr>
                <a:defRPr/>
              </a:pPr>
              <a:t>5</a:t>
            </a:fld>
            <a:endParaRPr lang="en-US" altLang="en-US"/>
          </a:p>
        </p:txBody>
      </p:sp>
    </p:spTree>
    <p:extLst>
      <p:ext uri="{BB962C8B-B14F-4D97-AF65-F5344CB8AC3E}">
        <p14:creationId xmlns:p14="http://schemas.microsoft.com/office/powerpoint/2010/main" val="239180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1E250-CBF5-4EAC-8866-6BE05DBBF1F0}" type="slidenum">
              <a:rPr lang="en-US" altLang="en-US"/>
              <a:pPr/>
              <a:t>11</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1E250-CBF5-4EAC-8866-6BE05DBBF1F0}" type="slidenum">
              <a:rPr lang="en-US" altLang="en-US"/>
              <a:pPr/>
              <a:t>12</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72471-684F-47D4-9DD7-760FB075B135}" type="slidenum">
              <a:rPr lang="en-US" altLang="en-US"/>
              <a:pPr/>
              <a:t>13</a:t>
            </a:fld>
            <a:endParaRPr lang="en-US" alt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C0A09-76C8-4533-ACB9-B75309B73860}" type="slidenum">
              <a:rPr lang="en-US" altLang="en-US"/>
              <a:pPr/>
              <a:t>14</a:t>
            </a:fld>
            <a:endParaRPr lang="en-US" alt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2AC3A-DC64-4F31-9BAD-BA7055BE5999}" type="slidenum">
              <a:rPr lang="en-US" altLang="en-US"/>
              <a:pPr/>
              <a:t>15</a:t>
            </a:fld>
            <a:endParaRPr lang="en-US" alt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5F627-F36D-4790-A1F5-7D4474796555}" type="slidenum">
              <a:rPr lang="en-US" altLang="en-US"/>
              <a:pPr/>
              <a:t>16</a:t>
            </a:fld>
            <a:endParaRPr lang="en-US" alt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7AC922C-B93B-406A-A622-CC6CD7C63CE0}" type="slidenum">
              <a:rPr lang="en-US" altLang="en-US"/>
              <a:pPr>
                <a:defRPr/>
              </a:pPr>
              <a:t>‹#›</a:t>
            </a:fld>
            <a:endParaRPr lang="en-US" altLang="en-US"/>
          </a:p>
        </p:txBody>
      </p:sp>
    </p:spTree>
    <p:extLst>
      <p:ext uri="{BB962C8B-B14F-4D97-AF65-F5344CB8AC3E}">
        <p14:creationId xmlns:p14="http://schemas.microsoft.com/office/powerpoint/2010/main" val="61577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4323C7-357A-4B4B-BA37-87D334A32735}" type="slidenum">
              <a:rPr lang="en-US" altLang="en-US"/>
              <a:pPr>
                <a:defRPr/>
              </a:pPr>
              <a:t>‹#›</a:t>
            </a:fld>
            <a:endParaRPr lang="en-US" altLang="en-US"/>
          </a:p>
        </p:txBody>
      </p:sp>
    </p:spTree>
    <p:extLst>
      <p:ext uri="{BB962C8B-B14F-4D97-AF65-F5344CB8AC3E}">
        <p14:creationId xmlns:p14="http://schemas.microsoft.com/office/powerpoint/2010/main" val="259755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8AB318-6D93-4B9E-90AE-6C0BF9163343}" type="slidenum">
              <a:rPr lang="en-US" altLang="en-US"/>
              <a:pPr>
                <a:defRPr/>
              </a:pPr>
              <a:t>‹#›</a:t>
            </a:fld>
            <a:endParaRPr lang="en-US" altLang="en-US"/>
          </a:p>
        </p:txBody>
      </p:sp>
    </p:spTree>
    <p:extLst>
      <p:ext uri="{BB962C8B-B14F-4D97-AF65-F5344CB8AC3E}">
        <p14:creationId xmlns:p14="http://schemas.microsoft.com/office/powerpoint/2010/main" val="77605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192A0C-5085-479A-8BE5-346997ECA13F}" type="slidenum">
              <a:rPr lang="en-US" altLang="en-US"/>
              <a:pPr>
                <a:defRPr/>
              </a:pPr>
              <a:t>‹#›</a:t>
            </a:fld>
            <a:endParaRPr lang="en-US" altLang="en-US"/>
          </a:p>
        </p:txBody>
      </p:sp>
    </p:spTree>
    <p:extLst>
      <p:ext uri="{BB962C8B-B14F-4D97-AF65-F5344CB8AC3E}">
        <p14:creationId xmlns:p14="http://schemas.microsoft.com/office/powerpoint/2010/main" val="117395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069848"/>
          </a:xfrm>
          <a:prstGeom prst="rect">
            <a:avLst/>
          </a:prstGeom>
        </p:spPr>
        <p:txBody>
          <a:bodyPr anchor="ct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199"/>
            <a:ext cx="8229600" cy="4953001"/>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10907673"/>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F8D4BC-AECE-4D0E-AD81-870163B953A0}" type="slidenum">
              <a:rPr lang="en-US" altLang="en-US"/>
              <a:pPr>
                <a:defRPr/>
              </a:pPr>
              <a:t>‹#›</a:t>
            </a:fld>
            <a:endParaRPr lang="en-US" altLang="en-US"/>
          </a:p>
        </p:txBody>
      </p:sp>
    </p:spTree>
    <p:extLst>
      <p:ext uri="{BB962C8B-B14F-4D97-AF65-F5344CB8AC3E}">
        <p14:creationId xmlns:p14="http://schemas.microsoft.com/office/powerpoint/2010/main" val="7398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DADDF2B-5C69-42B6-A160-C927D7139184}" type="slidenum">
              <a:rPr lang="en-US" altLang="en-US"/>
              <a:pPr>
                <a:defRPr/>
              </a:pPr>
              <a:t>‹#›</a:t>
            </a:fld>
            <a:endParaRPr lang="en-US" altLang="en-US"/>
          </a:p>
        </p:txBody>
      </p:sp>
    </p:spTree>
    <p:extLst>
      <p:ext uri="{BB962C8B-B14F-4D97-AF65-F5344CB8AC3E}">
        <p14:creationId xmlns:p14="http://schemas.microsoft.com/office/powerpoint/2010/main" val="375340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D2DEDEE-7613-44B2-A536-2680EEB6D6F8}" type="slidenum">
              <a:rPr lang="en-US" altLang="en-US"/>
              <a:pPr>
                <a:defRPr/>
              </a:pPr>
              <a:t>‹#›</a:t>
            </a:fld>
            <a:endParaRPr lang="en-US" altLang="en-US"/>
          </a:p>
        </p:txBody>
      </p:sp>
    </p:spTree>
    <p:extLst>
      <p:ext uri="{BB962C8B-B14F-4D97-AF65-F5344CB8AC3E}">
        <p14:creationId xmlns:p14="http://schemas.microsoft.com/office/powerpoint/2010/main" val="157961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AC5EF16-27C7-4226-995E-8C2B238FB9CC}" type="slidenum">
              <a:rPr lang="en-US" altLang="en-US"/>
              <a:pPr>
                <a:defRPr/>
              </a:pPr>
              <a:t>‹#›</a:t>
            </a:fld>
            <a:endParaRPr lang="en-US" altLang="en-US"/>
          </a:p>
        </p:txBody>
      </p:sp>
    </p:spTree>
    <p:extLst>
      <p:ext uri="{BB962C8B-B14F-4D97-AF65-F5344CB8AC3E}">
        <p14:creationId xmlns:p14="http://schemas.microsoft.com/office/powerpoint/2010/main" val="218996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EB775A6-E636-4B47-8D50-95216185E4B8}" type="slidenum">
              <a:rPr lang="en-US" altLang="en-US"/>
              <a:pPr>
                <a:defRPr/>
              </a:pPr>
              <a:t>‹#›</a:t>
            </a:fld>
            <a:endParaRPr lang="en-US" altLang="en-US"/>
          </a:p>
        </p:txBody>
      </p:sp>
    </p:spTree>
    <p:extLst>
      <p:ext uri="{BB962C8B-B14F-4D97-AF65-F5344CB8AC3E}">
        <p14:creationId xmlns:p14="http://schemas.microsoft.com/office/powerpoint/2010/main" val="71560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9A2DF23-ED11-4B50-811E-372547555722}" type="slidenum">
              <a:rPr lang="en-US" altLang="en-US"/>
              <a:pPr>
                <a:defRPr/>
              </a:pPr>
              <a:t>‹#›</a:t>
            </a:fld>
            <a:endParaRPr lang="en-US" altLang="en-US"/>
          </a:p>
        </p:txBody>
      </p:sp>
    </p:spTree>
    <p:extLst>
      <p:ext uri="{BB962C8B-B14F-4D97-AF65-F5344CB8AC3E}">
        <p14:creationId xmlns:p14="http://schemas.microsoft.com/office/powerpoint/2010/main" val="19740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9B3FD6-A58C-4AB7-B232-0B140D5A52BD}" type="slidenum">
              <a:rPr lang="en-US" altLang="en-US"/>
              <a:pPr>
                <a:defRPr/>
              </a:pPr>
              <a:t>‹#›</a:t>
            </a:fld>
            <a:endParaRPr lang="en-US" altLang="en-US"/>
          </a:p>
        </p:txBody>
      </p:sp>
    </p:spTree>
    <p:extLst>
      <p:ext uri="{BB962C8B-B14F-4D97-AF65-F5344CB8AC3E}">
        <p14:creationId xmlns:p14="http://schemas.microsoft.com/office/powerpoint/2010/main" val="201288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304D80-C232-450A-874F-D01600852609}" type="slidenum">
              <a:rPr lang="en-US" altLang="en-US"/>
              <a:pPr>
                <a:defRPr/>
              </a:pPr>
              <a:t>‹#›</a:t>
            </a:fld>
            <a:endParaRPr lang="en-US" altLang="en-US"/>
          </a:p>
        </p:txBody>
      </p:sp>
    </p:spTree>
    <p:extLst>
      <p:ext uri="{BB962C8B-B14F-4D97-AF65-F5344CB8AC3E}">
        <p14:creationId xmlns:p14="http://schemas.microsoft.com/office/powerpoint/2010/main" val="331793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2C137836-76C9-4D46-9A4B-D33388D2C25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JlZS47fDYAhUCRK0KHcyTAvsQjRwIBw&amp;url=https%3A%2F%2Fmathildasanthropologyblog.wordpress.com%2F2008%2F08%2F21%2Fthe-bog-bodies-of-europe%2F&amp;psig=AOvVaw0bUBzLK4XxkvN6YNbYF0cR&amp;ust=151689203591086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www.tollundman.dk/gifs/illustrationer/1c-haengning-farve-stor.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source=images&amp;cd=&amp;cad=rja&amp;uact=8&amp;ved=0ahUKEwjsoL7z7vDYAhUCGKwKHYTEDbIQjRwIBw&amp;url=http%3A%2F%2Fwww.bbc.com%2Fnews%2Fuk-england-28589151&amp;psig=AOvVaw2_j62Q0Ykt2o21MU0N79Qb&amp;ust=1516892449772328"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4800"/>
            <a:ext cx="8229600" cy="1371600"/>
          </a:xfrm>
        </p:spPr>
        <p:txBody>
          <a:bodyPr/>
          <a:lstStyle/>
          <a:p>
            <a:pPr>
              <a:defRPr/>
            </a:pPr>
            <a:r>
              <a:rPr lang="en-US" dirty="0"/>
              <a:t>Goals. Students will be able to:</a:t>
            </a:r>
          </a:p>
        </p:txBody>
      </p:sp>
      <p:sp>
        <p:nvSpPr>
          <p:cNvPr id="3" name="Content Placeholder 2"/>
          <p:cNvSpPr>
            <a:spLocks noGrp="1"/>
          </p:cNvSpPr>
          <p:nvPr>
            <p:ph idx="1"/>
          </p:nvPr>
        </p:nvSpPr>
        <p:spPr>
          <a:xfrm>
            <a:off x="469900" y="762000"/>
            <a:ext cx="8229600" cy="4114800"/>
          </a:xfrm>
        </p:spPr>
        <p:txBody>
          <a:bodyPr/>
          <a:lstStyle/>
          <a:p>
            <a:pPr>
              <a:defRPr/>
            </a:pPr>
            <a:r>
              <a:rPr lang="en-US" sz="2800" dirty="0"/>
              <a:t>Define biological anthropology</a:t>
            </a:r>
          </a:p>
          <a:p>
            <a:pPr>
              <a:defRPr/>
            </a:pPr>
            <a:r>
              <a:rPr lang="en-US" sz="2800" dirty="0"/>
              <a:t>Describe the major approaches to </a:t>
            </a:r>
            <a:r>
              <a:rPr lang="en-US" sz="2800" dirty="0" err="1"/>
              <a:t>bioanthropology</a:t>
            </a:r>
            <a:endParaRPr lang="en-US" sz="2800" dirty="0"/>
          </a:p>
          <a:p>
            <a:pPr>
              <a:defRPr/>
            </a:pPr>
            <a:r>
              <a:rPr lang="en-US" sz="2800" dirty="0"/>
              <a:t>Identify some members of our department specializing in bioanthropology.</a:t>
            </a:r>
          </a:p>
          <a:p>
            <a:pPr>
              <a:defRPr/>
            </a:pPr>
            <a:r>
              <a:rPr lang="en-US" sz="2800" dirty="0"/>
              <a:t>Describe the north European bog bodies and explain why they are an excellent example of biological anthropology. </a:t>
            </a:r>
          </a:p>
          <a:p>
            <a:pPr>
              <a:defRPr/>
            </a:pPr>
            <a:endParaRPr lang="en-US" sz="2800" dirty="0"/>
          </a:p>
          <a:p>
            <a:pPr marL="0" indent="0">
              <a:buNone/>
              <a:defRPr/>
            </a:pPr>
            <a:endParaRPr lang="en-US" sz="2800" dirty="0"/>
          </a:p>
        </p:txBody>
      </p:sp>
      <p:pic>
        <p:nvPicPr>
          <p:cNvPr id="307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073" y="4579704"/>
            <a:ext cx="3427854" cy="227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566240"/>
      </p:ext>
    </p:extLst>
  </p:cSld>
  <p:clrMapOvr>
    <a:masterClrMapping/>
  </p:clrMapOvr>
  <mc:AlternateContent xmlns:mc="http://schemas.openxmlformats.org/markup-compatibility/2006" xmlns:p14="http://schemas.microsoft.com/office/powerpoint/2010/main">
    <mc:Choice Requires="p14">
      <p:transition spd="slow" p14:dur="2000" advTm="30357"/>
    </mc:Choice>
    <mc:Fallback xmlns="">
      <p:transition spd="slow" advTm="303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228600"/>
            <a:ext cx="8229600" cy="4953001"/>
          </a:xfrm>
        </p:spPr>
        <p:txBody>
          <a:bodyPr/>
          <a:lstStyle/>
          <a:p>
            <a:pPr lvl="1"/>
            <a:r>
              <a:rPr lang="en-US" b="1" dirty="0"/>
              <a:t>Mortuary Practices</a:t>
            </a:r>
            <a:r>
              <a:rPr lang="en-US" dirty="0"/>
              <a:t>: treatment of the dead to understand factors such as class and social organization.</a:t>
            </a:r>
            <a:endParaRPr lang="en-US" dirty="0">
              <a:effectLst>
                <a:outerShdw blurRad="38100" dist="38100" dir="2700000" algn="tl">
                  <a:srgbClr val="000000">
                    <a:alpha val="43137"/>
                  </a:srgbClr>
                </a:outerShdw>
              </a:effectLst>
            </a:endParaRPr>
          </a:p>
        </p:txBody>
      </p:sp>
      <p:pic>
        <p:nvPicPr>
          <p:cNvPr id="6" name="Picture 2" descr="bo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2300"/>
            <a:ext cx="9144000" cy="496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757008"/>
      </p:ext>
    </p:extLst>
  </p:cSld>
  <p:clrMapOvr>
    <a:masterClrMapping/>
  </p:clrMapOvr>
  <mc:AlternateContent xmlns:mc="http://schemas.openxmlformats.org/markup-compatibility/2006" xmlns:p14="http://schemas.microsoft.com/office/powerpoint/2010/main">
    <mc:Choice Requires="p14">
      <p:transition spd="slow" p14:dur="2000" advTm="60452"/>
    </mc:Choice>
    <mc:Fallback xmlns="">
      <p:transition spd="slow" advTm="604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229600" cy="1371600"/>
          </a:xfrm>
        </p:spPr>
        <p:txBody>
          <a:bodyPr/>
          <a:lstStyle/>
          <a:p>
            <a:r>
              <a:rPr lang="en-US" altLang="en-US"/>
              <a:t>Bog Bodies</a:t>
            </a:r>
          </a:p>
        </p:txBody>
      </p:sp>
      <p:sp>
        <p:nvSpPr>
          <p:cNvPr id="32771" name="Rectangle 3"/>
          <p:cNvSpPr>
            <a:spLocks noGrp="1" noChangeArrowheads="1"/>
          </p:cNvSpPr>
          <p:nvPr>
            <p:ph type="body" idx="1"/>
          </p:nvPr>
        </p:nvSpPr>
        <p:spPr>
          <a:xfrm>
            <a:off x="457200" y="1143000"/>
            <a:ext cx="8229600" cy="5257800"/>
          </a:xfrm>
        </p:spPr>
        <p:txBody>
          <a:bodyPr/>
          <a:lstStyle/>
          <a:p>
            <a:r>
              <a:rPr lang="en-US" altLang="en-US" sz="2800" dirty="0"/>
              <a:t>Naturally mummified cadavers in pear bogs. Unusual because skin and other soft tissue remain.</a:t>
            </a:r>
          </a:p>
        </p:txBody>
      </p:sp>
      <p:pic>
        <p:nvPicPr>
          <p:cNvPr id="1026" name="Picture 2" descr="Image result for bog bodi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3124201"/>
            <a:ext cx="4381500" cy="2167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st chapel’ skeletons found holding hands after 700 ye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718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771255"/>
      </p:ext>
    </p:extLst>
  </p:cSld>
  <p:clrMapOvr>
    <a:masterClrMapping/>
  </p:clrMapOvr>
  <mc:AlternateContent xmlns:mc="http://schemas.openxmlformats.org/markup-compatibility/2006" xmlns:p14="http://schemas.microsoft.com/office/powerpoint/2010/main">
    <mc:Choice Requires="p14">
      <p:transition spd="slow" p14:dur="2000" advTm="33811"/>
    </mc:Choice>
    <mc:Fallback xmlns="">
      <p:transition spd="slow" advTm="3381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229600" cy="1371600"/>
          </a:xfrm>
        </p:spPr>
        <p:txBody>
          <a:bodyPr/>
          <a:lstStyle/>
          <a:p>
            <a:r>
              <a:rPr lang="en-US" altLang="en-US"/>
              <a:t>Bog Bodies</a:t>
            </a:r>
          </a:p>
        </p:txBody>
      </p:sp>
      <p:sp>
        <p:nvSpPr>
          <p:cNvPr id="32771" name="Rectangle 3"/>
          <p:cNvSpPr>
            <a:spLocks noGrp="1" noChangeArrowheads="1"/>
          </p:cNvSpPr>
          <p:nvPr>
            <p:ph type="body" idx="1"/>
          </p:nvPr>
        </p:nvSpPr>
        <p:spPr>
          <a:xfrm>
            <a:off x="457200" y="1143000"/>
            <a:ext cx="8229600" cy="5257800"/>
          </a:xfrm>
        </p:spPr>
        <p:txBody>
          <a:bodyPr/>
          <a:lstStyle/>
          <a:p>
            <a:r>
              <a:rPr lang="en-US" altLang="en-US" sz="2800" dirty="0"/>
              <a:t>Preserved because of highly acidic water, cold temperatures, and anaerobic environment.  Skin preserves, but bones don’t.</a:t>
            </a:r>
          </a:p>
          <a:p>
            <a:r>
              <a:rPr lang="en-US" altLang="en-US" sz="2800" dirty="0"/>
              <a:t>1,000+ have been found.</a:t>
            </a:r>
          </a:p>
          <a:p>
            <a:r>
              <a:rPr lang="en-US" altLang="en-US" sz="2800" dirty="0"/>
              <a:t>Most date to the Late Iron Age (~500 BC) of northwestern Europe.</a:t>
            </a:r>
          </a:p>
          <a:p>
            <a:r>
              <a:rPr lang="en-US" altLang="en-US" sz="2800" dirty="0"/>
              <a:t>Typically show signs of being killed: stabbing, bludgeoning, hanging, strangled.</a:t>
            </a:r>
          </a:p>
          <a:p>
            <a:r>
              <a:rPr lang="en-US" altLang="en-US" sz="2800" dirty="0"/>
              <a:t>Ritually slain, but question of whether this reflects human sacrifice AND/OR capital punishment. </a:t>
            </a:r>
          </a:p>
        </p:txBody>
      </p:sp>
    </p:spTree>
    <p:extLst>
      <p:ext uri="{BB962C8B-B14F-4D97-AF65-F5344CB8AC3E}">
        <p14:creationId xmlns:p14="http://schemas.microsoft.com/office/powerpoint/2010/main" val="998096108"/>
      </p:ext>
    </p:extLst>
  </p:cSld>
  <p:clrMapOvr>
    <a:masterClrMapping/>
  </p:clrMapOvr>
  <mc:AlternateContent xmlns:mc="http://schemas.openxmlformats.org/markup-compatibility/2006" xmlns:p14="http://schemas.microsoft.com/office/powerpoint/2010/main">
    <mc:Choice Requires="p14">
      <p:transition spd="slow" p14:dur="2000" advTm="97572"/>
    </mc:Choice>
    <mc:Fallback xmlns="">
      <p:transition spd="slow" advTm="9757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1371600"/>
          </a:xfrm>
        </p:spPr>
        <p:txBody>
          <a:bodyPr/>
          <a:lstStyle/>
          <a:p>
            <a:r>
              <a:rPr lang="en-US" altLang="en-US"/>
              <a:t>The Tollund Man</a:t>
            </a:r>
          </a:p>
        </p:txBody>
      </p:sp>
      <p:sp>
        <p:nvSpPr>
          <p:cNvPr id="30723" name="Rectangle 3"/>
          <p:cNvSpPr>
            <a:spLocks noGrp="1" noChangeArrowheads="1"/>
          </p:cNvSpPr>
          <p:nvPr>
            <p:ph type="body" idx="1"/>
          </p:nvPr>
        </p:nvSpPr>
        <p:spPr>
          <a:xfrm>
            <a:off x="0" y="1066800"/>
            <a:ext cx="6172200" cy="4114800"/>
          </a:xfrm>
        </p:spPr>
        <p:txBody>
          <a:bodyPr/>
          <a:lstStyle/>
          <a:p>
            <a:pPr>
              <a:lnSpc>
                <a:spcPct val="90000"/>
              </a:lnSpc>
            </a:pPr>
            <a:r>
              <a:rPr lang="en-US" altLang="en-US" dirty="0"/>
              <a:t>Found in 1950 in a Danish peat bog.  So well preserved, originally thought to be a murder victim.</a:t>
            </a:r>
          </a:p>
          <a:p>
            <a:pPr>
              <a:lnSpc>
                <a:spcPct val="90000"/>
              </a:lnSpc>
            </a:pPr>
            <a:r>
              <a:rPr lang="en-US" altLang="en-US" dirty="0"/>
              <a:t>Killed sometime around 300 BC. Naked except for a hat and a rope around his neck.  Hanged.</a:t>
            </a:r>
          </a:p>
          <a:p>
            <a:pPr>
              <a:lnSpc>
                <a:spcPct val="90000"/>
              </a:lnSpc>
            </a:pPr>
            <a:r>
              <a:rPr lang="en-US" altLang="en-US" dirty="0"/>
              <a:t>Probably around 40 years old. 5’ 3” tall (body probably shrunk).</a:t>
            </a:r>
          </a:p>
        </p:txBody>
      </p:sp>
      <p:pic>
        <p:nvPicPr>
          <p:cNvPr id="30724" name="Picture 4" descr="The Tollund Man as he appears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863" y="762000"/>
            <a:ext cx="3005137"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6658"/>
      </p:ext>
    </p:extLst>
  </p:cSld>
  <p:clrMapOvr>
    <a:masterClrMapping/>
  </p:clrMapOvr>
  <mc:AlternateContent xmlns:mc="http://schemas.openxmlformats.org/markup-compatibility/2006" xmlns:p14="http://schemas.microsoft.com/office/powerpoint/2010/main">
    <mc:Choice Requires="p14">
      <p:transition spd="slow" p14:dur="2000" advTm="67410"/>
    </mc:Choice>
    <mc:Fallback xmlns="">
      <p:transition spd="slow" advTm="6741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1371600"/>
          </a:xfrm>
        </p:spPr>
        <p:txBody>
          <a:bodyPr/>
          <a:lstStyle/>
          <a:p>
            <a:r>
              <a:rPr lang="en-US" altLang="en-US"/>
              <a:t>The Tollund Man</a:t>
            </a:r>
          </a:p>
        </p:txBody>
      </p:sp>
      <p:sp>
        <p:nvSpPr>
          <p:cNvPr id="31747" name="Rectangle 3"/>
          <p:cNvSpPr>
            <a:spLocks noGrp="1" noChangeArrowheads="1"/>
          </p:cNvSpPr>
          <p:nvPr>
            <p:ph type="body" idx="1"/>
          </p:nvPr>
        </p:nvSpPr>
        <p:spPr>
          <a:xfrm>
            <a:off x="457200" y="1066800"/>
            <a:ext cx="8229600" cy="4114800"/>
          </a:xfrm>
        </p:spPr>
        <p:txBody>
          <a:bodyPr/>
          <a:lstStyle/>
          <a:p>
            <a:r>
              <a:rPr lang="en-US" altLang="en-US"/>
              <a:t>Stomach contents: last meal of porridge made of 40 different wild and natural seeds.  No meat.</a:t>
            </a:r>
          </a:p>
          <a:p>
            <a:pPr lvl="1"/>
            <a:r>
              <a:rPr lang="en-US" altLang="en-US"/>
              <a:t>Rye contained a hallucinogenic fungus that also stems bleeding.  Perhaps intentionally ingested as part of a religious ceremony.</a:t>
            </a:r>
          </a:p>
          <a:p>
            <a:endParaRPr lang="en-US" altLang="en-US"/>
          </a:p>
        </p:txBody>
      </p:sp>
      <p:pic>
        <p:nvPicPr>
          <p:cNvPr id="31748" name="Picture 4" descr="The Tollund Man's stomach contained traces of grain and seeds such as th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38600"/>
            <a:ext cx="1971675"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The Tollund Man's alimentary ca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038600"/>
            <a:ext cx="29718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1140"/>
      </p:ext>
    </p:extLst>
  </p:cSld>
  <p:clrMapOvr>
    <a:masterClrMapping/>
  </p:clrMapOvr>
  <mc:AlternateContent xmlns:mc="http://schemas.openxmlformats.org/markup-compatibility/2006" xmlns:p14="http://schemas.microsoft.com/office/powerpoint/2010/main">
    <mc:Choice Requires="p14">
      <p:transition spd="slow" p14:dur="2000" advTm="57184"/>
    </mc:Choice>
    <mc:Fallback xmlns="">
      <p:transition spd="slow" advTm="5718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1000"/>
            <a:ext cx="8229600" cy="1371600"/>
          </a:xfrm>
        </p:spPr>
        <p:txBody>
          <a:bodyPr/>
          <a:lstStyle/>
          <a:p>
            <a:r>
              <a:rPr lang="en-US" altLang="en-US"/>
              <a:t>Bog Bodies</a:t>
            </a:r>
          </a:p>
        </p:txBody>
      </p:sp>
      <p:sp>
        <p:nvSpPr>
          <p:cNvPr id="33795" name="Rectangle 3"/>
          <p:cNvSpPr>
            <a:spLocks noGrp="1" noChangeArrowheads="1"/>
          </p:cNvSpPr>
          <p:nvPr>
            <p:ph type="body" idx="1"/>
          </p:nvPr>
        </p:nvSpPr>
        <p:spPr>
          <a:xfrm>
            <a:off x="457200" y="838200"/>
            <a:ext cx="8229600" cy="4114800"/>
          </a:xfrm>
        </p:spPr>
        <p:txBody>
          <a:bodyPr/>
          <a:lstStyle/>
          <a:p>
            <a:r>
              <a:rPr lang="en-US" altLang="en-US"/>
              <a:t>Historic and iconographic evidence for ritual drownings and other forms of human sacrifice, as well as capital punishment.  Some bodies have entrails partly removed, which could have been part of divination ceremony. </a:t>
            </a:r>
          </a:p>
        </p:txBody>
      </p:sp>
      <p:pic>
        <p:nvPicPr>
          <p:cNvPr id="33796" name="Picture 4" descr="Sacrificial scene on Gundestrupkar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14775"/>
            <a:ext cx="1905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Click for extra large pictu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95750"/>
            <a:ext cx="55245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030509"/>
      </p:ext>
    </p:extLst>
  </p:cSld>
  <p:clrMapOvr>
    <a:masterClrMapping/>
  </p:clrMapOvr>
  <mc:AlternateContent xmlns:mc="http://schemas.openxmlformats.org/markup-compatibility/2006" xmlns:p14="http://schemas.microsoft.com/office/powerpoint/2010/main">
    <mc:Choice Requires="p14">
      <p:transition spd="slow" p14:dur="2000" advTm="46127"/>
    </mc:Choice>
    <mc:Fallback xmlns="">
      <p:transition spd="slow" advTm="4612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1371600"/>
          </a:xfrm>
        </p:spPr>
        <p:txBody>
          <a:bodyPr/>
          <a:lstStyle/>
          <a:p>
            <a:r>
              <a:rPr lang="en-US" altLang="en-US"/>
              <a:t>Yde Girl</a:t>
            </a:r>
          </a:p>
        </p:txBody>
      </p:sp>
      <p:sp>
        <p:nvSpPr>
          <p:cNvPr id="34819" name="Rectangle 3"/>
          <p:cNvSpPr>
            <a:spLocks noGrp="1" noChangeArrowheads="1"/>
          </p:cNvSpPr>
          <p:nvPr>
            <p:ph type="body" idx="1"/>
          </p:nvPr>
        </p:nvSpPr>
        <p:spPr>
          <a:xfrm>
            <a:off x="457200" y="1066800"/>
            <a:ext cx="8229600" cy="4114800"/>
          </a:xfrm>
        </p:spPr>
        <p:txBody>
          <a:bodyPr/>
          <a:lstStyle/>
          <a:p>
            <a:r>
              <a:rPr lang="en-US" altLang="en-US"/>
              <a:t>From the Netherlands.  Died between 54 BC and 128 AD.</a:t>
            </a:r>
          </a:p>
          <a:p>
            <a:r>
              <a:rPr lang="en-US" altLang="en-US"/>
              <a:t>Suffered from scoliosis, a painful disfigurement of the spine.</a:t>
            </a:r>
          </a:p>
          <a:p>
            <a:r>
              <a:rPr lang="en-US" altLang="en-US"/>
              <a:t>Noose and woolen cape.  Stabbed in chest as well, but not what killed her.</a:t>
            </a:r>
          </a:p>
          <a:p>
            <a:endParaRPr lang="en-US" altLang="en-US"/>
          </a:p>
        </p:txBody>
      </p:sp>
      <p:pic>
        <p:nvPicPr>
          <p:cNvPr id="34820" name="Picture 4" descr="ydeintr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s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419600"/>
            <a:ext cx="227647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40735"/>
      </p:ext>
    </p:extLst>
  </p:cSld>
  <p:clrMapOvr>
    <a:masterClrMapping/>
  </p:clrMapOvr>
  <mc:AlternateContent xmlns:mc="http://schemas.openxmlformats.org/markup-compatibility/2006" xmlns:p14="http://schemas.microsoft.com/office/powerpoint/2010/main">
    <mc:Choice Requires="p14">
      <p:transition spd="slow" p14:dur="2000" advTm="34303"/>
    </mc:Choice>
    <mc:Fallback xmlns="">
      <p:transition spd="slow" advTm="3430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381000"/>
            <a:ext cx="8229600" cy="1371600"/>
          </a:xfrm>
        </p:spPr>
        <p:txBody>
          <a:bodyPr/>
          <a:lstStyle/>
          <a:p>
            <a:pPr eaLnBrk="1" hangingPunct="1">
              <a:defRPr/>
            </a:pPr>
            <a:r>
              <a:rPr lang="en-US" altLang="en-US"/>
              <a:t>Egtved Girl</a:t>
            </a:r>
          </a:p>
        </p:txBody>
      </p:sp>
      <p:sp>
        <p:nvSpPr>
          <p:cNvPr id="95235" name="Rectangle 3"/>
          <p:cNvSpPr>
            <a:spLocks noGrp="1" noChangeArrowheads="1"/>
          </p:cNvSpPr>
          <p:nvPr>
            <p:ph type="body" idx="1"/>
          </p:nvPr>
        </p:nvSpPr>
        <p:spPr>
          <a:xfrm>
            <a:off x="457200" y="762000"/>
            <a:ext cx="5715000" cy="5486400"/>
          </a:xfrm>
        </p:spPr>
        <p:txBody>
          <a:bodyPr/>
          <a:lstStyle/>
          <a:p>
            <a:pPr eaLnBrk="1" hangingPunct="1">
              <a:defRPr/>
            </a:pPr>
            <a:r>
              <a:rPr lang="en-US" altLang="en-US" sz="2400" dirty="0"/>
              <a:t>Burial in South Jutland, Denmark. Buried in bog, but earlier than most bog bodies. 1400 BC.</a:t>
            </a:r>
          </a:p>
          <a:p>
            <a:pPr eaLnBrk="1" hangingPunct="1">
              <a:defRPr/>
            </a:pPr>
            <a:r>
              <a:rPr lang="en-US" altLang="en-US" sz="2400" dirty="0"/>
              <a:t>~18 year old </a:t>
            </a:r>
          </a:p>
          <a:p>
            <a:pPr eaLnBrk="1" hangingPunct="1">
              <a:defRPr/>
            </a:pPr>
            <a:r>
              <a:rPr lang="en-US" altLang="en-US" sz="2400" dirty="0"/>
              <a:t>Had excellently preserved clothing. String skirt, short sleeved shirt, with a bronze spiked belt disk. Manicured nails.  Long blonde hair. Bronze belt plate with swirl (sun symbol?). Bronze arm bands.</a:t>
            </a:r>
          </a:p>
          <a:p>
            <a:pPr eaLnBrk="1" hangingPunct="1">
              <a:defRPr/>
            </a:pPr>
            <a:endParaRPr lang="en-US" altLang="en-US" sz="2400" dirty="0"/>
          </a:p>
        </p:txBody>
      </p:sp>
      <p:pic>
        <p:nvPicPr>
          <p:cNvPr id="2050" name="Picture 2" descr="https://en.natmus.dk/typo3temp/GB/a834d8b2f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98894" y="2673106"/>
            <a:ext cx="2298210"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06787" y="6530076"/>
            <a:ext cx="636713" cy="369332"/>
          </a:xfrm>
          <a:prstGeom prst="rect">
            <a:avLst/>
          </a:prstGeom>
          <a:noFill/>
        </p:spPr>
        <p:txBody>
          <a:bodyPr wrap="none" rtlCol="0">
            <a:spAutoFit/>
          </a:bodyPr>
          <a:lstStyle/>
          <a:p>
            <a:r>
              <a:rPr lang="en-US" dirty="0">
                <a:solidFill>
                  <a:schemeClr val="bg1"/>
                </a:solidFill>
              </a:rPr>
              <a:t>Ring</a:t>
            </a:r>
          </a:p>
        </p:txBody>
      </p:sp>
      <p:sp>
        <p:nvSpPr>
          <p:cNvPr id="8" name="TextBox 7"/>
          <p:cNvSpPr txBox="1"/>
          <p:nvPr/>
        </p:nvSpPr>
        <p:spPr>
          <a:xfrm>
            <a:off x="4724400" y="4572000"/>
            <a:ext cx="1187697" cy="369332"/>
          </a:xfrm>
          <a:prstGeom prst="rect">
            <a:avLst/>
          </a:prstGeom>
          <a:noFill/>
        </p:spPr>
        <p:txBody>
          <a:bodyPr wrap="none" rtlCol="0">
            <a:spAutoFit/>
          </a:bodyPr>
          <a:lstStyle/>
          <a:p>
            <a:r>
              <a:rPr lang="en-US" dirty="0">
                <a:solidFill>
                  <a:schemeClr val="bg1"/>
                </a:solidFill>
              </a:rPr>
              <a:t>Arm Band</a:t>
            </a:r>
          </a:p>
        </p:txBody>
      </p:sp>
      <p:cxnSp>
        <p:nvCxnSpPr>
          <p:cNvPr id="4" name="Straight Arrow Connector 3"/>
          <p:cNvCxnSpPr/>
          <p:nvPr/>
        </p:nvCxnSpPr>
        <p:spPr bwMode="auto">
          <a:xfrm flipH="1">
            <a:off x="5029200" y="4941332"/>
            <a:ext cx="228600" cy="2402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H="1">
            <a:off x="1295400" y="4941332"/>
            <a:ext cx="3962400" cy="77977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flipV="1">
            <a:off x="3724941" y="6086210"/>
            <a:ext cx="847059" cy="44386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4" descr=" "/>
          <p:cNvPicPr>
            <a:picLocks noChangeAspect="1" noChangeArrowheads="1"/>
          </p:cNvPicPr>
          <p:nvPr/>
        </p:nvPicPr>
        <p:blipFill rotWithShape="1">
          <a:blip r:embed="rId4">
            <a:extLst>
              <a:ext uri="{28A0092B-C50C-407E-A947-70E740481C1C}">
                <a14:useLocalDpi xmlns:a14="http://schemas.microsoft.com/office/drawing/2010/main" val="0"/>
              </a:ext>
            </a:extLst>
          </a:blip>
          <a:srcRect l="5399" r="32612"/>
          <a:stretch/>
        </p:blipFill>
        <p:spPr bwMode="auto">
          <a:xfrm>
            <a:off x="6248400" y="-1"/>
            <a:ext cx="28956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785615"/>
      </p:ext>
    </p:extLst>
  </p:cSld>
  <p:clrMapOvr>
    <a:masterClrMapping/>
  </p:clrMapOvr>
  <mc:AlternateContent xmlns:mc="http://schemas.openxmlformats.org/markup-compatibility/2006" xmlns:p14="http://schemas.microsoft.com/office/powerpoint/2010/main">
    <mc:Choice Requires="p14">
      <p:transition spd="slow" p14:dur="2000" advTm="50371"/>
    </mc:Choice>
    <mc:Fallback xmlns="">
      <p:transition spd="slow" advTm="5037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381000"/>
            <a:ext cx="5847612" cy="1371600"/>
          </a:xfrm>
        </p:spPr>
        <p:txBody>
          <a:bodyPr/>
          <a:lstStyle/>
          <a:p>
            <a:pPr eaLnBrk="1" hangingPunct="1">
              <a:defRPr/>
            </a:pPr>
            <a:r>
              <a:rPr lang="en-US" altLang="en-US" dirty="0"/>
              <a:t>Egtved Girl</a:t>
            </a:r>
          </a:p>
        </p:txBody>
      </p:sp>
      <p:sp>
        <p:nvSpPr>
          <p:cNvPr id="95235" name="Rectangle 3"/>
          <p:cNvSpPr>
            <a:spLocks noGrp="1" noChangeArrowheads="1"/>
          </p:cNvSpPr>
          <p:nvPr>
            <p:ph type="body" idx="1"/>
          </p:nvPr>
        </p:nvSpPr>
        <p:spPr>
          <a:xfrm>
            <a:off x="-26583" y="990600"/>
            <a:ext cx="5715000" cy="5486400"/>
          </a:xfrm>
        </p:spPr>
        <p:txBody>
          <a:bodyPr/>
          <a:lstStyle/>
          <a:p>
            <a:pPr eaLnBrk="1" hangingPunct="1">
              <a:defRPr/>
            </a:pPr>
            <a:r>
              <a:rPr lang="en-US" altLang="en-US" sz="2000" dirty="0"/>
              <a:t>Buried on cowhide and covered with a coarse wool blanket. </a:t>
            </a:r>
          </a:p>
          <a:p>
            <a:pPr eaLnBrk="1" hangingPunct="1">
              <a:defRPr/>
            </a:pPr>
            <a:r>
              <a:rPr lang="en-US" altLang="en-US" sz="2000" dirty="0"/>
              <a:t>Buried with cremated 5 to 6 year old. Also beer. </a:t>
            </a:r>
          </a:p>
        </p:txBody>
      </p:sp>
      <p:pic>
        <p:nvPicPr>
          <p:cNvPr id="45061" name="Picture 5" descr="egtvedcoffin_c_michael_ho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6" y="2572636"/>
            <a:ext cx="5615763" cy="421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Burial - female dancer -Bronze age by Libor Bala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980504"/>
            <a:ext cx="3505200" cy="287749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eatur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1260" t="3183" r="50000" b="2057"/>
          <a:stretch/>
        </p:blipFill>
        <p:spPr bwMode="auto">
          <a:xfrm>
            <a:off x="5847612" y="7088"/>
            <a:ext cx="3714012" cy="406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935808"/>
      </p:ext>
    </p:extLst>
  </p:cSld>
  <p:clrMapOvr>
    <a:masterClrMapping/>
  </p:clrMapOvr>
  <mc:AlternateContent xmlns:mc="http://schemas.openxmlformats.org/markup-compatibility/2006" xmlns:p14="http://schemas.microsoft.com/office/powerpoint/2010/main">
    <mc:Choice Requires="p14">
      <p:transition spd="slow" p14:dur="2000" advTm="44998"/>
    </mc:Choice>
    <mc:Fallback xmlns="">
      <p:transition spd="slow" advTm="4499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err="1"/>
              <a:t>Lindow</a:t>
            </a:r>
            <a:r>
              <a:rPr lang="en-US" dirty="0"/>
              <a:t> Man</a:t>
            </a:r>
          </a:p>
        </p:txBody>
      </p:sp>
      <p:sp>
        <p:nvSpPr>
          <p:cNvPr id="3" name="Content Placeholder 2"/>
          <p:cNvSpPr>
            <a:spLocks noGrp="1"/>
          </p:cNvSpPr>
          <p:nvPr>
            <p:ph idx="1"/>
          </p:nvPr>
        </p:nvSpPr>
        <p:spPr>
          <a:xfrm>
            <a:off x="457200" y="914400"/>
            <a:ext cx="8229600" cy="4114800"/>
          </a:xfrm>
        </p:spPr>
        <p:txBody>
          <a:bodyPr/>
          <a:lstStyle/>
          <a:p>
            <a:r>
              <a:rPr lang="en-US" sz="2800" dirty="0"/>
              <a:t>From England. Deposited sometime around 2000 years ago. At least 27 other bog bodies. Later than bodies from Denmark, the Netherlands, Germany, etc.</a:t>
            </a:r>
          </a:p>
          <a:p>
            <a:r>
              <a:rPr lang="en-US" sz="2800" dirty="0"/>
              <a:t>Male, mid-20s. In good health.</a:t>
            </a:r>
          </a:p>
          <a:p>
            <a:r>
              <a:rPr lang="en-US" sz="2800" dirty="0"/>
              <a:t>Strangled, blunt force trauma to head, and throat cut.</a:t>
            </a:r>
          </a:p>
          <a:p>
            <a:endParaRPr lang="en-US" sz="2800" dirty="0"/>
          </a:p>
          <a:p>
            <a:endParaRPr lang="en-US" sz="2800" dirty="0"/>
          </a:p>
        </p:txBody>
      </p:sp>
      <p:pic>
        <p:nvPicPr>
          <p:cNvPr id="2050" name="Picture 2" descr="Image result for lindow m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4605864"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en/2/2b/Lindow_Man_reconstructed_f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940470"/>
            <a:ext cx="19050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86357"/>
      </p:ext>
    </p:extLst>
  </p:cSld>
  <p:clrMapOvr>
    <a:masterClrMapping/>
  </p:clrMapOvr>
  <mc:AlternateContent xmlns:mc="http://schemas.openxmlformats.org/markup-compatibility/2006" xmlns:p14="http://schemas.microsoft.com/office/powerpoint/2010/main">
    <mc:Choice Requires="p14">
      <p:transition spd="slow" p14:dur="2000" advTm="39745"/>
    </mc:Choice>
    <mc:Fallback xmlns="">
      <p:transition spd="slow" advTm="397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663575"/>
            <a:ext cx="914400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5400" dirty="0">
                <a:latin typeface="Times New Roman" panose="02020603050405020304" pitchFamily="18" charset="0"/>
              </a:rPr>
              <a:t>The four subfields of Anthropology:</a:t>
            </a:r>
          </a:p>
          <a:p>
            <a:pPr algn="ctr" eaLnBrk="1" hangingPunct="1">
              <a:spcBef>
                <a:spcPct val="0"/>
              </a:spcBef>
              <a:buClrTx/>
              <a:buSzTx/>
              <a:buFontTx/>
              <a:buNone/>
            </a:pPr>
            <a:endParaRPr lang="en-US" altLang="en-US" sz="5400" dirty="0">
              <a:latin typeface="Times New Roman" panose="02020603050405020304" pitchFamily="18" charset="0"/>
            </a:endParaRPr>
          </a:p>
          <a:p>
            <a:pPr algn="ctr" eaLnBrk="1" hangingPunct="1">
              <a:spcBef>
                <a:spcPct val="0"/>
              </a:spcBef>
              <a:buClrTx/>
              <a:buSzTx/>
              <a:buNone/>
            </a:pPr>
            <a:r>
              <a:rPr lang="en-US" altLang="en-US" sz="4400" dirty="0">
                <a:latin typeface="Times New Roman" panose="02020603050405020304" pitchFamily="18" charset="0"/>
              </a:rPr>
              <a:t>Biological Anthropology</a:t>
            </a:r>
          </a:p>
          <a:p>
            <a:pPr algn="ctr" eaLnBrk="1" hangingPunct="1">
              <a:spcBef>
                <a:spcPct val="0"/>
              </a:spcBef>
              <a:buClrTx/>
              <a:buSzTx/>
              <a:buFontTx/>
              <a:buNone/>
            </a:pPr>
            <a:r>
              <a:rPr lang="en-US" altLang="en-US" sz="4400" dirty="0">
                <a:latin typeface="Times New Roman" panose="02020603050405020304" pitchFamily="18" charset="0"/>
              </a:rPr>
              <a:t>Archaeology</a:t>
            </a:r>
          </a:p>
          <a:p>
            <a:pPr algn="ctr" eaLnBrk="1" hangingPunct="1">
              <a:spcBef>
                <a:spcPct val="0"/>
              </a:spcBef>
              <a:buClrTx/>
              <a:buSzTx/>
              <a:buFontTx/>
              <a:buNone/>
            </a:pPr>
            <a:r>
              <a:rPr lang="en-US" altLang="en-US" sz="4400" dirty="0">
                <a:latin typeface="Times New Roman" panose="02020603050405020304" pitchFamily="18" charset="0"/>
              </a:rPr>
              <a:t>Ethnology/Cultural Anthropology </a:t>
            </a:r>
          </a:p>
          <a:p>
            <a:pPr algn="ctr" eaLnBrk="1" hangingPunct="1">
              <a:spcBef>
                <a:spcPct val="0"/>
              </a:spcBef>
              <a:buClrTx/>
              <a:buSzTx/>
              <a:buFontTx/>
              <a:buNone/>
            </a:pPr>
            <a:r>
              <a:rPr lang="en-US" altLang="en-US" sz="4400" dirty="0">
                <a:latin typeface="Times New Roman" panose="02020603050405020304" pitchFamily="18" charset="0"/>
              </a:rPr>
              <a:t>Linguistics</a:t>
            </a:r>
          </a:p>
          <a:p>
            <a:pPr algn="ctr" eaLnBrk="1" hangingPunct="1">
              <a:spcBef>
                <a:spcPct val="0"/>
              </a:spcBef>
              <a:buClrTx/>
              <a:buSzTx/>
              <a:buFontTx/>
              <a:buNone/>
            </a:pPr>
            <a:endParaRPr lang="en-US" altLang="en-US" sz="4400" dirty="0">
              <a:latin typeface="Times New Roman" panose="02020603050405020304" pitchFamily="18" charset="0"/>
            </a:endParaRPr>
          </a:p>
          <a:p>
            <a:pPr algn="ctr" eaLnBrk="1" hangingPunct="1">
              <a:spcBef>
                <a:spcPct val="0"/>
              </a:spcBef>
              <a:buClrTx/>
              <a:buSzTx/>
              <a:buFontTx/>
              <a:buNone/>
            </a:pPr>
            <a:endParaRPr lang="en-US" altLang="en-US" sz="4400" dirty="0">
              <a:latin typeface="Times New Roman" panose="02020603050405020304" pitchFamily="18" charset="0"/>
            </a:endParaRPr>
          </a:p>
        </p:txBody>
      </p:sp>
    </p:spTree>
    <p:extLst>
      <p:ext uri="{BB962C8B-B14F-4D97-AF65-F5344CB8AC3E}">
        <p14:creationId xmlns:p14="http://schemas.microsoft.com/office/powerpoint/2010/main" val="2356048550"/>
      </p:ext>
    </p:extLst>
  </p:cSld>
  <p:clrMapOvr>
    <a:masterClrMapping/>
  </p:clrMapOvr>
  <mc:AlternateContent xmlns:mc="http://schemas.openxmlformats.org/markup-compatibility/2006" xmlns:p14="http://schemas.microsoft.com/office/powerpoint/2010/main">
    <mc:Choice Requires="p14">
      <p:transition spd="slow" p14:dur="2000" advTm="11389"/>
    </mc:Choice>
    <mc:Fallback xmlns="">
      <p:transition spd="slow" advTm="1138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aquime mo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8"/>
            <a:ext cx="77724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463878"/>
      </p:ext>
    </p:extLst>
  </p:cSld>
  <p:clrMapOvr>
    <a:masterClrMapping/>
  </p:clrMapOvr>
  <mc:AlternateContent xmlns:mc="http://schemas.openxmlformats.org/markup-compatibility/2006" xmlns:p14="http://schemas.microsoft.com/office/powerpoint/2010/main">
    <mc:Choice Requires="p14">
      <p:transition spd="slow" p14:dur="2000" advTm="7072"/>
    </mc:Choice>
    <mc:Fallback xmlns="">
      <p:transition spd="slow" advTm="707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152400"/>
            <a:ext cx="7315200" cy="1069848"/>
          </a:xfrm>
        </p:spPr>
        <p:txBody>
          <a:bodyPr/>
          <a:lstStyle/>
          <a:p>
            <a:r>
              <a:rPr lang="en-US" dirty="0">
                <a:solidFill>
                  <a:schemeClr val="tx1"/>
                </a:solidFill>
              </a:rPr>
              <a:t>BIOLOGICAL ANTHROPOLOGY</a:t>
            </a:r>
          </a:p>
        </p:txBody>
      </p:sp>
      <p:sp>
        <p:nvSpPr>
          <p:cNvPr id="18435" name="Rectangle 3"/>
          <p:cNvSpPr>
            <a:spLocks noGrp="1" noChangeArrowheads="1"/>
          </p:cNvSpPr>
          <p:nvPr>
            <p:ph idx="1"/>
          </p:nvPr>
        </p:nvSpPr>
        <p:spPr>
          <a:xfrm>
            <a:off x="457200" y="914400"/>
            <a:ext cx="8229600" cy="4953001"/>
          </a:xfrm>
        </p:spPr>
        <p:txBody>
          <a:bodyPr/>
          <a:lstStyle/>
          <a:p>
            <a:r>
              <a:rPr lang="en-US" dirty="0"/>
              <a:t>Study of human bodies and mortuary treatments</a:t>
            </a:r>
          </a:p>
        </p:txBody>
      </p:sp>
      <p:pic>
        <p:nvPicPr>
          <p:cNvPr id="2" name="Picture 1"/>
          <p:cNvPicPr>
            <a:picLocks noChangeAspect="1"/>
          </p:cNvPicPr>
          <p:nvPr/>
        </p:nvPicPr>
        <p:blipFill>
          <a:blip r:embed="rId2"/>
          <a:stretch>
            <a:fillRect/>
          </a:stretch>
        </p:blipFill>
        <p:spPr>
          <a:xfrm>
            <a:off x="1422210" y="1752600"/>
            <a:ext cx="6299579" cy="4724684"/>
          </a:xfrm>
          <a:prstGeom prst="rect">
            <a:avLst/>
          </a:prstGeom>
        </p:spPr>
      </p:pic>
    </p:spTree>
    <p:extLst>
      <p:ext uri="{BB962C8B-B14F-4D97-AF65-F5344CB8AC3E}">
        <p14:creationId xmlns:p14="http://schemas.microsoft.com/office/powerpoint/2010/main" val="2412332097"/>
      </p:ext>
    </p:extLst>
  </p:cSld>
  <p:clrMapOvr>
    <a:masterClrMapping/>
  </p:clrMapOvr>
  <mc:AlternateContent xmlns:mc="http://schemas.openxmlformats.org/markup-compatibility/2006" xmlns:p14="http://schemas.microsoft.com/office/powerpoint/2010/main">
    <mc:Choice Requires="p14">
      <p:transition spd="slow" p14:dur="2000" advTm="29110"/>
    </mc:Choice>
    <mc:Fallback xmlns="">
      <p:transition spd="slow" advTm="2911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228600"/>
            <a:ext cx="8229600" cy="4953001"/>
          </a:xfrm>
        </p:spPr>
        <p:txBody>
          <a:bodyPr/>
          <a:lstStyle/>
          <a:p>
            <a:pPr lvl="1"/>
            <a:r>
              <a:rPr lang="en-US" b="1" dirty="0"/>
              <a:t>Human Osteology</a:t>
            </a:r>
            <a:r>
              <a:rPr lang="en-US" dirty="0"/>
              <a:t>: analysis of skeletal materials to examine life history, ancestry, and adaptation</a:t>
            </a:r>
          </a:p>
        </p:txBody>
      </p:sp>
      <p:pic>
        <p:nvPicPr>
          <p:cNvPr id="5" name="Picture 2" descr="grinding-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46" y="1447799"/>
            <a:ext cx="5642743" cy="50537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naturalrunningcenter.com/wp-content/uploads/2013/07/Screen-shot-2013-07-11-at-8.04.54-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943" y="1465005"/>
            <a:ext cx="2627966" cy="505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160196"/>
      </p:ext>
    </p:extLst>
  </p:cSld>
  <p:clrMapOvr>
    <a:masterClrMapping/>
  </p:clrMapOvr>
  <mc:AlternateContent xmlns:mc="http://schemas.openxmlformats.org/markup-compatibility/2006" xmlns:p14="http://schemas.microsoft.com/office/powerpoint/2010/main">
    <mc:Choice Requires="p14">
      <p:transition spd="slow" p14:dur="2000" advTm="125794"/>
    </mc:Choice>
    <mc:Fallback xmlns="">
      <p:transition spd="slow" advTm="12579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228600"/>
            <a:ext cx="8229600" cy="4953001"/>
          </a:xfrm>
        </p:spPr>
        <p:txBody>
          <a:bodyPr/>
          <a:lstStyle/>
          <a:p>
            <a:pPr lvl="2"/>
            <a:r>
              <a:rPr lang="en-US" sz="2400" dirty="0">
                <a:effectLst>
                  <a:outerShdw blurRad="38100" dist="38100" dir="2700000" algn="tl">
                    <a:srgbClr val="000000">
                      <a:alpha val="43137"/>
                    </a:srgbClr>
                  </a:outerShdw>
                </a:effectLst>
              </a:rPr>
              <a:t>Dr. Libby Cowgill--Human ancestors, especially </a:t>
            </a:r>
            <a:r>
              <a:rPr lang="en-US" sz="2400" dirty="0" err="1">
                <a:effectLst>
                  <a:outerShdw blurRad="38100" dist="38100" dir="2700000" algn="tl">
                    <a:srgbClr val="000000">
                      <a:alpha val="43137"/>
                    </a:srgbClr>
                  </a:outerShdw>
                </a:effectLst>
              </a:rPr>
              <a:t>Neandertals</a:t>
            </a:r>
            <a:r>
              <a:rPr lang="en-US" sz="2400" dirty="0">
                <a:effectLst>
                  <a:outerShdw blurRad="38100" dist="38100" dir="2700000" algn="tl">
                    <a:srgbClr val="000000">
                      <a:alpha val="43137"/>
                    </a:srgbClr>
                  </a:outerShdw>
                </a:effectLst>
              </a:rPr>
              <a:t>; skeletal analysis and the ways activity is reflected in our bones. </a:t>
            </a:r>
          </a:p>
        </p:txBody>
      </p:sp>
      <p:pic>
        <p:nvPicPr>
          <p:cNvPr id="3" name="Picture 2"/>
          <p:cNvPicPr>
            <a:picLocks noChangeAspect="1"/>
          </p:cNvPicPr>
          <p:nvPr/>
        </p:nvPicPr>
        <p:blipFill rotWithShape="1">
          <a:blip r:embed="rId3"/>
          <a:srcRect l="2607" r="4502"/>
          <a:stretch/>
        </p:blipFill>
        <p:spPr>
          <a:xfrm>
            <a:off x="2267711" y="2438400"/>
            <a:ext cx="4608577" cy="4114800"/>
          </a:xfrm>
          <a:prstGeom prst="rect">
            <a:avLst/>
          </a:prstGeom>
        </p:spPr>
      </p:pic>
    </p:spTree>
    <p:extLst>
      <p:ext uri="{BB962C8B-B14F-4D97-AF65-F5344CB8AC3E}">
        <p14:creationId xmlns:p14="http://schemas.microsoft.com/office/powerpoint/2010/main" val="2829356902"/>
      </p:ext>
    </p:extLst>
  </p:cSld>
  <p:clrMapOvr>
    <a:masterClrMapping/>
  </p:clrMapOvr>
  <mc:AlternateContent xmlns:mc="http://schemas.openxmlformats.org/markup-compatibility/2006" xmlns:p14="http://schemas.microsoft.com/office/powerpoint/2010/main">
    <mc:Choice Requires="p14">
      <p:transition spd="slow" p14:dur="2000" advTm="81597"/>
    </mc:Choice>
    <mc:Fallback xmlns="">
      <p:transition spd="slow" advTm="8159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152400"/>
            <a:ext cx="7315200" cy="1069848"/>
          </a:xfrm>
        </p:spPr>
        <p:txBody>
          <a:bodyPr/>
          <a:lstStyle/>
          <a:p>
            <a:r>
              <a:rPr lang="en-US" dirty="0">
                <a:solidFill>
                  <a:schemeClr val="tx1"/>
                </a:solidFill>
              </a:rPr>
              <a:t>BIOLOGICAL ANTHROPOLOGY</a:t>
            </a:r>
          </a:p>
        </p:txBody>
      </p:sp>
      <p:sp>
        <p:nvSpPr>
          <p:cNvPr id="18435" name="Rectangle 3"/>
          <p:cNvSpPr>
            <a:spLocks noGrp="1" noChangeArrowheads="1"/>
          </p:cNvSpPr>
          <p:nvPr>
            <p:ph idx="1"/>
          </p:nvPr>
        </p:nvSpPr>
        <p:spPr>
          <a:xfrm>
            <a:off x="457200" y="914400"/>
            <a:ext cx="8229600" cy="4953001"/>
          </a:xfrm>
        </p:spPr>
        <p:txBody>
          <a:bodyPr/>
          <a:lstStyle/>
          <a:p>
            <a:pPr lvl="2"/>
            <a:r>
              <a:rPr lang="en-US" sz="2400" dirty="0"/>
              <a:t>Thomas D. Holland</a:t>
            </a:r>
          </a:p>
          <a:p>
            <a:pPr lvl="3"/>
            <a:r>
              <a:rPr lang="en-US" sz="1600" dirty="0"/>
              <a:t>Earned PhD from MU in 1991.</a:t>
            </a:r>
          </a:p>
          <a:p>
            <a:pPr lvl="3"/>
            <a:r>
              <a:rPr lang="en-US" sz="1600" dirty="0"/>
              <a:t>Worked as the director of the DOD Central Identification Laboratory in Hawaii. Worked to recover and identify US war dead (e.g., unidentified war dead in Korea and Vietnam).</a:t>
            </a:r>
          </a:p>
          <a:p>
            <a:pPr lvl="2"/>
            <a:endParaRPr lang="en-US" sz="3200" dirty="0">
              <a:effectLst>
                <a:outerShdw blurRad="38100" dist="38100" dir="2700000" algn="tl">
                  <a:srgbClr val="000000">
                    <a:alpha val="43137"/>
                  </a:srgbClr>
                </a:outerShdw>
              </a:effectLst>
            </a:endParaRPr>
          </a:p>
        </p:txBody>
      </p:sp>
      <p:pic>
        <p:nvPicPr>
          <p:cNvPr id="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3429000"/>
            <a:ext cx="4279334" cy="3167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071834" y="3441069"/>
            <a:ext cx="2081566" cy="3167601"/>
          </a:xfrm>
          <a:prstGeom prst="rect">
            <a:avLst/>
          </a:prstGeom>
        </p:spPr>
      </p:pic>
    </p:spTree>
    <p:extLst>
      <p:ext uri="{BB962C8B-B14F-4D97-AF65-F5344CB8AC3E}">
        <p14:creationId xmlns:p14="http://schemas.microsoft.com/office/powerpoint/2010/main" val="619495696"/>
      </p:ext>
    </p:extLst>
  </p:cSld>
  <p:clrMapOvr>
    <a:masterClrMapping/>
  </p:clrMapOvr>
  <mc:AlternateContent xmlns:mc="http://schemas.openxmlformats.org/markup-compatibility/2006" xmlns:p14="http://schemas.microsoft.com/office/powerpoint/2010/main">
    <mc:Choice Requires="p14">
      <p:transition spd="slow" p14:dur="2000" advTm="70724"/>
    </mc:Choice>
    <mc:Fallback xmlns="">
      <p:transition spd="slow" advTm="7072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152400"/>
            <a:ext cx="7315200" cy="1069848"/>
          </a:xfrm>
        </p:spPr>
        <p:txBody>
          <a:bodyPr/>
          <a:lstStyle/>
          <a:p>
            <a:r>
              <a:rPr lang="en-US" dirty="0">
                <a:solidFill>
                  <a:schemeClr val="tx1"/>
                </a:solidFill>
              </a:rPr>
              <a:t>BIOLOGICAL ANTHROPOLOGY</a:t>
            </a:r>
          </a:p>
        </p:txBody>
      </p:sp>
      <p:sp>
        <p:nvSpPr>
          <p:cNvPr id="18435" name="Rectangle 3"/>
          <p:cNvSpPr>
            <a:spLocks noGrp="1" noChangeArrowheads="1"/>
          </p:cNvSpPr>
          <p:nvPr>
            <p:ph idx="1"/>
          </p:nvPr>
        </p:nvSpPr>
        <p:spPr>
          <a:xfrm>
            <a:off x="73025" y="1163052"/>
            <a:ext cx="8229600" cy="4953001"/>
          </a:xfrm>
        </p:spPr>
        <p:txBody>
          <a:bodyPr/>
          <a:lstStyle/>
          <a:p>
            <a:pPr lvl="1"/>
            <a:r>
              <a:rPr lang="en-US" dirty="0"/>
              <a:t>Primatology: study of nonhuman primates to better understand human evolution, life history, and behavior</a:t>
            </a:r>
          </a:p>
          <a:p>
            <a:pPr lvl="2"/>
            <a:r>
              <a:rPr lang="en-US" dirty="0"/>
              <a:t>Dr. Greg Blomquist—ecology and evolution of patterns of growth, reproduction, and life history in primates. </a:t>
            </a:r>
          </a:p>
          <a:p>
            <a:pPr lvl="2"/>
            <a:endParaRPr lang="en-US" dirty="0"/>
          </a:p>
        </p:txBody>
      </p:sp>
      <p:pic>
        <p:nvPicPr>
          <p:cNvPr id="307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3429000"/>
            <a:ext cx="4076700" cy="305752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Cayo Santiago rhesus macaq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451" y="3438775"/>
            <a:ext cx="3047749" cy="304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365433"/>
      </p:ext>
    </p:extLst>
  </p:cSld>
  <p:clrMapOvr>
    <a:masterClrMapping/>
  </p:clrMapOvr>
  <mc:AlternateContent xmlns:mc="http://schemas.openxmlformats.org/markup-compatibility/2006" xmlns:p14="http://schemas.microsoft.com/office/powerpoint/2010/main">
    <mc:Choice Requires="p14">
      <p:transition spd="slow" p14:dur="2000" advTm="80272"/>
    </mc:Choice>
    <mc:Fallback xmlns="">
      <p:transition spd="slow" advTm="802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Primatologist Jane Goodall</a:t>
            </a:r>
          </a:p>
        </p:txBody>
      </p:sp>
      <p:sp>
        <p:nvSpPr>
          <p:cNvPr id="3" name="Content Placeholder 2"/>
          <p:cNvSpPr>
            <a:spLocks noGrp="1"/>
          </p:cNvSpPr>
          <p:nvPr>
            <p:ph idx="1"/>
          </p:nvPr>
        </p:nvSpPr>
        <p:spPr/>
        <p:txBody>
          <a:bodyPr/>
          <a:lstStyle/>
          <a:p>
            <a:r>
              <a:rPr lang="en-US" dirty="0"/>
              <a:t>Jane Goodall: studying chimpanzees to understand our distant ancestors. </a:t>
            </a:r>
          </a:p>
        </p:txBody>
      </p:sp>
      <p:pic>
        <p:nvPicPr>
          <p:cNvPr id="6" name="Content Placeholder 5" descr="Jane Goodall kisses the lips of a chimpanzee."/>
          <p:cNvPicPr>
            <a:picLocks noChangeAspect="1"/>
          </p:cNvPicPr>
          <p:nvPr/>
        </p:nvPicPr>
        <p:blipFill rotWithShape="1">
          <a:blip r:embed="rId2">
            <a:extLst>
              <a:ext uri="{28A0092B-C50C-407E-A947-70E740481C1C}">
                <a14:useLocalDpi xmlns:a14="http://schemas.microsoft.com/office/drawing/2010/main" val="0"/>
              </a:ext>
            </a:extLst>
          </a:blip>
          <a:srcRect r="3163"/>
          <a:stretch/>
        </p:blipFill>
        <p:spPr>
          <a:xfrm>
            <a:off x="2438400" y="2886929"/>
            <a:ext cx="4267200" cy="2985456"/>
          </a:xfrm>
          <a:prstGeom prst="rect">
            <a:avLst/>
          </a:prstGeom>
        </p:spPr>
      </p:pic>
      <p:sp>
        <p:nvSpPr>
          <p:cNvPr id="7" name="Text Placeholder 2"/>
          <p:cNvSpPr txBox="1">
            <a:spLocks/>
          </p:cNvSpPr>
          <p:nvPr/>
        </p:nvSpPr>
        <p:spPr>
          <a:xfrm>
            <a:off x="4286250" y="2085975"/>
            <a:ext cx="4305089" cy="2141282"/>
          </a:xfrm>
          <a:prstGeom prst="rect">
            <a:avLst/>
          </a:prstGeom>
        </p:spPr>
        <p:txBody>
          <a:bodyPr>
            <a:normAutofit/>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buFont typeface="Wingdings" pitchFamily="2" charset="2"/>
              <a:buNone/>
            </a:pPr>
            <a:endParaRPr lang="en-US" kern="0" dirty="0"/>
          </a:p>
        </p:txBody>
      </p:sp>
    </p:spTree>
    <p:extLst>
      <p:ext uri="{BB962C8B-B14F-4D97-AF65-F5344CB8AC3E}">
        <p14:creationId xmlns:p14="http://schemas.microsoft.com/office/powerpoint/2010/main" val="4146522205"/>
      </p:ext>
    </p:extLst>
  </p:cSld>
  <p:clrMapOvr>
    <a:masterClrMapping/>
  </p:clrMapOvr>
  <mc:AlternateContent xmlns:mc="http://schemas.openxmlformats.org/markup-compatibility/2006" xmlns:p14="http://schemas.microsoft.com/office/powerpoint/2010/main">
    <mc:Choice Requires="p14">
      <p:transition spd="slow" p14:dur="2000" advTm="17457"/>
    </mc:Choice>
    <mc:Fallback xmlns="">
      <p:transition spd="slow" advTm="174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304800"/>
            <a:ext cx="8229600" cy="4953001"/>
          </a:xfrm>
        </p:spPr>
        <p:txBody>
          <a:bodyPr/>
          <a:lstStyle/>
          <a:p>
            <a:pPr lvl="1"/>
            <a:r>
              <a:rPr lang="en-US" b="1" dirty="0"/>
              <a:t>Demography</a:t>
            </a:r>
            <a:r>
              <a:rPr lang="en-US" dirty="0"/>
              <a:t>: analysis of data related to birth, death, and so forth to understand factors such as disease, warfare, status, and other factors affecting health</a:t>
            </a:r>
          </a:p>
          <a:p>
            <a:pPr lvl="2"/>
            <a:r>
              <a:rPr lang="en-US" dirty="0"/>
              <a:t>Dr. Lisa Sattenspiel—AAAS Fellow; specializes in infectious disease, especially the 1918 flu; is currently involved in research on COVID-19. Also looking at factors that influenced health here in Columbia (e.g., immunization).</a:t>
            </a:r>
          </a:p>
          <a:p>
            <a:pPr lvl="1"/>
            <a:endParaRPr lang="en-US" dirty="0"/>
          </a:p>
          <a:p>
            <a:pPr lvl="2"/>
            <a:endParaRPr lang="en-US" dirty="0"/>
          </a:p>
        </p:txBody>
      </p:sp>
      <p:pic>
        <p:nvPicPr>
          <p:cNvPr id="4" name="Picture 3"/>
          <p:cNvPicPr>
            <a:picLocks noChangeAspect="1"/>
          </p:cNvPicPr>
          <p:nvPr/>
        </p:nvPicPr>
        <p:blipFill>
          <a:blip r:embed="rId2"/>
          <a:stretch>
            <a:fillRect/>
          </a:stretch>
        </p:blipFill>
        <p:spPr>
          <a:xfrm>
            <a:off x="381000" y="3429000"/>
            <a:ext cx="3276600" cy="3276600"/>
          </a:xfrm>
          <a:prstGeom prst="rect">
            <a:avLst/>
          </a:prstGeom>
        </p:spPr>
      </p:pic>
      <p:pic>
        <p:nvPicPr>
          <p:cNvPr id="6" name="Picture 5"/>
          <p:cNvPicPr>
            <a:picLocks noChangeAspect="1"/>
          </p:cNvPicPr>
          <p:nvPr/>
        </p:nvPicPr>
        <p:blipFill rotWithShape="1">
          <a:blip r:embed="rId3"/>
          <a:srcRect t="5555"/>
          <a:stretch/>
        </p:blipFill>
        <p:spPr>
          <a:xfrm>
            <a:off x="4038600" y="3886200"/>
            <a:ext cx="4724400" cy="2509837"/>
          </a:xfrm>
          <a:prstGeom prst="rect">
            <a:avLst/>
          </a:prstGeom>
        </p:spPr>
      </p:pic>
    </p:spTree>
    <p:extLst>
      <p:ext uri="{BB962C8B-B14F-4D97-AF65-F5344CB8AC3E}">
        <p14:creationId xmlns:p14="http://schemas.microsoft.com/office/powerpoint/2010/main" val="1287378690"/>
      </p:ext>
    </p:extLst>
  </p:cSld>
  <p:clrMapOvr>
    <a:masterClrMapping/>
  </p:clrMapOvr>
  <mc:AlternateContent xmlns:mc="http://schemas.openxmlformats.org/markup-compatibility/2006" xmlns:p14="http://schemas.microsoft.com/office/powerpoint/2010/main">
    <mc:Choice Requires="p14">
      <p:transition spd="slow" p14:dur="2000" advTm="70170"/>
    </mc:Choice>
    <mc:Fallback xmlns="">
      <p:transition spd="slow" advTm="70170"/>
    </mc:Fallback>
  </mc:AlternateContent>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978D293550EE408BBA80E379FB1048" ma:contentTypeVersion="9" ma:contentTypeDescription="Create a new document." ma:contentTypeScope="" ma:versionID="8f62e170c7e029e5138470db98852e9e">
  <xsd:schema xmlns:xsd="http://www.w3.org/2001/XMLSchema" xmlns:xs="http://www.w3.org/2001/XMLSchema" xmlns:p="http://schemas.microsoft.com/office/2006/metadata/properties" xmlns:ns3="4094fec7-eb86-4f33-885f-f4ec69534214" targetNamespace="http://schemas.microsoft.com/office/2006/metadata/properties" ma:root="true" ma:fieldsID="fef094d78892922e349b4c96b502a1e2" ns3:_="">
    <xsd:import namespace="4094fec7-eb86-4f33-885f-f4ec6953421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4fec7-eb86-4f33-885f-f4ec69534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E63388-548D-4129-99D5-75B8B1833897}">
  <ds:schemaRefs>
    <ds:schemaRef ds:uri="http://schemas.microsoft.com/sharepoint/v3/contenttype/forms"/>
  </ds:schemaRefs>
</ds:datastoreItem>
</file>

<file path=customXml/itemProps2.xml><?xml version="1.0" encoding="utf-8"?>
<ds:datastoreItem xmlns:ds="http://schemas.openxmlformats.org/officeDocument/2006/customXml" ds:itemID="{9054ACA1-19E9-4B65-8948-8A8ED8F1BCF9}">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94fec7-eb86-4f33-885f-f4ec69534214"/>
    <ds:schemaRef ds:uri="http://www.w3.org/XML/1998/namespace"/>
    <ds:schemaRef ds:uri="http://purl.org/dc/dcmitype/"/>
  </ds:schemaRefs>
</ds:datastoreItem>
</file>

<file path=customXml/itemProps3.xml><?xml version="1.0" encoding="utf-8"?>
<ds:datastoreItem xmlns:ds="http://schemas.openxmlformats.org/officeDocument/2006/customXml" ds:itemID="{25D2B3F4-9923-4082-AEC0-474B2ED42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94fec7-eb86-4f33-885f-f4ec69534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40721</TotalTime>
  <Words>1250</Words>
  <Application>Microsoft Office PowerPoint</Application>
  <PresentationFormat>On-screen Show (4:3)</PresentationFormat>
  <Paragraphs>76</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Tahoma</vt:lpstr>
      <vt:lpstr>Times New Roman</vt:lpstr>
      <vt:lpstr>Wingdings</vt:lpstr>
      <vt:lpstr>Textured</vt:lpstr>
      <vt:lpstr>Goals. Students will be able to:</vt:lpstr>
      <vt:lpstr>PowerPoint Presentation</vt:lpstr>
      <vt:lpstr>BIOLOGICAL ANTHROPOLOGY</vt:lpstr>
      <vt:lpstr>PowerPoint Presentation</vt:lpstr>
      <vt:lpstr>PowerPoint Presentation</vt:lpstr>
      <vt:lpstr>BIOLOGICAL ANTHROPOLOGY</vt:lpstr>
      <vt:lpstr>BIOLOGICAL ANTHROPOLOGY</vt:lpstr>
      <vt:lpstr>Primatologist Jane Goodall</vt:lpstr>
      <vt:lpstr>PowerPoint Presentation</vt:lpstr>
      <vt:lpstr>PowerPoint Presentation</vt:lpstr>
      <vt:lpstr>Bog Bodies</vt:lpstr>
      <vt:lpstr>Bog Bodies</vt:lpstr>
      <vt:lpstr>The Tollund Man</vt:lpstr>
      <vt:lpstr>The Tollund Man</vt:lpstr>
      <vt:lpstr>Bog Bodies</vt:lpstr>
      <vt:lpstr>Yde Girl</vt:lpstr>
      <vt:lpstr>Egtved Girl</vt:lpstr>
      <vt:lpstr>Egtved Girl</vt:lpstr>
      <vt:lpstr>Lindow Man</vt:lpstr>
      <vt:lpstr>PowerPoint Presentation</vt:lpstr>
    </vt:vector>
  </TitlesOfParts>
  <Company>Dept. of Anthropology, University of New Mexico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L. VanPool</dc:creator>
  <cp:lastModifiedBy>VanPool, Todd</cp:lastModifiedBy>
  <cp:revision>165</cp:revision>
  <dcterms:created xsi:type="dcterms:W3CDTF">2007-11-27T03:56:38Z</dcterms:created>
  <dcterms:modified xsi:type="dcterms:W3CDTF">2021-08-25T17:37:46Z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0x01010028978D293550EE408BBA80E379FB1048</vt:lpwstr>
  </property>
</Properties>
</file>