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0"/>
  </p:notesMasterIdLst>
  <p:sldIdLst>
    <p:sldId id="475" r:id="rId5"/>
    <p:sldId id="490" r:id="rId6"/>
    <p:sldId id="416" r:id="rId7"/>
    <p:sldId id="471" r:id="rId8"/>
    <p:sldId id="472" r:id="rId9"/>
    <p:sldId id="424" r:id="rId10"/>
    <p:sldId id="473" r:id="rId11"/>
    <p:sldId id="491" r:id="rId12"/>
    <p:sldId id="489" r:id="rId13"/>
    <p:sldId id="419" r:id="rId14"/>
    <p:sldId id="420" r:id="rId15"/>
    <p:sldId id="421" r:id="rId16"/>
    <p:sldId id="422" r:id="rId17"/>
    <p:sldId id="423" r:id="rId18"/>
    <p:sldId id="47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4" autoAdjust="0"/>
    <p:restoredTop sz="94343" autoAdjust="0"/>
  </p:normalViewPr>
  <p:slideViewPr>
    <p:cSldViewPr showGuides="1">
      <p:cViewPr varScale="1">
        <p:scale>
          <a:sx n="108" d="100"/>
          <a:sy n="108" d="100"/>
        </p:scale>
        <p:origin x="17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Pool, Todd" userId="05216d8f-9783-452a-a1a8-bff49cd9eb6f" providerId="ADAL" clId="{A11E1E1F-9D92-4847-8CDD-3A23B8B6F8FE}"/>
    <pc:docChg chg="delSld">
      <pc:chgData name="VanPool, Todd" userId="05216d8f-9783-452a-a1a8-bff49cd9eb6f" providerId="ADAL" clId="{A11E1E1F-9D92-4847-8CDD-3A23B8B6F8FE}" dt="2021-08-25T17:39:06.649" v="0" actId="47"/>
      <pc:docMkLst>
        <pc:docMk/>
      </pc:docMkLst>
      <pc:sldChg chg="del">
        <pc:chgData name="VanPool, Todd" userId="05216d8f-9783-452a-a1a8-bff49cd9eb6f" providerId="ADAL" clId="{A11E1E1F-9D92-4847-8CDD-3A23B8B6F8FE}" dt="2021-08-25T17:39:06.649" v="0" actId="47"/>
        <pc:sldMkLst>
          <pc:docMk/>
          <pc:sldMk cId="462610848" sldId="4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08DBC9A-AE04-43F0-B914-AF8BB0DF7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75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41D9245-A807-429A-BCE1-8BB479843FEA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Go through each subfield but end on anthropology</a:t>
            </a:r>
          </a:p>
        </p:txBody>
      </p:sp>
    </p:spTree>
    <p:extLst>
      <p:ext uri="{BB962C8B-B14F-4D97-AF65-F5344CB8AC3E}">
        <p14:creationId xmlns:p14="http://schemas.microsoft.com/office/powerpoint/2010/main" val="300429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1A2B2-4F2E-4FD8-8CE4-D8882C4F1BD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 Anderson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DBC9A-AE04-43F0-B914-AF8BB0DF780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235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1E90B-804D-412B-9BAE-10C5324E2CC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D033B-0703-42D4-A1A5-DBFB9A5E242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7B9EF-A015-4E4C-B511-CE2D94E704F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2F1E5-4814-49C3-ADF3-8A003EBC692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77CA5-3AC3-41CF-A9AC-75DF8A38E19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2BAFEF-D25D-4616-9E35-0397BD436A16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8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C922C-B93B-406A-A622-CC6CD7C63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7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323C7-357A-4B4B-BA37-87D334A32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55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AB318-6D93-4B9E-90AE-6C0BF9163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055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2A0C-5085-479A-8BE5-346997ECA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95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o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0698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530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67400" y="6705600"/>
            <a:ext cx="3276600" cy="152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10907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8D4BC-AECE-4D0E-AD81-870163B95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8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DDF2B-5C69-42B6-A160-C927D7139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40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EDEE-7613-44B2-A536-2680EEB6D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61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EF16-27C7-4226-995E-8C2B238FB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6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75A6-E636-4B47-8D50-95216185E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60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DF23-ED11-4B50-811E-372547555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0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3FD6-A58C-4AB7-B232-0B140D5A5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88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04D80-C232-450A-874F-D01600852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93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C137836-76C9-4D46-9A4B-D33388D2C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Goals. Students will be able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Define anthropological linguistics</a:t>
            </a:r>
          </a:p>
          <a:p>
            <a:pPr>
              <a:defRPr/>
            </a:pPr>
            <a:r>
              <a:rPr lang="en-US" sz="2800" dirty="0"/>
              <a:t>Identify the major approaches to anthropological linguistics </a:t>
            </a:r>
          </a:p>
          <a:p>
            <a:pPr>
              <a:defRPr/>
            </a:pPr>
            <a:r>
              <a:rPr lang="en-US" sz="2800" dirty="0"/>
              <a:t>Describe the role dialectical differences played in Tohono </a:t>
            </a:r>
            <a:r>
              <a:rPr lang="en-US" sz="2800" dirty="0" err="1"/>
              <a:t>O’Odham</a:t>
            </a:r>
            <a:r>
              <a:rPr lang="en-US" sz="2800" dirty="0"/>
              <a:t> life and social relationships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46" y="4276590"/>
            <a:ext cx="3883908" cy="258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50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3"/>
    </mc:Choice>
    <mc:Fallback xmlns="">
      <p:transition spd="slow" advTm="1521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Photograph:Tohono O'odham (Papago) woman wearing a basket tray headpiece, photograph by Edward S. Curtis, c. 1907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98303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Photograph:Tohono O'odham Nation members singing the Star Spangled Banner in their native language via telecast to delegates at the Democratic National Convention, Boston, 2004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3555" r="7143" b="46666"/>
          <a:stretch>
            <a:fillRect/>
          </a:stretch>
        </p:blipFill>
        <p:spPr bwMode="auto">
          <a:xfrm>
            <a:off x="4876800" y="685800"/>
            <a:ext cx="3505200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5011268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3552825"/>
            <a:ext cx="273843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3"/>
    </mc:Choice>
    <mc:Fallback xmlns="">
      <p:transition spd="slow" advTm="1714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76475" y="533400"/>
            <a:ext cx="4591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Tohono O'odham Nation</a:t>
            </a:r>
          </a:p>
          <a:p>
            <a:endParaRPr lang="en-US" altLang="en-US" sz="3200"/>
          </a:p>
        </p:txBody>
      </p:sp>
      <p:pic>
        <p:nvPicPr>
          <p:cNvPr id="4104" name="Picture 8" descr="Pl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4913"/>
            <a:ext cx="7872413" cy="4446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aguaro Cactus Fruit and Bloss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757488" cy="289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1"/>
    </mc:Choice>
    <mc:Fallback xmlns="">
      <p:transition spd="slow" advTm="2416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aboquivari_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143000"/>
            <a:ext cx="7391400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65"/>
    </mc:Choice>
    <mc:Fallback xmlns="">
      <p:transition spd="slow" advTm="5296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Tohono O'odham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Uto-Aztecan language of the Tepiman subgroup.  </a:t>
            </a:r>
          </a:p>
          <a:p>
            <a:r>
              <a:rPr lang="en-US" altLang="en-US"/>
              <a:t>There are 6 distinctive dialects, which can be considered to be either part of the core and part of the periphery.   </a:t>
            </a:r>
          </a:p>
          <a:p>
            <a:r>
              <a:rPr lang="en-US" altLang="en-US"/>
              <a:t>They tease each other about their dialects. </a:t>
            </a:r>
          </a:p>
        </p:txBody>
      </p:sp>
    </p:spTree>
    <p:extLst>
      <p:ext uri="{BB962C8B-B14F-4D97-AF65-F5344CB8AC3E}">
        <p14:creationId xmlns:p14="http://schemas.microsoft.com/office/powerpoint/2010/main" val="5718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76"/>
    </mc:Choice>
    <mc:Fallback xmlns="">
      <p:transition spd="slow" advTm="6427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strategies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/>
              <a:t>A "localist" strategy--the speaker behaves as s/he has decided. "I will select a particular kind of person as my model, and I will try to sound as much like that kind of person as I can." </a:t>
            </a:r>
          </a:p>
          <a:p>
            <a:pPr lvl="1"/>
            <a:r>
              <a:rPr lang="en-US" altLang="en-US"/>
              <a:t>A "distributed" strategy--the speaker decides, "I am not sure what kind of person I want to sound like.  I will try to sound like a variety of different kinds of people.” </a:t>
            </a:r>
          </a:p>
        </p:txBody>
      </p:sp>
    </p:spTree>
    <p:extLst>
      <p:ext uri="{BB962C8B-B14F-4D97-AF65-F5344CB8AC3E}">
        <p14:creationId xmlns:p14="http://schemas.microsoft.com/office/powerpoint/2010/main" val="405569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78"/>
    </mc:Choice>
    <mc:Fallback xmlns="">
      <p:transition spd="slow" advTm="12627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aquime mo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288"/>
            <a:ext cx="77724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8"/>
    </mc:Choice>
    <mc:Fallback xmlns="">
      <p:transition spd="slow" advTm="100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663575"/>
            <a:ext cx="9144000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dirty="0">
                <a:latin typeface="Times New Roman" panose="02020603050405020304" pitchFamily="18" charset="0"/>
              </a:rPr>
              <a:t>The four subfields of Anthropology: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Linguistics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Archaeology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Biological Anthropology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Ethnology/Cultural Anthropology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8"/>
    </mc:Choice>
    <mc:Fallback xmlns="">
      <p:transition spd="slow" advTm="420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LINGUISTIC ANTHROPOLOGY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7086600" cy="4953001"/>
          </a:xfrm>
        </p:spPr>
        <p:txBody>
          <a:bodyPr/>
          <a:lstStyle/>
          <a:p>
            <a:r>
              <a:rPr lang="en-US" b="1" dirty="0"/>
              <a:t>Linguistic anthropology</a:t>
            </a:r>
            <a:r>
              <a:rPr lang="en-US" dirty="0"/>
              <a:t>: study of language and linguistic diversity in time, space, and society</a:t>
            </a:r>
          </a:p>
        </p:txBody>
      </p:sp>
    </p:spTree>
    <p:extLst>
      <p:ext uri="{BB962C8B-B14F-4D97-AF65-F5344CB8AC3E}">
        <p14:creationId xmlns:p14="http://schemas.microsoft.com/office/powerpoint/2010/main" val="21842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6"/>
    </mc:Choice>
    <mc:Fallback xmlns="">
      <p:transition spd="slow" advTm="1261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230993"/>
            <a:ext cx="7086600" cy="4953001"/>
          </a:xfrm>
        </p:spPr>
        <p:txBody>
          <a:bodyPr/>
          <a:lstStyle/>
          <a:p>
            <a:pPr lvl="1"/>
            <a:r>
              <a:rPr lang="en-US" sz="3200" dirty="0"/>
              <a:t>Three types:</a:t>
            </a:r>
          </a:p>
          <a:p>
            <a:pPr lvl="2"/>
            <a:r>
              <a:rPr lang="en-US" sz="2800" dirty="0"/>
              <a:t>Descriptive Linguistics: studies the structure of language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57" y="2707494"/>
            <a:ext cx="7321959" cy="37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18"/>
    </mc:Choice>
    <mc:Fallback xmlns="">
      <p:transition spd="slow" advTm="437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304800"/>
            <a:ext cx="7086600" cy="4953001"/>
          </a:xfrm>
        </p:spPr>
        <p:txBody>
          <a:bodyPr/>
          <a:lstStyle/>
          <a:p>
            <a:pPr lvl="1"/>
            <a:r>
              <a:rPr lang="en-US" sz="3200" dirty="0"/>
              <a:t>Three types:</a:t>
            </a:r>
          </a:p>
          <a:p>
            <a:pPr lvl="2"/>
            <a:r>
              <a:rPr lang="en-US" sz="2800" dirty="0"/>
              <a:t>Historical Linguistics: studies language distribution and development/change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197" y="2438400"/>
            <a:ext cx="666560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98"/>
    </mc:Choice>
    <mc:Fallback xmlns="">
      <p:transition spd="slow" advTm="953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4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604181"/>
              </p:ext>
            </p:extLst>
          </p:nvPr>
        </p:nvGraphicFramePr>
        <p:xfrm>
          <a:off x="5867400" y="1181100"/>
          <a:ext cx="3124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ALLERY Clipart" r:id="rId3" imgW="5332320" imgH="6879960" progId="GALLERYClipart">
                  <p:embed/>
                </p:oleObj>
              </mc:Choice>
              <mc:Fallback>
                <p:oleObj name="GALLERY Clipart" r:id="rId3" imgW="5332320" imgH="6879960" progId="GALLERYClipart">
                  <p:embed/>
                  <p:pic>
                    <p:nvPicPr>
                      <p:cNvPr id="107524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81100"/>
                        <a:ext cx="31242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990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Relationships Between Languages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7912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Languages descended from common ancestors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Are considered ‘families’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mother and daughter languages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Family trees of languages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show branches and sub-branches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Language ‘isolates’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Are considered sole survivors of ancient families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Languages developed in contact situations</a:t>
            </a:r>
          </a:p>
        </p:txBody>
      </p:sp>
    </p:spTree>
    <p:extLst>
      <p:ext uri="{BB962C8B-B14F-4D97-AF65-F5344CB8AC3E}">
        <p14:creationId xmlns:p14="http://schemas.microsoft.com/office/powerpoint/2010/main" val="26795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658"/>
    </mc:Choice>
    <mc:Fallback xmlns="">
      <p:transition spd="slow" advTm="14365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579" y="2719812"/>
            <a:ext cx="2996842" cy="3822502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28700" y="304800"/>
            <a:ext cx="7086600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/>
            <a:r>
              <a:rPr lang="en-US" sz="3200" kern="0" dirty="0"/>
              <a:t>Three types:</a:t>
            </a:r>
          </a:p>
          <a:p>
            <a:pPr lvl="2"/>
            <a:r>
              <a:rPr lang="en-US" sz="2800" kern="0" dirty="0"/>
              <a:t>Sociocultural linguistics: studies language in society</a:t>
            </a:r>
          </a:p>
        </p:txBody>
      </p:sp>
    </p:spTree>
    <p:extLst>
      <p:ext uri="{BB962C8B-B14F-4D97-AF65-F5344CB8AC3E}">
        <p14:creationId xmlns:p14="http://schemas.microsoft.com/office/powerpoint/2010/main" val="464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27"/>
    </mc:Choice>
    <mc:Fallback xmlns="">
      <p:transition spd="slow" advTm="778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Context Matters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4" y="1600200"/>
            <a:ext cx="89386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57"/>
    </mc:Choice>
    <mc:Fallback xmlns="">
      <p:transition spd="slow" advTm="8135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709"/>
            <a:ext cx="7315200" cy="1069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Applied Linguistics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428"/>
            <a:ext cx="8229600" cy="4953001"/>
          </a:xfrm>
        </p:spPr>
        <p:txBody>
          <a:bodyPr/>
          <a:lstStyle/>
          <a:p>
            <a:r>
              <a:rPr lang="en-US" dirty="0"/>
              <a:t>Documenting languages to help preserve them.</a:t>
            </a:r>
          </a:p>
          <a:p>
            <a:r>
              <a:rPr lang="en-US" dirty="0"/>
              <a:t>Book talks about the Living Tongues Institute for Endangered Languages.</a:t>
            </a:r>
          </a:p>
          <a:p>
            <a:r>
              <a:rPr lang="en-US" dirty="0"/>
              <a:t>Dr. </a:t>
            </a:r>
            <a:r>
              <a:rPr lang="en-US" dirty="0" err="1"/>
              <a:t>Louanna</a:t>
            </a:r>
            <a:r>
              <a:rPr lang="en-US" dirty="0"/>
              <a:t> </a:t>
            </a:r>
            <a:r>
              <a:rPr lang="en-US" dirty="0" err="1"/>
              <a:t>Furbee</a:t>
            </a:r>
            <a:r>
              <a:rPr lang="en-US" dirty="0"/>
              <a:t>: works to document/preserve </a:t>
            </a:r>
            <a:r>
              <a:rPr lang="en-US" dirty="0" err="1"/>
              <a:t>Tojolabal</a:t>
            </a:r>
            <a:r>
              <a:rPr lang="en-US" dirty="0"/>
              <a:t> Mayan, which is a language spoken by about only 1,000 people now.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0" y="4273053"/>
            <a:ext cx="2247900" cy="25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53"/>
    </mc:Choice>
    <mc:Fallback xmlns="">
      <p:transition spd="slow" advTm="105053"/>
    </mc:Fallback>
  </mc:AlternateContent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78D293550EE408BBA80E379FB1048" ma:contentTypeVersion="9" ma:contentTypeDescription="Create a new document." ma:contentTypeScope="" ma:versionID="8f62e170c7e029e5138470db98852e9e">
  <xsd:schema xmlns:xsd="http://www.w3.org/2001/XMLSchema" xmlns:xs="http://www.w3.org/2001/XMLSchema" xmlns:p="http://schemas.microsoft.com/office/2006/metadata/properties" xmlns:ns3="4094fec7-eb86-4f33-885f-f4ec69534214" targetNamespace="http://schemas.microsoft.com/office/2006/metadata/properties" ma:root="true" ma:fieldsID="fef094d78892922e349b4c96b502a1e2" ns3:_="">
    <xsd:import namespace="4094fec7-eb86-4f33-885f-f4ec695342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4fec7-eb86-4f33-885f-f4ec69534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E63388-548D-4129-99D5-75B8B18338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54ACA1-19E9-4B65-8948-8A8ED8F1BCF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094fec7-eb86-4f33-885f-f4ec69534214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D2B3F4-9923-4082-AEC0-474B2ED425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4fec7-eb86-4f33-885f-f4ec69534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40695</TotalTime>
  <Words>335</Words>
  <Application>Microsoft Office PowerPoint</Application>
  <PresentationFormat>On-screen Show (4:3)</PresentationFormat>
  <Paragraphs>51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Tahoma</vt:lpstr>
      <vt:lpstr>Times New Roman</vt:lpstr>
      <vt:lpstr>Wingdings</vt:lpstr>
      <vt:lpstr>Textured</vt:lpstr>
      <vt:lpstr>GALLERY Clipart</vt:lpstr>
      <vt:lpstr>Goals. Students will be able to:</vt:lpstr>
      <vt:lpstr>PowerPoint Presentation</vt:lpstr>
      <vt:lpstr>LINGUISTIC ANTHROPOLOGY</vt:lpstr>
      <vt:lpstr>PowerPoint Presentation</vt:lpstr>
      <vt:lpstr>PowerPoint Presentation</vt:lpstr>
      <vt:lpstr>Relationships Between Languages</vt:lpstr>
      <vt:lpstr>PowerPoint Presentation</vt:lpstr>
      <vt:lpstr>Context Matters</vt:lpstr>
      <vt:lpstr>Applied Linguistics</vt:lpstr>
      <vt:lpstr>PowerPoint Presentation</vt:lpstr>
      <vt:lpstr>PowerPoint Presentation</vt:lpstr>
      <vt:lpstr>PowerPoint Presentation</vt:lpstr>
      <vt:lpstr>Tohono O'odham</vt:lpstr>
      <vt:lpstr>Two strategies</vt:lpstr>
      <vt:lpstr>PowerPoint Presentation</vt:lpstr>
    </vt:vector>
  </TitlesOfParts>
  <Company>Dept. of Anthropology, University of New Mexico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L. VanPool</dc:creator>
  <cp:lastModifiedBy>VanPool, Todd</cp:lastModifiedBy>
  <cp:revision>165</cp:revision>
  <dcterms:created xsi:type="dcterms:W3CDTF">2007-11-27T03:56:38Z</dcterms:created>
  <dcterms:modified xsi:type="dcterms:W3CDTF">2021-08-25T17:39:48Z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0x01010028978D293550EE408BBA80E379FB1048</vt:lpwstr>
  </property>
</Properties>
</file>