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2"/>
  </p:notesMasterIdLst>
  <p:sldIdLst>
    <p:sldId id="456" r:id="rId2"/>
    <p:sldId id="416" r:id="rId3"/>
    <p:sldId id="452" r:id="rId4"/>
    <p:sldId id="453" r:id="rId5"/>
    <p:sldId id="454" r:id="rId6"/>
    <p:sldId id="457" r:id="rId7"/>
    <p:sldId id="458" r:id="rId8"/>
    <p:sldId id="455" r:id="rId9"/>
    <p:sldId id="459" r:id="rId10"/>
    <p:sldId id="460" r:id="rId1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14" autoAdjust="0"/>
    <p:restoredTop sz="94660"/>
  </p:normalViewPr>
  <p:slideViewPr>
    <p:cSldViewPr>
      <p:cViewPr varScale="1">
        <p:scale>
          <a:sx n="73" d="100"/>
          <a:sy n="73" d="100"/>
        </p:scale>
        <p:origin x="4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3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5B76975-8779-40F3-BE6B-3B0C8A7995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402E1EF0-E29F-4E7F-B5F8-3D75A21CD598}" type="slidenum">
              <a:rPr lang="en-US" altLang="en-US">
                <a:latin typeface="Arial" panose="020B0604020202020204" pitchFamily="34" charset="0"/>
              </a:rPr>
              <a:pPr/>
              <a:t>10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070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80E6E-2BF2-41B9-8DE1-32813C5490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587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41D26-4226-4050-AB2E-A09A7696C7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5524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7D29B-5D8E-406F-93E6-4CD6FA0248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2248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lor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315200" cy="1069848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95300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657600" y="6705600"/>
            <a:ext cx="5486400" cy="1524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800">
                <a:solidFill>
                  <a:schemeClr val="bg1"/>
                </a:solidFill>
              </a:defRPr>
            </a:lvl1pPr>
            <a:lvl2pPr marL="457200" indent="0">
              <a:buNone/>
              <a:defRPr sz="1100">
                <a:solidFill>
                  <a:schemeClr val="bg1"/>
                </a:solidFill>
              </a:defRPr>
            </a:lvl2pPr>
            <a:lvl3pPr marL="914400" indent="0">
              <a:buNone/>
              <a:defRPr sz="1050">
                <a:solidFill>
                  <a:schemeClr val="bg1"/>
                </a:solidFill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924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55026-7CFF-4318-9BDB-78FA8C751E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3866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32095-A423-453C-80D9-C10C2C0432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601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81860-57B1-4D5C-BBB6-633647A713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470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F97B7-6016-4D95-8BE9-69B83BB33C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8169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69478-FFBE-4952-A60B-0DD5870AE5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1319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1F26A-D7AE-4B38-8CD8-D6704DF1AD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176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6EA66-1034-4FB2-AFC9-D97BC5720B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9961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085E9-4435-4D4F-B01D-E7E66D90CD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2679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316F125-8896-41D5-B73F-A4AB341471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-304800"/>
            <a:ext cx="8229600" cy="1371600"/>
          </a:xfrm>
        </p:spPr>
        <p:txBody>
          <a:bodyPr/>
          <a:lstStyle/>
          <a:p>
            <a:pPr>
              <a:defRPr/>
            </a:pPr>
            <a:r>
              <a:rPr lang="en-US" dirty="0"/>
              <a:t>Goals. Students will be able to: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990600"/>
            <a:ext cx="8229600" cy="41148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Define primatology.</a:t>
            </a:r>
          </a:p>
          <a:p>
            <a:pPr>
              <a:defRPr/>
            </a:pPr>
            <a:r>
              <a:rPr lang="en-US" sz="2800" dirty="0"/>
              <a:t>Explain the basic structure of Linnaean taxonomy. </a:t>
            </a:r>
          </a:p>
          <a:p>
            <a:pPr>
              <a:defRPr/>
            </a:pPr>
            <a:r>
              <a:rPr lang="en-US" sz="2800" dirty="0"/>
              <a:t>Explain the evolutionary concepts of analogy and homology.</a:t>
            </a:r>
          </a:p>
          <a:p>
            <a:pPr>
              <a:defRPr/>
            </a:pPr>
            <a:r>
              <a:rPr lang="en-US" sz="2800" dirty="0"/>
              <a:t>Identify some similarities among primates.</a:t>
            </a:r>
          </a:p>
          <a:p>
            <a:pPr>
              <a:defRPr/>
            </a:pPr>
            <a:endParaRPr lang="en-US" sz="28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800" dirty="0"/>
          </a:p>
        </p:txBody>
      </p:sp>
      <p:pic>
        <p:nvPicPr>
          <p:cNvPr id="1946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004529"/>
            <a:ext cx="4240019" cy="281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7511747"/>
      </p:ext>
    </p:extLst>
  </p:cSld>
  <p:clrMapOvr>
    <a:masterClrMapping/>
  </p:clrMapOvr>
  <p:transition spd="slow" advTm="121549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aquime mor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14288"/>
            <a:ext cx="77724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435556"/>
      </p:ext>
    </p:extLst>
  </p:cSld>
  <p:clrMapOvr>
    <a:masterClrMapping/>
  </p:clrMapOvr>
  <p:transition spd="slow" advTm="9719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title"/>
          </p:nvPr>
        </p:nvSpPr>
        <p:spPr>
          <a:xfrm>
            <a:off x="914400" y="0"/>
            <a:ext cx="7315200" cy="1069848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PRIMATOLOGY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2286000"/>
          </a:xfrm>
        </p:spPr>
        <p:txBody>
          <a:bodyPr/>
          <a:lstStyle/>
          <a:p>
            <a:pPr eaLnBrk="1" hangingPunct="1"/>
            <a:r>
              <a:rPr lang="en-US" b="1" dirty="0"/>
              <a:t>Primatology</a:t>
            </a:r>
            <a:r>
              <a:rPr lang="en-US" dirty="0"/>
              <a:t>: the study of nonhuman primates—fossils and living apes, monkeys, tarsiers, lemurs, and lorises—including their behavior and social life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8" y="3962400"/>
            <a:ext cx="9169400" cy="2895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648" y="363856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Jane Goodall with a chimp</a:t>
            </a:r>
          </a:p>
        </p:txBody>
      </p:sp>
    </p:spTree>
    <p:extLst>
      <p:ext uri="{BB962C8B-B14F-4D97-AF65-F5344CB8AC3E}">
        <p14:creationId xmlns:p14="http://schemas.microsoft.com/office/powerpoint/2010/main" val="481535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95558"/>
            <a:ext cx="7315200" cy="106984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Biological Classification: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3443775" cy="4953001"/>
          </a:xfrm>
        </p:spPr>
        <p:txBody>
          <a:bodyPr/>
          <a:lstStyle/>
          <a:p>
            <a:r>
              <a:rPr lang="en-US" dirty="0"/>
              <a:t>Linnaean Taxonomy. Hierarchical classification based on structural similarities (wanted to understand God’s design)</a:t>
            </a:r>
          </a:p>
          <a:p>
            <a:r>
              <a:rPr lang="en-US" dirty="0"/>
              <a:t>Goes from general to specific.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9705" r="4209"/>
          <a:stretch/>
        </p:blipFill>
        <p:spPr>
          <a:xfrm>
            <a:off x="3443775" y="1219200"/>
            <a:ext cx="570022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66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60888"/>
            <a:ext cx="2819400" cy="6597112"/>
          </a:xfrm>
        </p:spPr>
        <p:txBody>
          <a:bodyPr/>
          <a:lstStyle/>
          <a:p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Linneaus noted similarity among humans, monkeys, and apes. He classified them together as primates.</a:t>
            </a:r>
          </a:p>
          <a:p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based his classificatory system on the following criteria:</a:t>
            </a:r>
          </a:p>
          <a:p>
            <a:pPr lvl="1"/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 Structure</a:t>
            </a:r>
          </a:p>
          <a:p>
            <a:pPr lvl="1"/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 Function</a:t>
            </a:r>
          </a:p>
          <a:p>
            <a:pPr lvl="1"/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Sequence of bodily development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609600"/>
            <a:ext cx="6042546" cy="526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6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680"/>
    </mc:Choice>
    <mc:Fallback xmlns="">
      <p:transition spd="slow" advTm="16568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315200" cy="106984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Humans belong to the </a:t>
            </a:r>
            <a:r>
              <a:rPr lang="en-US" i="1" dirty="0">
                <a:solidFill>
                  <a:schemeClr val="tx1"/>
                </a:solidFill>
              </a:rPr>
              <a:t>order Primates. 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Share characteristics with other primates:</a:t>
            </a:r>
          </a:p>
          <a:p>
            <a:pPr lvl="1"/>
            <a:r>
              <a:rPr lang="en-US" dirty="0"/>
              <a:t>Stereoscopic vision</a:t>
            </a:r>
          </a:p>
          <a:p>
            <a:pPr lvl="1"/>
            <a:r>
              <a:rPr lang="en-US" dirty="0"/>
              <a:t>Shorter snouts relative to some animals</a:t>
            </a:r>
          </a:p>
          <a:p>
            <a:pPr lvl="1"/>
            <a:r>
              <a:rPr lang="en-US" dirty="0"/>
              <a:t>Prehensile hands and feet</a:t>
            </a:r>
          </a:p>
          <a:p>
            <a:pPr lvl="1"/>
            <a:r>
              <a:rPr lang="en-US" dirty="0"/>
              <a:t>Distinctly structured brains</a:t>
            </a:r>
          </a:p>
          <a:p>
            <a:pPr lvl="1"/>
            <a:r>
              <a:rPr lang="en-US" dirty="0"/>
              <a:t>Decreased litter size (few offspring with parental investment)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 algn="ctr">
              <a:buNone/>
            </a:pPr>
            <a:r>
              <a:rPr lang="en-US" dirty="0"/>
              <a:t>What traits do you think the last shared ancestor of all primates had?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553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3"/>
          <p:cNvSpPr>
            <a:spLocks noGrp="1"/>
          </p:cNvSpPr>
          <p:nvPr>
            <p:ph type="title"/>
          </p:nvPr>
        </p:nvSpPr>
        <p:spPr>
          <a:xfrm>
            <a:off x="914400" y="0"/>
            <a:ext cx="7315200" cy="1069848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OUR PLACE AMONG PRIMATES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53001"/>
          </a:xfrm>
        </p:spPr>
        <p:txBody>
          <a:bodyPr/>
          <a:lstStyle/>
          <a:p>
            <a:pPr eaLnBrk="1" hangingPunct="1"/>
            <a:r>
              <a:rPr lang="en-US" dirty="0"/>
              <a:t>Similarities between humans and apes are evident in anatomy, brain structure, genetics, and biochemistry</a:t>
            </a:r>
          </a:p>
          <a:p>
            <a:pPr eaLnBrk="1" hangingPunct="1"/>
            <a:r>
              <a:rPr lang="en-US" b="1" dirty="0"/>
              <a:t>Homologies</a:t>
            </a:r>
            <a:r>
              <a:rPr lang="en-US" dirty="0"/>
              <a:t>: similarities organisms share because of common ancestry</a:t>
            </a:r>
          </a:p>
          <a:p>
            <a:pPr lvl="1" eaLnBrk="1" hangingPunct="1"/>
            <a:r>
              <a:rPr lang="en-US" dirty="0"/>
              <a:t>As mammals, humans are of the </a:t>
            </a:r>
            <a:r>
              <a:rPr lang="en-US" i="1" dirty="0"/>
              <a:t>class Mammalia </a:t>
            </a:r>
            <a:r>
              <a:rPr lang="en-US" dirty="0"/>
              <a:t>and share certain mammalian traits, such as mammary glands</a:t>
            </a:r>
          </a:p>
          <a:p>
            <a:pPr eaLnBrk="1" hangingPunct="1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076" y="4677202"/>
            <a:ext cx="2987040" cy="213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865" y="4733367"/>
            <a:ext cx="1674223" cy="2128249"/>
          </a:xfrm>
          <a:prstGeom prst="rect">
            <a:avLst/>
          </a:prstGeom>
        </p:spPr>
      </p:pic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0" y="4724400"/>
            <a:ext cx="3132735" cy="208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45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10"/>
    </mc:Choice>
    <mc:Fallback xmlns="">
      <p:transition spd="slow" advTm="2291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3"/>
          <p:cNvSpPr>
            <a:spLocks noGrp="1"/>
          </p:cNvSpPr>
          <p:nvPr>
            <p:ph type="title"/>
          </p:nvPr>
        </p:nvSpPr>
        <p:spPr>
          <a:xfrm>
            <a:off x="914400" y="381000"/>
            <a:ext cx="7315200" cy="1069848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Analogies and Convergent Evolution</a:t>
            </a: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457200" y="1934569"/>
            <a:ext cx="8229600" cy="4953001"/>
          </a:xfrm>
        </p:spPr>
        <p:txBody>
          <a:bodyPr/>
          <a:lstStyle/>
          <a:p>
            <a:pPr lvl="1" eaLnBrk="1" hangingPunct="1">
              <a:defRPr/>
            </a:pPr>
            <a:r>
              <a:rPr lang="en-US" dirty="0"/>
              <a:t>Similar traits that can arise if species experience similar selective forces and develop similar adaptations</a:t>
            </a:r>
          </a:p>
          <a:p>
            <a:pPr marL="0" indent="0" eaLnBrk="1" hangingPunct="1">
              <a:buFontTx/>
              <a:buNone/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" y="3886200"/>
            <a:ext cx="4718713" cy="28679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199" r="3116"/>
          <a:stretch/>
        </p:blipFill>
        <p:spPr>
          <a:xfrm>
            <a:off x="4724400" y="3886200"/>
            <a:ext cx="4419600" cy="286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091"/>
    </mc:Choice>
    <mc:Fallback xmlns="">
      <p:transition spd="slow" advTm="13309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950" y="1143000"/>
            <a:ext cx="8229600" cy="4953001"/>
          </a:xfrm>
        </p:spPr>
        <p:txBody>
          <a:bodyPr/>
          <a:lstStyle/>
          <a:p>
            <a:r>
              <a:rPr lang="en-US" sz="2000" dirty="0"/>
              <a:t>Homologies tell us about the “starting points” for our evolutionary development.</a:t>
            </a:r>
          </a:p>
          <a:p>
            <a:r>
              <a:rPr lang="en-US" sz="2000" dirty="0"/>
              <a:t>Analogies tell us about the contexts in which particular features might increase fitness. </a:t>
            </a:r>
          </a:p>
          <a:p>
            <a:r>
              <a:rPr lang="en-US" sz="2000" dirty="0"/>
              <a:t>We can explain why we look like us and other primates look like them.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19150" y="-50674"/>
            <a:ext cx="7315200" cy="1069848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We have us, the end point of our evolution. Want to know the process.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3238501"/>
            <a:ext cx="5715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96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315200" cy="106984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Humans belong to the </a:t>
            </a:r>
            <a:r>
              <a:rPr lang="en-US" i="1" dirty="0">
                <a:solidFill>
                  <a:schemeClr val="tx1"/>
                </a:solidFill>
              </a:rPr>
              <a:t>order Primates. 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Share characteristics with other primates:</a:t>
            </a:r>
          </a:p>
          <a:p>
            <a:pPr lvl="1"/>
            <a:r>
              <a:rPr lang="en-US" dirty="0"/>
              <a:t>Stereoscopic vision</a:t>
            </a:r>
          </a:p>
          <a:p>
            <a:pPr lvl="1"/>
            <a:r>
              <a:rPr lang="en-US" dirty="0"/>
              <a:t>Shorter snouts relative to some animals</a:t>
            </a:r>
          </a:p>
          <a:p>
            <a:pPr lvl="1"/>
            <a:r>
              <a:rPr lang="en-US" dirty="0"/>
              <a:t>Prehensile hands and feet</a:t>
            </a:r>
          </a:p>
          <a:p>
            <a:pPr lvl="1"/>
            <a:r>
              <a:rPr lang="en-US" dirty="0"/>
              <a:t>Distinctly structured brains</a:t>
            </a:r>
          </a:p>
          <a:p>
            <a:pPr lvl="1"/>
            <a:r>
              <a:rPr lang="en-US" dirty="0"/>
              <a:t>Decreased litter size (few offspring with parental investment)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 algn="ctr">
              <a:buNone/>
            </a:pPr>
            <a:r>
              <a:rPr lang="en-US" dirty="0"/>
              <a:t>What traits do you think the last shared ancestor of all primates had?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62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67"/>
    </mc:Choice>
    <mc:Fallback xmlns="">
      <p:transition spd="slow" advTm="50267"/>
    </mc:Fallback>
  </mc:AlternateContent>
</p:sld>
</file>

<file path=ppt/theme/theme1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2964</TotalTime>
  <Words>362</Words>
  <Application>Microsoft Office PowerPoint</Application>
  <PresentationFormat>On-screen Show (4:3)</PresentationFormat>
  <Paragraphs>47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Tahoma</vt:lpstr>
      <vt:lpstr>Wingdings</vt:lpstr>
      <vt:lpstr>Textured</vt:lpstr>
      <vt:lpstr>Goals. Students will be able to:</vt:lpstr>
      <vt:lpstr>PRIMATOLOGY</vt:lpstr>
      <vt:lpstr>Biological Classification:</vt:lpstr>
      <vt:lpstr>PowerPoint Presentation</vt:lpstr>
      <vt:lpstr>Humans belong to the order Primates.  </vt:lpstr>
      <vt:lpstr>OUR PLACE AMONG PRIMATES</vt:lpstr>
      <vt:lpstr>Analogies and Convergent Evolution</vt:lpstr>
      <vt:lpstr>We have us, the end point of our evolution. Want to know the process.</vt:lpstr>
      <vt:lpstr>Humans belong to the order Primates.  </vt:lpstr>
      <vt:lpstr>PowerPoint Presentation</vt:lpstr>
    </vt:vector>
  </TitlesOfParts>
  <Company>Dept. of Anthropology, University of New Mexico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Quiz</dc:title>
  <dc:creator>Todd L. VanPool</dc:creator>
  <cp:lastModifiedBy>VanPool, Todd</cp:lastModifiedBy>
  <cp:revision>59</cp:revision>
  <dcterms:created xsi:type="dcterms:W3CDTF">2007-09-28T01:12:23Z</dcterms:created>
  <dcterms:modified xsi:type="dcterms:W3CDTF">2021-08-31T17:55:18Z</dcterms:modified>
</cp:coreProperties>
</file>