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7"/>
  </p:notesMasterIdLst>
  <p:sldIdLst>
    <p:sldId id="427" r:id="rId5"/>
    <p:sldId id="431" r:id="rId6"/>
    <p:sldId id="375" r:id="rId7"/>
    <p:sldId id="376" r:id="rId8"/>
    <p:sldId id="496" r:id="rId9"/>
    <p:sldId id="466" r:id="rId10"/>
    <p:sldId id="467" r:id="rId11"/>
    <p:sldId id="468" r:id="rId12"/>
    <p:sldId id="491" r:id="rId13"/>
    <p:sldId id="492" r:id="rId14"/>
    <p:sldId id="469" r:id="rId15"/>
    <p:sldId id="377" r:id="rId16"/>
    <p:sldId id="378" r:id="rId17"/>
    <p:sldId id="379" r:id="rId18"/>
    <p:sldId id="380" r:id="rId19"/>
    <p:sldId id="381" r:id="rId20"/>
    <p:sldId id="382" r:id="rId21"/>
    <p:sldId id="383" r:id="rId22"/>
    <p:sldId id="384" r:id="rId23"/>
    <p:sldId id="385" r:id="rId24"/>
    <p:sldId id="497" r:id="rId25"/>
    <p:sldId id="498" r:id="rId26"/>
    <p:sldId id="389" r:id="rId27"/>
    <p:sldId id="388" r:id="rId28"/>
    <p:sldId id="499" r:id="rId29"/>
    <p:sldId id="500" r:id="rId30"/>
    <p:sldId id="501" r:id="rId31"/>
    <p:sldId id="502" r:id="rId32"/>
    <p:sldId id="503" r:id="rId33"/>
    <p:sldId id="504" r:id="rId34"/>
    <p:sldId id="505" r:id="rId35"/>
    <p:sldId id="49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4" autoAdjust="0"/>
    <p:restoredTop sz="94343" autoAdjust="0"/>
  </p:normalViewPr>
  <p:slideViewPr>
    <p:cSldViewPr showGuides="1">
      <p:cViewPr varScale="1">
        <p:scale>
          <a:sx n="60" d="100"/>
          <a:sy n="60" d="100"/>
        </p:scale>
        <p:origin x="6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Pool, Todd" userId="05216d8f-9783-452a-a1a8-bff49cd9eb6f" providerId="ADAL" clId="{65F88C12-AE92-4534-8DA4-C441E395E924}"/>
    <pc:docChg chg="delSld">
      <pc:chgData name="VanPool, Todd" userId="05216d8f-9783-452a-a1a8-bff49cd9eb6f" providerId="ADAL" clId="{65F88C12-AE92-4534-8DA4-C441E395E924}" dt="2021-08-25T17:41:29.664" v="1" actId="47"/>
      <pc:docMkLst>
        <pc:docMk/>
      </pc:docMkLst>
      <pc:sldChg chg="del">
        <pc:chgData name="VanPool, Todd" userId="05216d8f-9783-452a-a1a8-bff49cd9eb6f" providerId="ADAL" clId="{65F88C12-AE92-4534-8DA4-C441E395E924}" dt="2021-08-25T17:41:29.664" v="1" actId="47"/>
        <pc:sldMkLst>
          <pc:docMk/>
          <pc:sldMk cId="2222872801" sldId="490"/>
        </pc:sldMkLst>
      </pc:sldChg>
      <pc:sldChg chg="del">
        <pc:chgData name="VanPool, Todd" userId="05216d8f-9783-452a-a1a8-bff49cd9eb6f" providerId="ADAL" clId="{65F88C12-AE92-4534-8DA4-C441E395E924}" dt="2021-08-25T17:41:28.265" v="0" actId="47"/>
        <pc:sldMkLst>
          <pc:docMk/>
          <pc:sldMk cId="3806456342" sldId="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8DBC9A-AE04-43F0-B914-AF8BB0DF780A}" type="slidenum">
              <a:rPr lang="en-US" altLang="en-US"/>
              <a:pPr>
                <a:defRPr/>
              </a:pPr>
              <a:t>‹#›</a:t>
            </a:fld>
            <a:endParaRPr lang="en-US" altLang="en-US"/>
          </a:p>
        </p:txBody>
      </p:sp>
    </p:spTree>
    <p:extLst>
      <p:ext uri="{BB962C8B-B14F-4D97-AF65-F5344CB8AC3E}">
        <p14:creationId xmlns:p14="http://schemas.microsoft.com/office/powerpoint/2010/main" val="1426575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1D9245-A807-429A-BCE1-8BB479843FEA}"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Go through each subfield but end on anthropology</a:t>
            </a:r>
          </a:p>
        </p:txBody>
      </p:sp>
    </p:spTree>
    <p:extLst>
      <p:ext uri="{BB962C8B-B14F-4D97-AF65-F5344CB8AC3E}">
        <p14:creationId xmlns:p14="http://schemas.microsoft.com/office/powerpoint/2010/main" val="282535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primary advantage is that the ethnographer is able to understand the experiences and habits of the research subjects from the participant's point of view.  See things the researcher might not have even thought to ask.</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Limitations: researcher can</a:t>
            </a:r>
            <a:r>
              <a:rPr lang="en-US" sz="1200" b="0" i="0" kern="1200" baseline="0" dirty="0">
                <a:solidFill>
                  <a:schemeClr val="tx1"/>
                </a:solidFill>
                <a:effectLst/>
                <a:latin typeface="Arial" charset="0"/>
                <a:ea typeface="+mn-ea"/>
                <a:cs typeface="+mn-cs"/>
              </a:rPr>
              <a:t> influence behavior. Potential bias (e.g., males can go with males).</a:t>
            </a:r>
            <a:endParaRPr lang="en-US" dirty="0"/>
          </a:p>
        </p:txBody>
      </p:sp>
      <p:sp>
        <p:nvSpPr>
          <p:cNvPr id="4" name="Slide Number Placeholder 3"/>
          <p:cNvSpPr>
            <a:spLocks noGrp="1"/>
          </p:cNvSpPr>
          <p:nvPr>
            <p:ph type="sldNum" sz="quarter" idx="10"/>
          </p:nvPr>
        </p:nvSpPr>
        <p:spPr/>
        <p:txBody>
          <a:bodyPr/>
          <a:lstStyle/>
          <a:p>
            <a:pPr>
              <a:defRPr/>
            </a:pPr>
            <a:fld id="{C08DBC9A-AE04-43F0-B914-AF8BB0DF780A}" type="slidenum">
              <a:rPr lang="en-US" altLang="en-US" smtClean="0"/>
              <a:pPr>
                <a:defRPr/>
              </a:pPr>
              <a:t>6</a:t>
            </a:fld>
            <a:endParaRPr lang="en-US" altLang="en-US"/>
          </a:p>
        </p:txBody>
      </p:sp>
    </p:spTree>
    <p:extLst>
      <p:ext uri="{BB962C8B-B14F-4D97-AF65-F5344CB8AC3E}">
        <p14:creationId xmlns:p14="http://schemas.microsoft.com/office/powerpoint/2010/main" val="399132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people and get information. Can be informal and spontaneous, but often has a specific</a:t>
            </a:r>
            <a:r>
              <a:rPr lang="en-US" baseline="0" dirty="0"/>
              <a:t> series of questions.</a:t>
            </a:r>
            <a:endParaRPr lang="en-US" dirty="0"/>
          </a:p>
        </p:txBody>
      </p:sp>
      <p:sp>
        <p:nvSpPr>
          <p:cNvPr id="4" name="Slide Number Placeholder 3"/>
          <p:cNvSpPr>
            <a:spLocks noGrp="1"/>
          </p:cNvSpPr>
          <p:nvPr>
            <p:ph type="sldNum" sz="quarter" idx="10"/>
          </p:nvPr>
        </p:nvSpPr>
        <p:spPr/>
        <p:txBody>
          <a:bodyPr/>
          <a:lstStyle/>
          <a:p>
            <a:pPr>
              <a:defRPr/>
            </a:pPr>
            <a:fld id="{C08DBC9A-AE04-43F0-B914-AF8BB0DF780A}" type="slidenum">
              <a:rPr lang="en-US" altLang="en-US" smtClean="0"/>
              <a:pPr>
                <a:defRPr/>
              </a:pPr>
              <a:t>7</a:t>
            </a:fld>
            <a:endParaRPr lang="en-US" altLang="en-US"/>
          </a:p>
        </p:txBody>
      </p:sp>
    </p:spTree>
    <p:extLst>
      <p:ext uri="{BB962C8B-B14F-4D97-AF65-F5344CB8AC3E}">
        <p14:creationId xmlns:p14="http://schemas.microsoft.com/office/powerpoint/2010/main" val="106724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open-ended questions, can use a scale, can use presence/absence, etc. May</a:t>
            </a:r>
            <a:r>
              <a:rPr lang="en-US" baseline="0" dirty="0"/>
              <a:t> even be online, which is increasingly popular.</a:t>
            </a:r>
            <a:endParaRPr lang="en-US" dirty="0"/>
          </a:p>
        </p:txBody>
      </p:sp>
      <p:sp>
        <p:nvSpPr>
          <p:cNvPr id="4" name="Slide Number Placeholder 3"/>
          <p:cNvSpPr>
            <a:spLocks noGrp="1"/>
          </p:cNvSpPr>
          <p:nvPr>
            <p:ph type="sldNum" sz="quarter" idx="10"/>
          </p:nvPr>
        </p:nvSpPr>
        <p:spPr/>
        <p:txBody>
          <a:bodyPr/>
          <a:lstStyle/>
          <a:p>
            <a:pPr>
              <a:defRPr/>
            </a:pPr>
            <a:fld id="{C08DBC9A-AE04-43F0-B914-AF8BB0DF780A}" type="slidenum">
              <a:rPr lang="en-US" altLang="en-US" smtClean="0"/>
              <a:pPr>
                <a:defRPr/>
              </a:pPr>
              <a:t>8</a:t>
            </a:fld>
            <a:endParaRPr lang="en-US" altLang="en-US"/>
          </a:p>
        </p:txBody>
      </p:sp>
    </p:spTree>
    <p:extLst>
      <p:ext uri="{BB962C8B-B14F-4D97-AF65-F5344CB8AC3E}">
        <p14:creationId xmlns:p14="http://schemas.microsoft.com/office/powerpoint/2010/main" val="47343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2BAFEF-D25D-4616-9E35-0397BD436A16}"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769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AC922C-B93B-406A-A622-CC6CD7C63CE0}" type="slidenum">
              <a:rPr lang="en-US" altLang="en-US"/>
              <a:pPr>
                <a:defRPr/>
              </a:pPr>
              <a:t>‹#›</a:t>
            </a:fld>
            <a:endParaRPr lang="en-US" altLang="en-US"/>
          </a:p>
        </p:txBody>
      </p:sp>
    </p:spTree>
    <p:extLst>
      <p:ext uri="{BB962C8B-B14F-4D97-AF65-F5344CB8AC3E}">
        <p14:creationId xmlns:p14="http://schemas.microsoft.com/office/powerpoint/2010/main" val="61577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4323C7-357A-4B4B-BA37-87D334A32735}" type="slidenum">
              <a:rPr lang="en-US" altLang="en-US"/>
              <a:pPr>
                <a:defRPr/>
              </a:pPr>
              <a:t>‹#›</a:t>
            </a:fld>
            <a:endParaRPr lang="en-US" altLang="en-US"/>
          </a:p>
        </p:txBody>
      </p:sp>
    </p:spTree>
    <p:extLst>
      <p:ext uri="{BB962C8B-B14F-4D97-AF65-F5344CB8AC3E}">
        <p14:creationId xmlns:p14="http://schemas.microsoft.com/office/powerpoint/2010/main" val="259755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8AB318-6D93-4B9E-90AE-6C0BF9163343}" type="slidenum">
              <a:rPr lang="en-US" altLang="en-US"/>
              <a:pPr>
                <a:defRPr/>
              </a:pPr>
              <a:t>‹#›</a:t>
            </a:fld>
            <a:endParaRPr lang="en-US" altLang="en-US"/>
          </a:p>
        </p:txBody>
      </p:sp>
    </p:spTree>
    <p:extLst>
      <p:ext uri="{BB962C8B-B14F-4D97-AF65-F5344CB8AC3E}">
        <p14:creationId xmlns:p14="http://schemas.microsoft.com/office/powerpoint/2010/main" val="77605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192A0C-5085-479A-8BE5-346997ECA13F}" type="slidenum">
              <a:rPr lang="en-US" altLang="en-US"/>
              <a:pPr>
                <a:defRPr/>
              </a:pPr>
              <a:t>‹#›</a:t>
            </a:fld>
            <a:endParaRPr lang="en-US" altLang="en-US"/>
          </a:p>
        </p:txBody>
      </p:sp>
    </p:spTree>
    <p:extLst>
      <p:ext uri="{BB962C8B-B14F-4D97-AF65-F5344CB8AC3E}">
        <p14:creationId xmlns:p14="http://schemas.microsoft.com/office/powerpoint/2010/main" val="117395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069848"/>
          </a:xfrm>
          <a:prstGeom prst="rect">
            <a:avLst/>
          </a:prstGeom>
        </p:spPr>
        <p:txBody>
          <a:bodyPr anchor="ct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199"/>
            <a:ext cx="8229600" cy="4953001"/>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1090767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ck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609600"/>
          </a:xfrm>
          <a:prstGeom prst="rect">
            <a:avLst/>
          </a:prstGeo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410199"/>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19901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F8D4BC-AECE-4D0E-AD81-870163B953A0}" type="slidenum">
              <a:rPr lang="en-US" altLang="en-US"/>
              <a:pPr>
                <a:defRPr/>
              </a:pPr>
              <a:t>‹#›</a:t>
            </a:fld>
            <a:endParaRPr lang="en-US" altLang="en-US"/>
          </a:p>
        </p:txBody>
      </p:sp>
    </p:spTree>
    <p:extLst>
      <p:ext uri="{BB962C8B-B14F-4D97-AF65-F5344CB8AC3E}">
        <p14:creationId xmlns:p14="http://schemas.microsoft.com/office/powerpoint/2010/main" val="7398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ADDF2B-5C69-42B6-A160-C927D7139184}" type="slidenum">
              <a:rPr lang="en-US" altLang="en-US"/>
              <a:pPr>
                <a:defRPr/>
              </a:pPr>
              <a:t>‹#›</a:t>
            </a:fld>
            <a:endParaRPr lang="en-US" altLang="en-US"/>
          </a:p>
        </p:txBody>
      </p:sp>
    </p:spTree>
    <p:extLst>
      <p:ext uri="{BB962C8B-B14F-4D97-AF65-F5344CB8AC3E}">
        <p14:creationId xmlns:p14="http://schemas.microsoft.com/office/powerpoint/2010/main" val="375340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2DEDEE-7613-44B2-A536-2680EEB6D6F8}" type="slidenum">
              <a:rPr lang="en-US" altLang="en-US"/>
              <a:pPr>
                <a:defRPr/>
              </a:pPr>
              <a:t>‹#›</a:t>
            </a:fld>
            <a:endParaRPr lang="en-US" altLang="en-US"/>
          </a:p>
        </p:txBody>
      </p:sp>
    </p:spTree>
    <p:extLst>
      <p:ext uri="{BB962C8B-B14F-4D97-AF65-F5344CB8AC3E}">
        <p14:creationId xmlns:p14="http://schemas.microsoft.com/office/powerpoint/2010/main" val="15796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AC5EF16-27C7-4226-995E-8C2B238FB9CC}" type="slidenum">
              <a:rPr lang="en-US" altLang="en-US"/>
              <a:pPr>
                <a:defRPr/>
              </a:pPr>
              <a:t>‹#›</a:t>
            </a:fld>
            <a:endParaRPr lang="en-US" altLang="en-US"/>
          </a:p>
        </p:txBody>
      </p:sp>
    </p:spTree>
    <p:extLst>
      <p:ext uri="{BB962C8B-B14F-4D97-AF65-F5344CB8AC3E}">
        <p14:creationId xmlns:p14="http://schemas.microsoft.com/office/powerpoint/2010/main" val="218996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EB775A6-E636-4B47-8D50-95216185E4B8}" type="slidenum">
              <a:rPr lang="en-US" altLang="en-US"/>
              <a:pPr>
                <a:defRPr/>
              </a:pPr>
              <a:t>‹#›</a:t>
            </a:fld>
            <a:endParaRPr lang="en-US" altLang="en-US"/>
          </a:p>
        </p:txBody>
      </p:sp>
    </p:spTree>
    <p:extLst>
      <p:ext uri="{BB962C8B-B14F-4D97-AF65-F5344CB8AC3E}">
        <p14:creationId xmlns:p14="http://schemas.microsoft.com/office/powerpoint/2010/main" val="7156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9A2DF23-ED11-4B50-811E-372547555722}" type="slidenum">
              <a:rPr lang="en-US" altLang="en-US"/>
              <a:pPr>
                <a:defRPr/>
              </a:pPr>
              <a:t>‹#›</a:t>
            </a:fld>
            <a:endParaRPr lang="en-US" altLang="en-US"/>
          </a:p>
        </p:txBody>
      </p:sp>
    </p:spTree>
    <p:extLst>
      <p:ext uri="{BB962C8B-B14F-4D97-AF65-F5344CB8AC3E}">
        <p14:creationId xmlns:p14="http://schemas.microsoft.com/office/powerpoint/2010/main" val="19740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9B3FD6-A58C-4AB7-B232-0B140D5A52BD}" type="slidenum">
              <a:rPr lang="en-US" altLang="en-US"/>
              <a:pPr>
                <a:defRPr/>
              </a:pPr>
              <a:t>‹#›</a:t>
            </a:fld>
            <a:endParaRPr lang="en-US" altLang="en-US"/>
          </a:p>
        </p:txBody>
      </p:sp>
    </p:spTree>
    <p:extLst>
      <p:ext uri="{BB962C8B-B14F-4D97-AF65-F5344CB8AC3E}">
        <p14:creationId xmlns:p14="http://schemas.microsoft.com/office/powerpoint/2010/main" val="201288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304D80-C232-450A-874F-D01600852609}" type="slidenum">
              <a:rPr lang="en-US" altLang="en-US"/>
              <a:pPr>
                <a:defRPr/>
              </a:pPr>
              <a:t>‹#›</a:t>
            </a:fld>
            <a:endParaRPr lang="en-US" altLang="en-US"/>
          </a:p>
        </p:txBody>
      </p:sp>
    </p:spTree>
    <p:extLst>
      <p:ext uri="{BB962C8B-B14F-4D97-AF65-F5344CB8AC3E}">
        <p14:creationId xmlns:p14="http://schemas.microsoft.com/office/powerpoint/2010/main" val="331793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C137836-76C9-4D46-9A4B-D33388D2C25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914400"/>
            <a:ext cx="8229600" cy="4114800"/>
          </a:xfrm>
        </p:spPr>
        <p:txBody>
          <a:bodyPr/>
          <a:lstStyle/>
          <a:p>
            <a:pPr>
              <a:defRPr/>
            </a:pPr>
            <a:r>
              <a:rPr lang="en-US" sz="2400" dirty="0"/>
              <a:t>Define cultural anthropology </a:t>
            </a:r>
          </a:p>
          <a:p>
            <a:pPr>
              <a:defRPr/>
            </a:pPr>
            <a:r>
              <a:rPr lang="en-US" sz="2400" dirty="0"/>
              <a:t>Differentiate between ethnology and ethnography</a:t>
            </a:r>
          </a:p>
          <a:p>
            <a:pPr>
              <a:defRPr/>
            </a:pPr>
            <a:r>
              <a:rPr lang="en-US" sz="2400" dirty="0"/>
              <a:t>Describe the major approaches to ethnographic study.</a:t>
            </a:r>
          </a:p>
          <a:p>
            <a:pPr>
              <a:defRPr/>
            </a:pPr>
            <a:r>
              <a:rPr lang="en-US" sz="2400" dirty="0"/>
              <a:t>Identify some members of our department specializing in cultural anthropology.</a:t>
            </a:r>
          </a:p>
          <a:p>
            <a:pPr>
              <a:defRPr/>
            </a:pPr>
            <a:r>
              <a:rPr lang="en-US" sz="2400" dirty="0"/>
              <a:t>Identify and summarize some key feature of Fore culture.</a:t>
            </a:r>
          </a:p>
          <a:p>
            <a:pPr>
              <a:defRPr/>
            </a:pPr>
            <a:r>
              <a:rPr lang="en-US" sz="2400" dirty="0"/>
              <a:t>Explain why this study is an example of cultural anthropology.</a:t>
            </a:r>
          </a:p>
          <a:p>
            <a:pPr>
              <a:defRPr/>
            </a:pPr>
            <a:endParaRPr lang="en-US" sz="2400" dirty="0"/>
          </a:p>
        </p:txBody>
      </p:sp>
      <p:pic>
        <p:nvPicPr>
          <p:cNvPr id="30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269" y="4598574"/>
            <a:ext cx="3399461" cy="225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35715"/>
      </p:ext>
    </p:extLst>
  </p:cSld>
  <p:clrMapOvr>
    <a:masterClrMapping/>
  </p:clrMapOvr>
  <mc:AlternateContent xmlns:mc="http://schemas.openxmlformats.org/markup-compatibility/2006" xmlns:p14="http://schemas.microsoft.com/office/powerpoint/2010/main">
    <mc:Choice Requires="p14">
      <p:transition spd="slow" p14:dur="2000" advTm="22909"/>
    </mc:Choice>
    <mc:Fallback xmlns="">
      <p:transition spd="slow" advTm="229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0999"/>
            <a:ext cx="7315200" cy="609600"/>
          </a:xfrm>
        </p:spPr>
        <p:txBody>
          <a:bodyPr/>
          <a:lstStyle/>
          <a:p>
            <a:r>
              <a:rPr lang="en-US" dirty="0"/>
              <a:t>Ethnographic Methods:</a:t>
            </a:r>
            <a:br>
              <a:rPr lang="en-US" dirty="0"/>
            </a:br>
            <a:r>
              <a:rPr lang="en-US" dirty="0"/>
              <a:t>Archival Research</a:t>
            </a:r>
          </a:p>
        </p:txBody>
      </p:sp>
      <p:sp>
        <p:nvSpPr>
          <p:cNvPr id="3" name="Content Placeholder 2"/>
          <p:cNvSpPr>
            <a:spLocks noGrp="1"/>
          </p:cNvSpPr>
          <p:nvPr>
            <p:ph idx="1"/>
          </p:nvPr>
        </p:nvSpPr>
        <p:spPr>
          <a:xfrm>
            <a:off x="457200" y="1524000"/>
            <a:ext cx="8077200" cy="5029199"/>
          </a:xfrm>
        </p:spPr>
        <p:txBody>
          <a:bodyPr/>
          <a:lstStyle/>
          <a:p>
            <a:r>
              <a:rPr lang="en-US" dirty="0"/>
              <a:t>People’s writing is the source of information, as opposed to their spoken word.</a:t>
            </a:r>
          </a:p>
        </p:txBody>
      </p:sp>
      <p:pic>
        <p:nvPicPr>
          <p:cNvPr id="6" name="Picture 5"/>
          <p:cNvPicPr>
            <a:picLocks noChangeAspect="1"/>
          </p:cNvPicPr>
          <p:nvPr/>
        </p:nvPicPr>
        <p:blipFill>
          <a:blip r:embed="rId2"/>
          <a:stretch>
            <a:fillRect/>
          </a:stretch>
        </p:blipFill>
        <p:spPr>
          <a:xfrm>
            <a:off x="457200" y="2890585"/>
            <a:ext cx="2888478" cy="3800629"/>
          </a:xfrm>
          <a:prstGeom prst="rect">
            <a:avLst/>
          </a:prstGeom>
        </p:spPr>
      </p:pic>
      <p:pic>
        <p:nvPicPr>
          <p:cNvPr id="2050" name="Picture 2" descr="https://i.pinimg.com/originals/4b/62/bf/4b62bf82f44a4359306b27e1da2257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1" y="2890585"/>
            <a:ext cx="4693736" cy="386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760884"/>
      </p:ext>
    </p:extLst>
  </p:cSld>
  <p:clrMapOvr>
    <a:masterClrMapping/>
  </p:clrMapOvr>
  <mc:AlternateContent xmlns:mc="http://schemas.openxmlformats.org/markup-compatibility/2006" xmlns:p14="http://schemas.microsoft.com/office/powerpoint/2010/main">
    <mc:Choice Requires="p14">
      <p:transition spd="med" p14:dur="700" advTm="88052">
        <p:fade/>
      </p:transition>
    </mc:Choice>
    <mc:Fallback xmlns="">
      <p:transition spd="med" advTm="8805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Ethnography</a:t>
            </a:r>
          </a:p>
        </p:txBody>
      </p:sp>
      <p:sp>
        <p:nvSpPr>
          <p:cNvPr id="3" name="Content Placeholder 2"/>
          <p:cNvSpPr>
            <a:spLocks noGrp="1"/>
          </p:cNvSpPr>
          <p:nvPr>
            <p:ph idx="1"/>
          </p:nvPr>
        </p:nvSpPr>
        <p:spPr/>
        <p:txBody>
          <a:bodyPr/>
          <a:lstStyle/>
          <a:p>
            <a:r>
              <a:rPr lang="en-US" dirty="0"/>
              <a:t>Classic ethnography focused on non-Western people (e.g., Dr. Rob Walker’s efforts studying native Brazilian cultures).</a:t>
            </a:r>
          </a:p>
          <a:p>
            <a:r>
              <a:rPr lang="en-US" dirty="0"/>
              <a:t>Applied ethnology (work ethnology, medical ethnology, anthropology of education, immigrant communities, prisons, etc.)</a:t>
            </a:r>
          </a:p>
        </p:txBody>
      </p:sp>
      <p:pic>
        <p:nvPicPr>
          <p:cNvPr id="327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493103"/>
            <a:ext cx="3200400" cy="23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2386"/>
      </p:ext>
    </p:extLst>
  </p:cSld>
  <p:clrMapOvr>
    <a:masterClrMapping/>
  </p:clrMapOvr>
  <mc:AlternateContent xmlns:mc="http://schemas.openxmlformats.org/markup-compatibility/2006" xmlns:p14="http://schemas.microsoft.com/office/powerpoint/2010/main">
    <mc:Choice Requires="p14">
      <p:transition spd="med" p14:dur="700" advTm="150056">
        <p:fade/>
      </p:transition>
    </mc:Choice>
    <mc:Fallback xmlns="">
      <p:transition spd="med" advTm="15005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a:effectLst/>
              </a:rPr>
              <a:t>Foré of New Guinea</a:t>
            </a:r>
            <a:endParaRPr lang="en-US" dirty="0"/>
          </a:p>
        </p:txBody>
      </p:sp>
      <p:pic>
        <p:nvPicPr>
          <p:cNvPr id="1026" name="Picture 2" descr="http://www.laszlomissionleague.com/wp-content/uploads/2010/05/papua-new-guinea-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467600" cy="601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86497"/>
      </p:ext>
    </p:extLst>
  </p:cSld>
  <p:clrMapOvr>
    <a:masterClrMapping/>
  </p:clrMapOvr>
  <mc:AlternateContent xmlns:mc="http://schemas.openxmlformats.org/markup-compatibility/2006" xmlns:p14="http://schemas.microsoft.com/office/powerpoint/2010/main">
    <mc:Choice Requires="p14">
      <p:transition spd="slow" p14:dur="2000" advTm="9283"/>
    </mc:Choice>
    <mc:Fallback xmlns="">
      <p:transition spd="slow" advTm="92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ew guinea f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63" y="304800"/>
            <a:ext cx="5051073" cy="33652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uneral feasts used to put the Fore people at risk of contracting Ku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635" y="914400"/>
            <a:ext cx="3367103"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logs.msf.org/sites/blogs/files/styles/node_img/public/ChrisH/files/chouston_theened.jpg?itok=_wG3MH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1" y="4191000"/>
            <a:ext cx="552637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162256"/>
      </p:ext>
    </p:extLst>
  </p:cSld>
  <p:clrMapOvr>
    <a:masterClrMapping/>
  </p:clrMapOvr>
  <mc:AlternateContent xmlns:mc="http://schemas.openxmlformats.org/markup-compatibility/2006" xmlns:p14="http://schemas.microsoft.com/office/powerpoint/2010/main">
    <mc:Choice Requires="p14">
      <p:transition spd="slow" p14:dur="2000" advTm="13671"/>
    </mc:Choice>
    <mc:Fallback xmlns="">
      <p:transition spd="slow" advTm="136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33D64-D7CC-491F-A238-E97190C6EF9C}"/>
              </a:ext>
            </a:extLst>
          </p:cNvPr>
          <p:cNvSpPr>
            <a:spLocks noGrp="1"/>
          </p:cNvSpPr>
          <p:nvPr>
            <p:ph idx="1"/>
          </p:nvPr>
        </p:nvSpPr>
        <p:spPr>
          <a:xfrm>
            <a:off x="457200" y="304800"/>
            <a:ext cx="8229600" cy="4114800"/>
          </a:xfrm>
        </p:spPr>
        <p:txBody>
          <a:bodyPr/>
          <a:lstStyle/>
          <a:p>
            <a:r>
              <a:rPr lang="en-US" dirty="0"/>
              <a:t>Limited contact prior to late 1940s.</a:t>
            </a:r>
          </a:p>
          <a:p>
            <a:r>
              <a:rPr lang="en-US" dirty="0"/>
              <a:t>In the 1940s, colonial government sought a village by village census. Sought to improve hygiene, increase road access, and discourage warfare (chronic issue) and sorcery/witchcraft.</a:t>
            </a:r>
          </a:p>
          <a:p>
            <a:r>
              <a:rPr lang="en-US" dirty="0"/>
              <a:t>By late 1950s, colonial authorities could reliably move through Fore territory. About 12,000 Fore.</a:t>
            </a:r>
          </a:p>
          <a:p>
            <a:r>
              <a:rPr lang="en-US" dirty="0"/>
              <a:t>Anthropologists came to study and help transition.</a:t>
            </a:r>
          </a:p>
          <a:p>
            <a:endParaRPr lang="en-US" dirty="0"/>
          </a:p>
        </p:txBody>
      </p:sp>
    </p:spTree>
    <p:extLst>
      <p:ext uri="{BB962C8B-B14F-4D97-AF65-F5344CB8AC3E}">
        <p14:creationId xmlns:p14="http://schemas.microsoft.com/office/powerpoint/2010/main" val="2948516856"/>
      </p:ext>
    </p:extLst>
  </p:cSld>
  <p:clrMapOvr>
    <a:masterClrMapping/>
  </p:clrMapOvr>
  <mc:AlternateContent xmlns:mc="http://schemas.openxmlformats.org/markup-compatibility/2006" xmlns:p14="http://schemas.microsoft.com/office/powerpoint/2010/main">
    <mc:Choice Requires="p14">
      <p:transition spd="slow" p14:dur="2000" advTm="93006"/>
    </mc:Choice>
    <mc:Fallback xmlns="">
      <p:transition spd="slow" advTm="9300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F8E4-4486-4DD2-A5EE-BC6D566D37A9}"/>
              </a:ext>
            </a:extLst>
          </p:cNvPr>
          <p:cNvSpPr>
            <a:spLocks noGrp="1"/>
          </p:cNvSpPr>
          <p:nvPr>
            <p:ph type="title"/>
          </p:nvPr>
        </p:nvSpPr>
        <p:spPr>
          <a:xfrm>
            <a:off x="457200" y="-304800"/>
            <a:ext cx="8229600" cy="1371600"/>
          </a:xfrm>
        </p:spPr>
        <p:txBody>
          <a:bodyPr/>
          <a:lstStyle/>
          <a:p>
            <a:r>
              <a:rPr lang="en-US" dirty="0"/>
              <a:t>Fore</a:t>
            </a:r>
          </a:p>
        </p:txBody>
      </p:sp>
      <p:sp>
        <p:nvSpPr>
          <p:cNvPr id="3" name="Content Placeholder 2">
            <a:extLst>
              <a:ext uri="{FF2B5EF4-FFF2-40B4-BE49-F238E27FC236}">
                <a16:creationId xmlns:a16="http://schemas.microsoft.com/office/drawing/2014/main" id="{27D20C9E-3073-4992-A8A5-98065480F7B1}"/>
              </a:ext>
            </a:extLst>
          </p:cNvPr>
          <p:cNvSpPr>
            <a:spLocks noGrp="1"/>
          </p:cNvSpPr>
          <p:nvPr>
            <p:ph idx="1"/>
          </p:nvPr>
        </p:nvSpPr>
        <p:spPr>
          <a:xfrm>
            <a:off x="457200" y="838200"/>
            <a:ext cx="8229600" cy="4114800"/>
          </a:xfrm>
        </p:spPr>
        <p:txBody>
          <a:bodyPr/>
          <a:lstStyle/>
          <a:p>
            <a:r>
              <a:rPr lang="en-US" dirty="0"/>
              <a:t>About 12,000 people in 1950s currently about 20,000</a:t>
            </a:r>
          </a:p>
          <a:p>
            <a:r>
              <a:rPr lang="en-US" dirty="0"/>
              <a:t>Farm using “slash and burn” or “</a:t>
            </a:r>
            <a:r>
              <a:rPr lang="en-US" dirty="0" err="1"/>
              <a:t>swidden</a:t>
            </a:r>
            <a:r>
              <a:rPr lang="en-US" dirty="0"/>
              <a:t>” agriculture.</a:t>
            </a:r>
          </a:p>
          <a:p>
            <a:pPr lvl="1"/>
            <a:r>
              <a:rPr lang="en-US" dirty="0"/>
              <a:t>Cut down overburden, and light it on fire</a:t>
            </a:r>
          </a:p>
          <a:p>
            <a:pPr lvl="1"/>
            <a:r>
              <a:rPr lang="en-US" dirty="0"/>
              <a:t>Ash makes great fertilizer</a:t>
            </a:r>
          </a:p>
          <a:p>
            <a:pPr lvl="1"/>
            <a:r>
              <a:rPr lang="en-US" dirty="0"/>
              <a:t>Through time, the field is “used up”. When this happens, people cut down overburden and make a new field.</a:t>
            </a:r>
          </a:p>
          <a:p>
            <a:pPr lvl="1"/>
            <a:r>
              <a:rPr lang="en-US" dirty="0"/>
              <a:t>Old field is left fallow. </a:t>
            </a:r>
          </a:p>
          <a:p>
            <a:pPr lvl="1"/>
            <a:endParaRPr lang="en-US" dirty="0"/>
          </a:p>
          <a:p>
            <a:endParaRPr lang="en-US" dirty="0"/>
          </a:p>
        </p:txBody>
      </p:sp>
    </p:spTree>
    <p:extLst>
      <p:ext uri="{BB962C8B-B14F-4D97-AF65-F5344CB8AC3E}">
        <p14:creationId xmlns:p14="http://schemas.microsoft.com/office/powerpoint/2010/main" val="3778782979"/>
      </p:ext>
    </p:extLst>
  </p:cSld>
  <p:clrMapOvr>
    <a:masterClrMapping/>
  </p:clrMapOvr>
  <mc:AlternateContent xmlns:mc="http://schemas.openxmlformats.org/markup-compatibility/2006" xmlns:p14="http://schemas.microsoft.com/office/powerpoint/2010/main">
    <mc:Choice Requires="p14">
      <p:transition spd="slow" p14:dur="2000" advTm="93897"/>
    </mc:Choice>
    <mc:Fallback xmlns="">
      <p:transition spd="slow" advTm="938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1B00B-54C4-4B34-94E6-2FFF2187F120}"/>
              </a:ext>
            </a:extLst>
          </p:cNvPr>
          <p:cNvPicPr>
            <a:picLocks noChangeAspect="1"/>
          </p:cNvPicPr>
          <p:nvPr/>
        </p:nvPicPr>
        <p:blipFill rotWithShape="1">
          <a:blip r:embed="rId2">
            <a:extLst>
              <a:ext uri="{28A0092B-C50C-407E-A947-70E740481C1C}">
                <a14:useLocalDpi xmlns:a14="http://schemas.microsoft.com/office/drawing/2010/main" val="0"/>
              </a:ext>
            </a:extLst>
          </a:blip>
          <a:srcRect l="4820" t="6197" r="5205" b="7960"/>
          <a:stretch/>
        </p:blipFill>
        <p:spPr>
          <a:xfrm>
            <a:off x="2438400" y="30997"/>
            <a:ext cx="4267200" cy="3352800"/>
          </a:xfrm>
          <a:prstGeom prst="rect">
            <a:avLst/>
          </a:prstGeom>
        </p:spPr>
      </p:pic>
      <p:pic>
        <p:nvPicPr>
          <p:cNvPr id="7" name="Picture 6">
            <a:extLst>
              <a:ext uri="{FF2B5EF4-FFF2-40B4-BE49-F238E27FC236}">
                <a16:creationId xmlns:a16="http://schemas.microsoft.com/office/drawing/2014/main" id="{2820610A-2995-4E7A-9BC9-525CC3C71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64319"/>
            <a:ext cx="9140125" cy="3793681"/>
          </a:xfrm>
          <a:prstGeom prst="rect">
            <a:avLst/>
          </a:prstGeom>
        </p:spPr>
      </p:pic>
    </p:spTree>
    <p:extLst>
      <p:ext uri="{BB962C8B-B14F-4D97-AF65-F5344CB8AC3E}">
        <p14:creationId xmlns:p14="http://schemas.microsoft.com/office/powerpoint/2010/main" val="497110549"/>
      </p:ext>
    </p:extLst>
  </p:cSld>
  <p:clrMapOvr>
    <a:masterClrMapping/>
  </p:clrMapOvr>
  <mc:AlternateContent xmlns:mc="http://schemas.openxmlformats.org/markup-compatibility/2006" xmlns:p14="http://schemas.microsoft.com/office/powerpoint/2010/main">
    <mc:Choice Requires="p14">
      <p:transition spd="slow" p14:dur="2000" advTm="23273"/>
    </mc:Choice>
    <mc:Fallback xmlns="">
      <p:transition spd="slow" advTm="2327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B9278-8320-440B-A590-85A5AB9BBC6D}"/>
              </a:ext>
            </a:extLst>
          </p:cNvPr>
          <p:cNvSpPr>
            <a:spLocks noGrp="1"/>
          </p:cNvSpPr>
          <p:nvPr>
            <p:ph idx="1"/>
          </p:nvPr>
        </p:nvSpPr>
        <p:spPr>
          <a:xfrm>
            <a:off x="457200" y="533400"/>
            <a:ext cx="8229600" cy="4114800"/>
          </a:xfrm>
        </p:spPr>
        <p:txBody>
          <a:bodyPr/>
          <a:lstStyle/>
          <a:p>
            <a:r>
              <a:rPr lang="en-US" dirty="0"/>
              <a:t>Primary food included:</a:t>
            </a:r>
          </a:p>
          <a:p>
            <a:pPr lvl="1"/>
            <a:r>
              <a:rPr lang="en-US" dirty="0"/>
              <a:t>domesticated pigs</a:t>
            </a:r>
          </a:p>
          <a:p>
            <a:pPr lvl="1"/>
            <a:r>
              <a:rPr lang="en-US" dirty="0"/>
              <a:t>taro and later sweet potatoes</a:t>
            </a:r>
          </a:p>
          <a:p>
            <a:pPr lvl="1"/>
            <a:endParaRPr lang="en-US" dirty="0"/>
          </a:p>
          <a:p>
            <a:pPr lvl="1"/>
            <a:endParaRPr lang="en-US" dirty="0"/>
          </a:p>
        </p:txBody>
      </p:sp>
      <p:pic>
        <p:nvPicPr>
          <p:cNvPr id="1026" name="Picture 2" descr="See the source image">
            <a:extLst>
              <a:ext uri="{FF2B5EF4-FFF2-40B4-BE49-F238E27FC236}">
                <a16:creationId xmlns:a16="http://schemas.microsoft.com/office/drawing/2014/main" id="{DCA40C20-ABD4-4F09-B6A0-3EB25C79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5006"/>
            <a:ext cx="4436390" cy="2957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896E5F-7AB0-4431-B680-BEBB0523F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744" y="2605006"/>
            <a:ext cx="3943456" cy="2957592"/>
          </a:xfrm>
          <a:prstGeom prst="rect">
            <a:avLst/>
          </a:prstGeom>
        </p:spPr>
      </p:pic>
    </p:spTree>
    <p:extLst>
      <p:ext uri="{BB962C8B-B14F-4D97-AF65-F5344CB8AC3E}">
        <p14:creationId xmlns:p14="http://schemas.microsoft.com/office/powerpoint/2010/main" val="1336441659"/>
      </p:ext>
    </p:extLst>
  </p:cSld>
  <p:clrMapOvr>
    <a:masterClrMapping/>
  </p:clrMapOvr>
  <mc:AlternateContent xmlns:mc="http://schemas.openxmlformats.org/markup-compatibility/2006" xmlns:p14="http://schemas.microsoft.com/office/powerpoint/2010/main">
    <mc:Choice Requires="p14">
      <p:transition spd="slow" p14:dur="2000" advTm="22191"/>
    </mc:Choice>
    <mc:Fallback xmlns="">
      <p:transition spd="slow" advTm="2219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BACE0-275C-495A-89E4-9DF9B3EDE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901872"/>
      </p:ext>
    </p:extLst>
  </p:cSld>
  <p:clrMapOvr>
    <a:masterClrMapping/>
  </p:clrMapOvr>
  <mc:AlternateContent xmlns:mc="http://schemas.openxmlformats.org/markup-compatibility/2006" xmlns:p14="http://schemas.microsoft.com/office/powerpoint/2010/main">
    <mc:Choice Requires="p14">
      <p:transition spd="slow" p14:dur="2000" advTm="10198"/>
    </mc:Choice>
    <mc:Fallback xmlns="">
      <p:transition spd="slow" advTm="101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F42DD-AC75-4E46-A12D-71069B08F93A}"/>
              </a:ext>
            </a:extLst>
          </p:cNvPr>
          <p:cNvSpPr>
            <a:spLocks noGrp="1"/>
          </p:cNvSpPr>
          <p:nvPr>
            <p:ph idx="1"/>
          </p:nvPr>
        </p:nvSpPr>
        <p:spPr>
          <a:xfrm>
            <a:off x="457200" y="228600"/>
            <a:ext cx="8229600" cy="4114800"/>
          </a:xfrm>
        </p:spPr>
        <p:txBody>
          <a:bodyPr/>
          <a:lstStyle/>
          <a:p>
            <a:r>
              <a:rPr lang="en-US" dirty="0"/>
              <a:t>Tribal-level society:</a:t>
            </a:r>
          </a:p>
          <a:p>
            <a:pPr lvl="1"/>
            <a:r>
              <a:rPr lang="en-US" dirty="0"/>
              <a:t>Communities independent of each other</a:t>
            </a:r>
          </a:p>
          <a:p>
            <a:pPr lvl="1"/>
            <a:r>
              <a:rPr lang="en-US" dirty="0"/>
              <a:t>Generally egalitarian, with families paramount relationships.</a:t>
            </a:r>
          </a:p>
          <a:p>
            <a:pPr lvl="1"/>
            <a:r>
              <a:rPr lang="en-US" dirty="0"/>
              <a:t>Patrilineal and patrilocal.</a:t>
            </a:r>
          </a:p>
          <a:p>
            <a:pPr lvl="1"/>
            <a:endParaRPr lang="en-US" dirty="0"/>
          </a:p>
        </p:txBody>
      </p:sp>
      <p:pic>
        <p:nvPicPr>
          <p:cNvPr id="9" name="Picture 8">
            <a:extLst>
              <a:ext uri="{FF2B5EF4-FFF2-40B4-BE49-F238E27FC236}">
                <a16:creationId xmlns:a16="http://schemas.microsoft.com/office/drawing/2014/main" id="{BB8B5459-86CB-4C89-B68A-7FC7E53FD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431" y="2971800"/>
            <a:ext cx="5450969" cy="3657600"/>
          </a:xfrm>
          <a:prstGeom prst="rect">
            <a:avLst/>
          </a:prstGeom>
        </p:spPr>
      </p:pic>
    </p:spTree>
    <p:extLst>
      <p:ext uri="{BB962C8B-B14F-4D97-AF65-F5344CB8AC3E}">
        <p14:creationId xmlns:p14="http://schemas.microsoft.com/office/powerpoint/2010/main" val="2571326858"/>
      </p:ext>
    </p:extLst>
  </p:cSld>
  <p:clrMapOvr>
    <a:masterClrMapping/>
  </p:clrMapOvr>
  <mc:AlternateContent xmlns:mc="http://schemas.openxmlformats.org/markup-compatibility/2006" xmlns:p14="http://schemas.microsoft.com/office/powerpoint/2010/main">
    <mc:Choice Requires="p14">
      <p:transition spd="slow" p14:dur="2000" advTm="139500"/>
    </mc:Choice>
    <mc:Fallback xmlns="">
      <p:transition spd="slow" advTm="1395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381000"/>
            <a:ext cx="9144000"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dirty="0">
                <a:latin typeface="Times New Roman" panose="02020603050405020304" pitchFamily="18" charset="0"/>
              </a:rPr>
              <a:t>The four subfields of Anthropology:</a:t>
            </a:r>
          </a:p>
          <a:p>
            <a:pPr algn="ctr" eaLnBrk="1" hangingPunct="1">
              <a:spcBef>
                <a:spcPct val="0"/>
              </a:spcBef>
              <a:buClrTx/>
              <a:buSzTx/>
              <a:buFontTx/>
              <a:buNone/>
            </a:pPr>
            <a:endParaRPr lang="en-US" altLang="en-US" sz="5400" dirty="0">
              <a:latin typeface="Times New Roman" panose="02020603050405020304" pitchFamily="18" charset="0"/>
            </a:endParaRPr>
          </a:p>
          <a:p>
            <a:pPr algn="ctr" eaLnBrk="1" hangingPunct="1">
              <a:spcBef>
                <a:spcPct val="0"/>
              </a:spcBef>
              <a:buClrTx/>
              <a:buSzTx/>
              <a:buFontTx/>
              <a:buNone/>
            </a:pPr>
            <a:endParaRPr lang="en-US" altLang="en-US" sz="5400" dirty="0">
              <a:latin typeface="Times New Roman" panose="02020603050405020304" pitchFamily="18" charset="0"/>
            </a:endParaRPr>
          </a:p>
          <a:p>
            <a:pPr algn="ctr" eaLnBrk="1" hangingPunct="1">
              <a:spcBef>
                <a:spcPct val="0"/>
              </a:spcBef>
              <a:buClrTx/>
              <a:buSzTx/>
              <a:buFontTx/>
              <a:buNone/>
            </a:pPr>
            <a:r>
              <a:rPr lang="en-US" altLang="en-US" sz="4400" dirty="0">
                <a:latin typeface="Times New Roman" panose="02020603050405020304" pitchFamily="18" charset="0"/>
              </a:rPr>
              <a:t>Ethnology/Cultural Anthropology</a:t>
            </a:r>
          </a:p>
          <a:p>
            <a:pPr algn="ctr" eaLnBrk="1" hangingPunct="1">
              <a:spcBef>
                <a:spcPct val="0"/>
              </a:spcBef>
              <a:buClrTx/>
              <a:buSzTx/>
              <a:buFontTx/>
              <a:buNone/>
            </a:pPr>
            <a:r>
              <a:rPr lang="en-US" altLang="en-US" sz="4400" dirty="0">
                <a:latin typeface="Times New Roman" panose="02020603050405020304" pitchFamily="18" charset="0"/>
              </a:rPr>
              <a:t>Archaeology</a:t>
            </a:r>
          </a:p>
          <a:p>
            <a:pPr algn="ctr" eaLnBrk="1" hangingPunct="1">
              <a:spcBef>
                <a:spcPct val="0"/>
              </a:spcBef>
              <a:buClrTx/>
              <a:buSzTx/>
              <a:buFontTx/>
              <a:buNone/>
            </a:pPr>
            <a:r>
              <a:rPr lang="en-US" altLang="en-US" sz="4400" dirty="0">
                <a:latin typeface="Times New Roman" panose="02020603050405020304" pitchFamily="18" charset="0"/>
              </a:rPr>
              <a:t>Biological Anthropology</a:t>
            </a:r>
          </a:p>
          <a:p>
            <a:pPr algn="ctr" eaLnBrk="1" hangingPunct="1">
              <a:spcBef>
                <a:spcPct val="0"/>
              </a:spcBef>
              <a:buClrTx/>
              <a:buSzTx/>
              <a:buFontTx/>
              <a:buNone/>
            </a:pPr>
            <a:r>
              <a:rPr lang="en-US" altLang="en-US" sz="4400" dirty="0">
                <a:latin typeface="Times New Roman" panose="02020603050405020304" pitchFamily="18" charset="0"/>
              </a:rPr>
              <a:t>Linguistics</a:t>
            </a:r>
          </a:p>
          <a:p>
            <a:pPr algn="ctr" eaLnBrk="1" hangingPunct="1">
              <a:spcBef>
                <a:spcPct val="0"/>
              </a:spcBef>
              <a:buClrTx/>
              <a:buSzTx/>
              <a:buFontTx/>
              <a:buNone/>
            </a:pPr>
            <a:endParaRPr lang="en-US" altLang="en-US" sz="4400" dirty="0">
              <a:latin typeface="Times New Roman" panose="02020603050405020304" pitchFamily="18" charset="0"/>
            </a:endParaRPr>
          </a:p>
          <a:p>
            <a:pPr algn="ctr" eaLnBrk="1" hangingPunct="1">
              <a:spcBef>
                <a:spcPct val="0"/>
              </a:spcBef>
              <a:buClrTx/>
              <a:buSzTx/>
              <a:buFontTx/>
              <a:buNone/>
            </a:pPr>
            <a:endParaRPr lang="en-US" altLang="en-US" sz="4400" dirty="0">
              <a:latin typeface="Times New Roman" panose="02020603050405020304" pitchFamily="18" charset="0"/>
            </a:endParaRPr>
          </a:p>
        </p:txBody>
      </p:sp>
    </p:spTree>
    <p:extLst>
      <p:ext uri="{BB962C8B-B14F-4D97-AF65-F5344CB8AC3E}">
        <p14:creationId xmlns:p14="http://schemas.microsoft.com/office/powerpoint/2010/main" val="1830339110"/>
      </p:ext>
    </p:extLst>
  </p:cSld>
  <p:clrMapOvr>
    <a:masterClrMapping/>
  </p:clrMapOvr>
  <mc:AlternateContent xmlns:mc="http://schemas.openxmlformats.org/markup-compatibility/2006" xmlns:p14="http://schemas.microsoft.com/office/powerpoint/2010/main">
    <mc:Choice Requires="p14">
      <p:transition spd="slow" p14:dur="2000" advTm="24175"/>
    </mc:Choice>
    <mc:Fallback xmlns="">
      <p:transition spd="slow" advTm="241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B8E19-175A-4A45-8CBE-B7DC24FE6B90}"/>
              </a:ext>
            </a:extLst>
          </p:cNvPr>
          <p:cNvSpPr>
            <a:spLocks noGrp="1"/>
          </p:cNvSpPr>
          <p:nvPr>
            <p:ph idx="1"/>
          </p:nvPr>
        </p:nvSpPr>
        <p:spPr>
          <a:xfrm>
            <a:off x="457200" y="381000"/>
            <a:ext cx="8229600" cy="4114800"/>
          </a:xfrm>
        </p:spPr>
        <p:txBody>
          <a:bodyPr/>
          <a:lstStyle/>
          <a:p>
            <a:pPr lvl="1"/>
            <a:r>
              <a:rPr lang="en-US" dirty="0"/>
              <a:t>Men living in a single house, while women and children live in smaller, surrounding houses. Men have age ranks that organize their relationships.</a:t>
            </a:r>
          </a:p>
          <a:p>
            <a:pPr lvl="1"/>
            <a:r>
              <a:rPr lang="en-US" dirty="0"/>
              <a:t>Frequent moving led to warfare over land rights and sorcery. Bows and arrows.</a:t>
            </a:r>
          </a:p>
          <a:p>
            <a:endParaRPr lang="en-US" dirty="0"/>
          </a:p>
        </p:txBody>
      </p:sp>
      <p:pic>
        <p:nvPicPr>
          <p:cNvPr id="4" name="Picture 3">
            <a:extLst>
              <a:ext uri="{FF2B5EF4-FFF2-40B4-BE49-F238E27FC236}">
                <a16:creationId xmlns:a16="http://schemas.microsoft.com/office/drawing/2014/main" id="{35D53159-E530-41A5-BD58-307F3149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29000"/>
            <a:ext cx="5488040" cy="3429000"/>
          </a:xfrm>
          <a:prstGeom prst="rect">
            <a:avLst/>
          </a:prstGeom>
        </p:spPr>
      </p:pic>
    </p:spTree>
    <p:extLst>
      <p:ext uri="{BB962C8B-B14F-4D97-AF65-F5344CB8AC3E}">
        <p14:creationId xmlns:p14="http://schemas.microsoft.com/office/powerpoint/2010/main" val="2497037308"/>
      </p:ext>
    </p:extLst>
  </p:cSld>
  <p:clrMapOvr>
    <a:masterClrMapping/>
  </p:clrMapOvr>
  <mc:AlternateContent xmlns:mc="http://schemas.openxmlformats.org/markup-compatibility/2006" xmlns:p14="http://schemas.microsoft.com/office/powerpoint/2010/main">
    <mc:Choice Requires="p14">
      <p:transition spd="slow" p14:dur="2000" advTm="66446"/>
    </mc:Choice>
    <mc:Fallback xmlns="">
      <p:transition spd="slow" advTm="6644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28600"/>
            <a:ext cx="8229600" cy="1371600"/>
          </a:xfrm>
        </p:spPr>
        <p:txBody>
          <a:bodyPr/>
          <a:lstStyle/>
          <a:p>
            <a:pPr>
              <a:defRPr/>
            </a:pPr>
            <a:r>
              <a:rPr lang="en-US" dirty="0" err="1"/>
              <a:t>Nagauyas</a:t>
            </a:r>
            <a:r>
              <a:rPr lang="en-US" dirty="0"/>
              <a:t> (age-ranked group)</a:t>
            </a:r>
          </a:p>
        </p:txBody>
      </p:sp>
      <p:sp>
        <p:nvSpPr>
          <p:cNvPr id="3" name="Content Placeholder 2">
            <a:extLst/>
          </p:cNvPr>
          <p:cNvSpPr>
            <a:spLocks noGrp="1"/>
          </p:cNvSpPr>
          <p:nvPr>
            <p:ph idx="1"/>
          </p:nvPr>
        </p:nvSpPr>
        <p:spPr>
          <a:xfrm>
            <a:off x="457200" y="1371600"/>
            <a:ext cx="8229600" cy="4114800"/>
          </a:xfrm>
        </p:spPr>
        <p:txBody>
          <a:bodyPr/>
          <a:lstStyle/>
          <a:p>
            <a:pPr>
              <a:defRPr/>
            </a:pPr>
            <a:r>
              <a:rPr lang="en-US" dirty="0"/>
              <a:t>Includes men going through manhood initiation at same time. Long process that requires extensive isolation.</a:t>
            </a:r>
          </a:p>
          <a:p>
            <a:pPr>
              <a:defRPr/>
            </a:pPr>
            <a:r>
              <a:rPr lang="en-US" dirty="0" err="1"/>
              <a:t>Nagauyas</a:t>
            </a:r>
            <a:r>
              <a:rPr lang="en-US" dirty="0"/>
              <a:t> help each other through tough times, times of war, food shortages, etc. They also avenge the death of their fellows.</a:t>
            </a:r>
          </a:p>
          <a:p>
            <a:pPr>
              <a:defRPr/>
            </a:pPr>
            <a:endParaRPr lang="en-US" dirty="0"/>
          </a:p>
          <a:p>
            <a:pPr>
              <a:defRPr/>
            </a:pPr>
            <a:endParaRPr lang="en-US" dirty="0"/>
          </a:p>
        </p:txBody>
      </p:sp>
    </p:spTree>
    <p:extLst>
      <p:ext uri="{BB962C8B-B14F-4D97-AF65-F5344CB8AC3E}">
        <p14:creationId xmlns:p14="http://schemas.microsoft.com/office/powerpoint/2010/main" val="404895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14800"/>
          </a:xfrm>
        </p:spPr>
        <p:txBody>
          <a:bodyPr>
            <a:normAutofit lnSpcReduction="10000"/>
          </a:bodyPr>
          <a:lstStyle/>
          <a:p>
            <a:pPr>
              <a:defRPr/>
            </a:pPr>
            <a:r>
              <a:rPr lang="en-US" dirty="0"/>
              <a:t>Fore have a complex cosmology </a:t>
            </a:r>
            <a:endParaRPr lang="en-US" dirty="0" smtClean="0"/>
          </a:p>
          <a:p>
            <a:pPr lvl="1">
              <a:defRPr/>
            </a:pPr>
            <a:r>
              <a:rPr lang="en-US" dirty="0"/>
              <a:t>the body has five souls </a:t>
            </a:r>
            <a:r>
              <a:rPr lang="pt-BR" dirty="0"/>
              <a:t>(</a:t>
            </a:r>
            <a:r>
              <a:rPr lang="pt-BR" i="1" dirty="0"/>
              <a:t>auma</a:t>
            </a:r>
            <a:r>
              <a:rPr lang="pt-BR" dirty="0"/>
              <a:t>, </a:t>
            </a:r>
            <a:r>
              <a:rPr lang="pt-BR" i="1" dirty="0"/>
              <a:t>ama</a:t>
            </a:r>
            <a:r>
              <a:rPr lang="pt-BR" dirty="0"/>
              <a:t>, </a:t>
            </a:r>
            <a:r>
              <a:rPr lang="pt-BR" i="1" dirty="0"/>
              <a:t>kwela</a:t>
            </a:r>
            <a:r>
              <a:rPr lang="pt-BR" dirty="0"/>
              <a:t>, </a:t>
            </a:r>
            <a:r>
              <a:rPr lang="pt-BR" i="1" dirty="0"/>
              <a:t>aona</a:t>
            </a:r>
            <a:r>
              <a:rPr lang="pt-BR" dirty="0"/>
              <a:t> and </a:t>
            </a:r>
            <a:r>
              <a:rPr lang="pt-BR" i="1" dirty="0"/>
              <a:t>yesegi</a:t>
            </a:r>
            <a:r>
              <a:rPr lang="pt-BR" dirty="0" smtClean="0"/>
              <a:t>)</a:t>
            </a:r>
            <a:r>
              <a:rPr lang="en-US" dirty="0" smtClean="0">
                <a:solidFill>
                  <a:srgbClr val="000000"/>
                </a:solidFill>
              </a:rPr>
              <a:t> </a:t>
            </a:r>
            <a:endParaRPr lang="en-US" dirty="0">
              <a:solidFill>
                <a:srgbClr val="000000"/>
              </a:solidFill>
            </a:endParaRPr>
          </a:p>
          <a:p>
            <a:pPr lvl="1">
              <a:buFont typeface="Arial" panose="020B0604020202020204" pitchFamily="34" charset="0"/>
              <a:buChar char="•"/>
              <a:defRPr/>
            </a:pPr>
            <a:r>
              <a:rPr lang="en-US" sz="2400" dirty="0"/>
              <a:t>One of the souls, </a:t>
            </a:r>
            <a:r>
              <a:rPr lang="en-US" sz="2400" i="1" dirty="0" err="1"/>
              <a:t>ama</a:t>
            </a:r>
            <a:r>
              <a:rPr lang="en-US" sz="2400" i="1" dirty="0"/>
              <a:t>, </a:t>
            </a:r>
            <a:r>
              <a:rPr lang="en-US" sz="2400" dirty="0"/>
              <a:t>was powerful and could help the living. “When the deceased's body was eaten out of love and grief, the </a:t>
            </a:r>
            <a:r>
              <a:rPr lang="en-US" sz="2400" i="1" dirty="0" err="1"/>
              <a:t>ama</a:t>
            </a:r>
            <a:r>
              <a:rPr lang="en-US" sz="2400" dirty="0"/>
              <a:t> would give blessings to those who ate and the blessings increased their </a:t>
            </a:r>
            <a:r>
              <a:rPr lang="en-US" sz="2400" i="1" dirty="0" err="1"/>
              <a:t>aona</a:t>
            </a:r>
            <a:r>
              <a:rPr lang="en-US" sz="2400" dirty="0"/>
              <a:t>. After the mortuary rites have been completed, the </a:t>
            </a:r>
            <a:r>
              <a:rPr lang="en-US" sz="2400" i="1" dirty="0" err="1"/>
              <a:t>ama</a:t>
            </a:r>
            <a:r>
              <a:rPr lang="en-US" sz="2400" dirty="0"/>
              <a:t> departs to </a:t>
            </a:r>
            <a:r>
              <a:rPr lang="en-US" sz="2400" i="1" dirty="0" err="1"/>
              <a:t>kwelanandamundi</a:t>
            </a:r>
            <a:r>
              <a:rPr lang="en-US" sz="2400" dirty="0"/>
              <a:t>, from where it continues to assist the family when requested” (Whitfield et al. 2008</a:t>
            </a:r>
            <a:r>
              <a:rPr lang="en-US" sz="2400" dirty="0" smtClean="0"/>
              <a:t>).</a:t>
            </a:r>
            <a:endParaRPr lang="en-US" sz="2400" dirty="0"/>
          </a:p>
        </p:txBody>
      </p:sp>
      <p:sp>
        <p:nvSpPr>
          <p:cNvPr id="17411" name="TextBox 1"/>
          <p:cNvSpPr txBox="1">
            <a:spLocks noChangeArrowheads="1"/>
          </p:cNvSpPr>
          <p:nvPr/>
        </p:nvSpPr>
        <p:spPr bwMode="auto">
          <a:xfrm>
            <a:off x="0" y="228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000" b="1"/>
              <a:t>Fore’s Beliefs and Behaviors</a:t>
            </a:r>
          </a:p>
        </p:txBody>
      </p:sp>
    </p:spTree>
    <p:extLst>
      <p:ext uri="{BB962C8B-B14F-4D97-AF65-F5344CB8AC3E}">
        <p14:creationId xmlns:p14="http://schemas.microsoft.com/office/powerpoint/2010/main" val="1840741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0C4D-C502-4CEC-A6C6-AB300DF5C46D}"/>
              </a:ext>
            </a:extLst>
          </p:cNvPr>
          <p:cNvSpPr>
            <a:spLocks noGrp="1"/>
          </p:cNvSpPr>
          <p:nvPr>
            <p:ph type="title"/>
          </p:nvPr>
        </p:nvSpPr>
        <p:spPr>
          <a:xfrm>
            <a:off x="457200" y="-36163"/>
            <a:ext cx="8229600" cy="1371600"/>
          </a:xfrm>
        </p:spPr>
        <p:txBody>
          <a:bodyPr/>
          <a:lstStyle/>
          <a:p>
            <a:r>
              <a:rPr lang="en-US" dirty="0"/>
              <a:t>Changes to Fore Culture</a:t>
            </a:r>
          </a:p>
        </p:txBody>
      </p:sp>
      <p:sp>
        <p:nvSpPr>
          <p:cNvPr id="3" name="Content Placeholder 2">
            <a:extLst>
              <a:ext uri="{FF2B5EF4-FFF2-40B4-BE49-F238E27FC236}">
                <a16:creationId xmlns:a16="http://schemas.microsoft.com/office/drawing/2014/main" id="{B5DE11A6-F469-402F-BDEF-224F5C88BB3A}"/>
              </a:ext>
            </a:extLst>
          </p:cNvPr>
          <p:cNvSpPr>
            <a:spLocks noGrp="1"/>
          </p:cNvSpPr>
          <p:nvPr>
            <p:ph idx="1"/>
          </p:nvPr>
        </p:nvSpPr>
        <p:spPr>
          <a:xfrm>
            <a:off x="457200" y="1295400"/>
            <a:ext cx="8229600" cy="4114800"/>
          </a:xfrm>
        </p:spPr>
        <p:txBody>
          <a:bodyPr/>
          <a:lstStyle/>
          <a:p>
            <a:r>
              <a:rPr lang="en-US" dirty="0"/>
              <a:t>Economic. Began to:</a:t>
            </a:r>
          </a:p>
          <a:p>
            <a:pPr lvl="1"/>
            <a:r>
              <a:rPr lang="en-US" dirty="0"/>
              <a:t>grow cash crops (coffee)</a:t>
            </a:r>
          </a:p>
          <a:p>
            <a:pPr lvl="1"/>
            <a:r>
              <a:rPr lang="en-US" dirty="0"/>
              <a:t>trade for Western goods</a:t>
            </a:r>
          </a:p>
          <a:p>
            <a:pPr lvl="1"/>
            <a:r>
              <a:rPr lang="en-US" dirty="0"/>
              <a:t>adopt a money-based economy</a:t>
            </a:r>
          </a:p>
          <a:p>
            <a:r>
              <a:rPr lang="en-US" dirty="0"/>
              <a:t>Warfare declined. Villages moved from high, defensible locations to near their fields.</a:t>
            </a:r>
          </a:p>
          <a:p>
            <a:pPr lvl="1"/>
            <a:endParaRPr lang="en-US" dirty="0"/>
          </a:p>
        </p:txBody>
      </p:sp>
    </p:spTree>
    <p:extLst>
      <p:ext uri="{BB962C8B-B14F-4D97-AF65-F5344CB8AC3E}">
        <p14:creationId xmlns:p14="http://schemas.microsoft.com/office/powerpoint/2010/main" val="1561522212"/>
      </p:ext>
    </p:extLst>
  </p:cSld>
  <p:clrMapOvr>
    <a:masterClrMapping/>
  </p:clrMapOvr>
  <mc:AlternateContent xmlns:mc="http://schemas.openxmlformats.org/markup-compatibility/2006" xmlns:p14="http://schemas.microsoft.com/office/powerpoint/2010/main">
    <mc:Choice Requires="p14">
      <p:transition spd="slow" p14:dur="2000" advTm="92296"/>
    </mc:Choice>
    <mc:Fallback xmlns="">
      <p:transition spd="slow" advTm="9229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E8A4-831C-410E-8781-54845E76A1A1}"/>
              </a:ext>
            </a:extLst>
          </p:cNvPr>
          <p:cNvSpPr>
            <a:spLocks noGrp="1"/>
          </p:cNvSpPr>
          <p:nvPr>
            <p:ph type="title"/>
          </p:nvPr>
        </p:nvSpPr>
        <p:spPr>
          <a:xfrm>
            <a:off x="457200" y="-228600"/>
            <a:ext cx="8229600" cy="1371600"/>
          </a:xfrm>
        </p:spPr>
        <p:txBody>
          <a:bodyPr/>
          <a:lstStyle/>
          <a:p>
            <a:r>
              <a:rPr lang="en-US" dirty="0"/>
              <a:t>Sorcery</a:t>
            </a:r>
          </a:p>
        </p:txBody>
      </p:sp>
      <p:sp>
        <p:nvSpPr>
          <p:cNvPr id="3" name="Content Placeholder 2">
            <a:extLst>
              <a:ext uri="{FF2B5EF4-FFF2-40B4-BE49-F238E27FC236}">
                <a16:creationId xmlns:a16="http://schemas.microsoft.com/office/drawing/2014/main" id="{59B75BD2-558D-47EA-B263-392CFE17F488}"/>
              </a:ext>
            </a:extLst>
          </p:cNvPr>
          <p:cNvSpPr>
            <a:spLocks noGrp="1"/>
          </p:cNvSpPr>
          <p:nvPr>
            <p:ph idx="1"/>
          </p:nvPr>
        </p:nvSpPr>
        <p:spPr>
          <a:xfrm>
            <a:off x="457200" y="1143000"/>
            <a:ext cx="8229600" cy="4114800"/>
          </a:xfrm>
        </p:spPr>
        <p:txBody>
          <a:bodyPr/>
          <a:lstStyle/>
          <a:p>
            <a:r>
              <a:rPr lang="en-US" dirty="0"/>
              <a:t>Can be used for good (benefit of the group) or for aggression (against an enemy group).</a:t>
            </a:r>
          </a:p>
          <a:p>
            <a:r>
              <a:rPr lang="en-US" dirty="0"/>
              <a:t>Problems often blamed on sorcery from other group.</a:t>
            </a:r>
          </a:p>
          <a:p>
            <a:endParaRPr lang="en-US" dirty="0"/>
          </a:p>
        </p:txBody>
      </p:sp>
    </p:spTree>
    <p:extLst>
      <p:ext uri="{BB962C8B-B14F-4D97-AF65-F5344CB8AC3E}">
        <p14:creationId xmlns:p14="http://schemas.microsoft.com/office/powerpoint/2010/main" val="2739859000"/>
      </p:ext>
    </p:extLst>
  </p:cSld>
  <p:clrMapOvr>
    <a:masterClrMapping/>
  </p:clrMapOvr>
  <mc:AlternateContent xmlns:mc="http://schemas.openxmlformats.org/markup-compatibility/2006" xmlns:p14="http://schemas.microsoft.com/office/powerpoint/2010/main">
    <mc:Choice Requires="p14">
      <p:transition spd="slow" p14:dur="2000" advTm="91801"/>
    </mc:Choice>
    <mc:Fallback xmlns="">
      <p:transition spd="slow" advTm="9180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sz="quarter"/>
          </p:nvPr>
        </p:nvSpPr>
        <p:spPr>
          <a:xfrm>
            <a:off x="0" y="2514600"/>
            <a:ext cx="9144000" cy="1828800"/>
          </a:xfrm>
        </p:spPr>
        <p:txBody>
          <a:bodyPr/>
          <a:lstStyle/>
          <a:p>
            <a:r>
              <a:rPr lang="en-US" altLang="en-US" sz="2800" smtClean="0">
                <a:effectLst/>
              </a:rPr>
              <a:t>“Kuru began with tremors.  Despite her trembling and jerky motions, a South Fore woman in the Highlands of New Guinea could lean on her digging stick as she went to work – weeding her sweet potato garden and caring for her children.  In several months, her coordination was worse; she could not walk unless someone supported her.  Her eyes were crossed and her speech was slurred.  Excitement made the symptoms of cerebellar dysfunction worse, and she was easily provoked to foolish laughter.  Within a year, she could no longer sit up and was left lying near the fireplace in her low grass-roofed house.  Death was inevitable. (McElroy and Townsend 1989:44)”</a:t>
            </a:r>
          </a:p>
        </p:txBody>
      </p:sp>
    </p:spTree>
    <p:extLst>
      <p:ext uri="{BB962C8B-B14F-4D97-AF65-F5344CB8AC3E}">
        <p14:creationId xmlns:p14="http://schemas.microsoft.com/office/powerpoint/2010/main" val="165685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0"/>
            <a:ext cx="7648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17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Kuru thought to be product of sorcerers</a:t>
            </a:r>
          </a:p>
        </p:txBody>
      </p:sp>
      <p:sp>
        <p:nvSpPr>
          <p:cNvPr id="3" name="Content Placeholder 2"/>
          <p:cNvSpPr>
            <a:spLocks noGrp="1"/>
          </p:cNvSpPr>
          <p:nvPr>
            <p:ph idx="1"/>
          </p:nvPr>
        </p:nvSpPr>
        <p:spPr>
          <a:xfrm>
            <a:off x="457200" y="1371600"/>
            <a:ext cx="8229600" cy="4114800"/>
          </a:xfrm>
        </p:spPr>
        <p:txBody>
          <a:bodyPr/>
          <a:lstStyle/>
          <a:p>
            <a:pPr>
              <a:defRPr/>
            </a:pPr>
            <a:r>
              <a:rPr lang="en-US" dirty="0">
                <a:effectLst>
                  <a:outerShdw blurRad="38100" dist="38100" dir="2700000" algn="tl">
                    <a:srgbClr val="000000">
                      <a:alpha val="43137"/>
                    </a:srgbClr>
                  </a:outerShdw>
                </a:effectLst>
                <a:latin typeface="+mj-lt"/>
              </a:rPr>
              <a:t>Affected primarily women</a:t>
            </a:r>
          </a:p>
          <a:p>
            <a:pPr>
              <a:defRPr/>
            </a:pPr>
            <a:r>
              <a:rPr lang="en-US" dirty="0">
                <a:effectLst>
                  <a:outerShdw blurRad="38100" dist="38100" dir="2700000" algn="tl">
                    <a:srgbClr val="000000">
                      <a:alpha val="43137"/>
                    </a:srgbClr>
                  </a:outerShdw>
                </a:effectLst>
                <a:latin typeface="+mj-lt"/>
              </a:rPr>
              <a:t>Steal a bit of victim’s hair, food, clothing, or feces. Wrap with magical charms. </a:t>
            </a:r>
          </a:p>
          <a:p>
            <a:pPr>
              <a:defRPr/>
            </a:pPr>
            <a:r>
              <a:rPr lang="en-US" dirty="0">
                <a:effectLst>
                  <a:outerShdw blurRad="38100" dist="38100" dir="2700000" algn="tl">
                    <a:srgbClr val="000000">
                      <a:alpha val="43137"/>
                    </a:srgbClr>
                  </a:outerShdw>
                </a:effectLst>
                <a:latin typeface="+mj-lt"/>
              </a:rPr>
              <a:t>Curse</a:t>
            </a:r>
            <a:r>
              <a:rPr lang="en-US" dirty="0" smtClean="0">
                <a:effectLst>
                  <a:outerShdw blurRad="38100" dist="38100" dir="2700000" algn="tl">
                    <a:srgbClr val="000000">
                      <a:alpha val="43137"/>
                    </a:srgbClr>
                  </a:outerShdw>
                </a:effectLst>
                <a:latin typeface="+mj-lt"/>
              </a:rPr>
              <a:t>: I </a:t>
            </a:r>
            <a:r>
              <a:rPr lang="en-US" dirty="0">
                <a:effectLst>
                  <a:outerShdw blurRad="38100" dist="38100" dir="2700000" algn="tl">
                    <a:srgbClr val="000000">
                      <a:alpha val="43137"/>
                    </a:srgbClr>
                  </a:outerShdw>
                </a:effectLst>
                <a:latin typeface="+mj-lt"/>
              </a:rPr>
              <a:t>break the bones of your legs, I break the bones of your feet, I break the bones of your arms, I break the bones of your hands, and finally I make you die. </a:t>
            </a:r>
          </a:p>
          <a:p>
            <a:pPr>
              <a:defRPr/>
            </a:pPr>
            <a:r>
              <a:rPr lang="en-US" dirty="0">
                <a:effectLst>
                  <a:outerShdw blurRad="38100" dist="38100" dir="2700000" algn="tl">
                    <a:srgbClr val="000000">
                      <a:alpha val="43137"/>
                    </a:srgbClr>
                  </a:outerShdw>
                </a:effectLst>
                <a:latin typeface="+mj-lt"/>
              </a:rPr>
              <a:t>Bundle is then buried. As it decomposes, so does the cursed victim.</a:t>
            </a:r>
          </a:p>
          <a:p>
            <a:pPr>
              <a:defRPr/>
            </a:pPr>
            <a:r>
              <a:rPr lang="en-US" dirty="0">
                <a:effectLst>
                  <a:outerShdw blurRad="38100" dist="38100" dir="2700000" algn="tl">
                    <a:srgbClr val="000000">
                      <a:alpha val="43137"/>
                    </a:srgbClr>
                  </a:outerShdw>
                </a:effectLst>
                <a:latin typeface="+mj-lt"/>
              </a:rPr>
              <a:t>Once cursed, there was no cure. </a:t>
            </a:r>
          </a:p>
          <a:p>
            <a:pPr>
              <a:defRPr/>
            </a:pPr>
            <a:endParaRPr lang="en-US" dirty="0"/>
          </a:p>
          <a:p>
            <a:pPr lvl="1">
              <a:defRPr/>
            </a:pPr>
            <a:endParaRPr lang="en-US" dirty="0"/>
          </a:p>
        </p:txBody>
      </p:sp>
    </p:spTree>
    <p:extLst>
      <p:ext uri="{BB962C8B-B14F-4D97-AF65-F5344CB8AC3E}">
        <p14:creationId xmlns:p14="http://schemas.microsoft.com/office/powerpoint/2010/main" val="1435265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114800"/>
          </a:xfrm>
        </p:spPr>
        <p:txBody>
          <a:bodyPr/>
          <a:lstStyle/>
          <a:p>
            <a:pPr>
              <a:defRPr/>
            </a:pPr>
            <a:r>
              <a:rPr lang="en-US" dirty="0"/>
              <a:t>Out of a population of 8,000 people, 1,100 Kuru deaths were recorded between 1957 and 1968. Major cause of female deaths.  Ratio of female to male deaths was 25:1. </a:t>
            </a:r>
          </a:p>
          <a:p>
            <a:pPr>
              <a:defRPr/>
            </a:pPr>
            <a:r>
              <a:rPr lang="en-US" dirty="0"/>
              <a:t>The exception was with children:</a:t>
            </a:r>
          </a:p>
          <a:p>
            <a:pPr lvl="1">
              <a:defRPr/>
            </a:pPr>
            <a:r>
              <a:rPr lang="en-US" dirty="0"/>
              <a:t>35% of kuru cases were children. Roughly equal mix between boys and girls.</a:t>
            </a:r>
          </a:p>
          <a:p>
            <a:pPr>
              <a:defRPr/>
            </a:pPr>
            <a:r>
              <a:rPr lang="en-US" dirty="0"/>
              <a:t>Australian government took administrative control over Fore territory in 1950s. Very focused on finding cause/cure. </a:t>
            </a:r>
          </a:p>
        </p:txBody>
      </p:sp>
    </p:spTree>
    <p:extLst>
      <p:ext uri="{BB962C8B-B14F-4D97-AF65-F5344CB8AC3E}">
        <p14:creationId xmlns:p14="http://schemas.microsoft.com/office/powerpoint/2010/main" val="1711458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Kuru patterns changed</a:t>
            </a:r>
          </a:p>
        </p:txBody>
      </p:sp>
      <p:sp>
        <p:nvSpPr>
          <p:cNvPr id="3" name="Content Placeholder 2"/>
          <p:cNvSpPr>
            <a:spLocks noGrp="1"/>
          </p:cNvSpPr>
          <p:nvPr>
            <p:ph idx="1"/>
          </p:nvPr>
        </p:nvSpPr>
        <p:spPr>
          <a:xfrm>
            <a:off x="457200" y="1600200"/>
            <a:ext cx="8229600" cy="4114800"/>
          </a:xfrm>
        </p:spPr>
        <p:txBody>
          <a:bodyPr/>
          <a:lstStyle/>
          <a:p>
            <a:pPr>
              <a:defRPr/>
            </a:pPr>
            <a:r>
              <a:rPr lang="en-US" dirty="0"/>
              <a:t>Became less common, especially among children.</a:t>
            </a:r>
          </a:p>
          <a:p>
            <a:pPr>
              <a:defRPr/>
            </a:pPr>
            <a:r>
              <a:rPr lang="en-US" dirty="0"/>
              <a:t>Inconsistent with genetic cause. </a:t>
            </a:r>
          </a:p>
          <a:p>
            <a:pPr>
              <a:defRPr/>
            </a:pPr>
            <a:r>
              <a:rPr lang="en-US" dirty="0"/>
              <a:t>So what is going on</a:t>
            </a:r>
            <a:r>
              <a:rPr lang="en-US" dirty="0" smtClean="0"/>
              <a:t>? </a:t>
            </a:r>
            <a:endParaRPr lang="en-US" dirty="0"/>
          </a:p>
        </p:txBody>
      </p:sp>
      <p:sp>
        <p:nvSpPr>
          <p:cNvPr id="24580" name="TextBox 4"/>
          <p:cNvSpPr txBox="1">
            <a:spLocks noChangeArrowheads="1"/>
          </p:cNvSpPr>
          <p:nvPr/>
        </p:nvSpPr>
        <p:spPr bwMode="auto">
          <a:xfrm>
            <a:off x="771525" y="4572000"/>
            <a:ext cx="760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a:t>Linked to the process of cannibalism</a:t>
            </a:r>
          </a:p>
        </p:txBody>
      </p:sp>
    </p:spTree>
    <p:extLst>
      <p:ext uri="{BB962C8B-B14F-4D97-AF65-F5344CB8AC3E}">
        <p14:creationId xmlns:p14="http://schemas.microsoft.com/office/powerpoint/2010/main" val="87437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solidFill>
                  <a:schemeClr val="tx1"/>
                </a:solidFill>
              </a:rPr>
              <a:t>CULTURAL ANTHROPOLOGY</a:t>
            </a:r>
          </a:p>
        </p:txBody>
      </p:sp>
      <p:sp>
        <p:nvSpPr>
          <p:cNvPr id="18435" name="Rectangle 3"/>
          <p:cNvSpPr>
            <a:spLocks noGrp="1" noChangeArrowheads="1"/>
          </p:cNvSpPr>
          <p:nvPr>
            <p:ph idx="1"/>
          </p:nvPr>
        </p:nvSpPr>
        <p:spPr/>
        <p:txBody>
          <a:bodyPr/>
          <a:lstStyle/>
          <a:p>
            <a:r>
              <a:rPr lang="en-US" b="1" dirty="0"/>
              <a:t>Cultural anthropology</a:t>
            </a:r>
            <a:r>
              <a:rPr lang="en-US" dirty="0"/>
              <a:t>: comparative, cross-cultural study of human society and culture</a:t>
            </a:r>
          </a:p>
          <a:p>
            <a:pPr lvl="1"/>
            <a:r>
              <a:rPr lang="en-US" b="1" dirty="0"/>
              <a:t>Ethnography</a:t>
            </a:r>
            <a:r>
              <a:rPr lang="en-US" dirty="0"/>
              <a:t>: fieldwork in a particular cultural setting; provides an account of that community, society, or culture</a:t>
            </a:r>
          </a:p>
          <a:p>
            <a:pPr lvl="1"/>
            <a:r>
              <a:rPr lang="en-US" b="1" dirty="0"/>
              <a:t>Ethnology</a:t>
            </a:r>
            <a:r>
              <a:rPr lang="en-US" dirty="0"/>
              <a:t>: study of sociocultural differences and similarities; examines, interprets, and analyzes the results of ethnography</a:t>
            </a:r>
          </a:p>
        </p:txBody>
      </p:sp>
    </p:spTree>
    <p:extLst>
      <p:ext uri="{BB962C8B-B14F-4D97-AF65-F5344CB8AC3E}">
        <p14:creationId xmlns:p14="http://schemas.microsoft.com/office/powerpoint/2010/main" val="1988025604"/>
      </p:ext>
    </p:extLst>
  </p:cSld>
  <p:clrMapOvr>
    <a:masterClrMapping/>
  </p:clrMapOvr>
  <mc:AlternateContent xmlns:mc="http://schemas.openxmlformats.org/markup-compatibility/2006" xmlns:p14="http://schemas.microsoft.com/office/powerpoint/2010/main">
    <mc:Choice Requires="p14">
      <p:transition spd="slow" p14:dur="2000" advTm="89003"/>
    </mc:Choice>
    <mc:Fallback xmlns="">
      <p:transition spd="slow" advTm="8900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pPr>
              <a:defRPr/>
            </a:pPr>
            <a:r>
              <a:rPr lang="en-US" b="1" dirty="0" smtClean="0">
                <a:solidFill>
                  <a:schemeClr val="tx1"/>
                </a:solidFill>
              </a:rPr>
              <a:t>Prion</a:t>
            </a:r>
            <a:endParaRPr lang="en-US" b="1" dirty="0">
              <a:solidFill>
                <a:schemeClr val="tx1"/>
              </a:solidFill>
            </a:endParaRPr>
          </a:p>
        </p:txBody>
      </p:sp>
      <p:sp>
        <p:nvSpPr>
          <p:cNvPr id="3" name="Content Placeholder 2"/>
          <p:cNvSpPr>
            <a:spLocks noGrp="1"/>
          </p:cNvSpPr>
          <p:nvPr>
            <p:ph idx="1"/>
          </p:nvPr>
        </p:nvSpPr>
        <p:spPr>
          <a:xfrm>
            <a:off x="0" y="998538"/>
            <a:ext cx="4830763" cy="4525962"/>
          </a:xfrm>
        </p:spPr>
        <p:txBody>
          <a:bodyPr/>
          <a:lstStyle/>
          <a:p>
            <a:pPr>
              <a:defRPr/>
            </a:pPr>
            <a:r>
              <a:rPr lang="en-US" sz="2400" dirty="0" smtClean="0"/>
              <a:t>It is not a bacterial or viral disease. Contain no nucleic acid (DNA) and are resistant to destruction</a:t>
            </a:r>
          </a:p>
          <a:p>
            <a:pPr lvl="1">
              <a:defRPr/>
            </a:pPr>
            <a:r>
              <a:rPr lang="en-US" sz="2000" dirty="0" smtClean="0"/>
              <a:t>The immune system does not attack it, and scientists are still trying to figure why it does not. </a:t>
            </a:r>
          </a:p>
          <a:p>
            <a:pPr>
              <a:defRPr/>
            </a:pPr>
            <a:r>
              <a:rPr lang="en-US" sz="2400" dirty="0" smtClean="0"/>
              <a:t>It is a “prion” disease like Mad Cow Disease </a:t>
            </a:r>
          </a:p>
          <a:p>
            <a:pPr lvl="1">
              <a:defRPr/>
            </a:pPr>
            <a:r>
              <a:rPr lang="en-US" sz="2000" dirty="0" smtClean="0"/>
              <a:t>It attacks the cerebellum, which helps control coordination</a:t>
            </a:r>
          </a:p>
          <a:p>
            <a:pPr lvl="1">
              <a:defRPr/>
            </a:pPr>
            <a:r>
              <a:rPr lang="en-US" sz="2000" dirty="0" smtClean="0"/>
              <a:t>The pathogen makes brain look like a sponge</a:t>
            </a:r>
          </a:p>
          <a:p>
            <a:pPr lvl="1">
              <a:defRPr/>
            </a:pPr>
            <a:endParaRPr lang="en-US" sz="2000" dirty="0" smtClean="0"/>
          </a:p>
        </p:txBody>
      </p:sp>
      <p:pic>
        <p:nvPicPr>
          <p:cNvPr id="2560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1828800"/>
            <a:ext cx="41767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49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609600" y="1600200"/>
            <a:ext cx="792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3200"/>
              <a:t>One can get the disease by coming into contact with an infected person</a:t>
            </a:r>
          </a:p>
          <a:p>
            <a:pPr>
              <a:buFont typeface="Arial" panose="020B0604020202020204" pitchFamily="34" charset="0"/>
              <a:buChar char="•"/>
            </a:pPr>
            <a:r>
              <a:rPr lang="en-US" altLang="en-US" sz="3200"/>
              <a:t>Or by consuming infected parts, mostly the brain </a:t>
            </a:r>
          </a:p>
        </p:txBody>
      </p:sp>
      <p:sp>
        <p:nvSpPr>
          <p:cNvPr id="26627" name="TextBox 2"/>
          <p:cNvSpPr txBox="1">
            <a:spLocks noChangeArrowheads="1"/>
          </p:cNvSpPr>
          <p:nvPr/>
        </p:nvSpPr>
        <p:spPr bwMode="auto">
          <a:xfrm>
            <a:off x="3810000" y="0"/>
            <a:ext cx="15446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400" b="1"/>
              <a:t>Kuru</a:t>
            </a:r>
          </a:p>
        </p:txBody>
      </p:sp>
    </p:spTree>
    <p:extLst>
      <p:ext uri="{BB962C8B-B14F-4D97-AF65-F5344CB8AC3E}">
        <p14:creationId xmlns:p14="http://schemas.microsoft.com/office/powerpoint/2010/main" val="2862535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854279"/>
      </p:ext>
    </p:extLst>
  </p:cSld>
  <p:clrMapOvr>
    <a:masterClrMapping/>
  </p:clrMapOvr>
  <mc:AlternateContent xmlns:mc="http://schemas.openxmlformats.org/markup-compatibility/2006" xmlns:p14="http://schemas.microsoft.com/office/powerpoint/2010/main">
    <mc:Choice Requires="p14">
      <p:transition spd="slow" p14:dur="2000" advTm="8329"/>
    </mc:Choice>
    <mc:Fallback xmlns="">
      <p:transition spd="slow" advTm="83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81000"/>
            <a:ext cx="7315200" cy="609600"/>
          </a:xfrm>
        </p:spPr>
        <p:txBody>
          <a:bodyPr/>
          <a:lstStyle/>
          <a:p>
            <a:pPr eaLnBrk="1" hangingPunct="1"/>
            <a:r>
              <a:rPr lang="en-US" sz="2400" b="1" dirty="0"/>
              <a:t>Ethnography and Ethnology—</a:t>
            </a:r>
            <a:br>
              <a:rPr lang="en-US" sz="2400" b="1" dirty="0"/>
            </a:br>
            <a:r>
              <a:rPr lang="en-US" sz="2400" b="1" dirty="0"/>
              <a:t>Two Dimensions of Cultural Anthropology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86073354"/>
              </p:ext>
            </p:extLst>
          </p:nvPr>
        </p:nvGraphicFramePr>
        <p:xfrm>
          <a:off x="457200" y="1905000"/>
          <a:ext cx="8229600" cy="1752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17673072"/>
                    </a:ext>
                  </a:extLst>
                </a:gridCol>
                <a:gridCol w="4114800">
                  <a:extLst>
                    <a:ext uri="{9D8B030D-6E8A-4147-A177-3AD203B41FA5}">
                      <a16:colId xmlns:a16="http://schemas.microsoft.com/office/drawing/2014/main" val="2060219240"/>
                    </a:ext>
                  </a:extLst>
                </a:gridCol>
              </a:tblGrid>
              <a:tr h="370840">
                <a:tc>
                  <a:txBody>
                    <a:bodyPr/>
                    <a:lstStyle/>
                    <a:p>
                      <a:r>
                        <a:rPr lang="en-US" dirty="0">
                          <a:solidFill>
                            <a:schemeClr val="tx1"/>
                          </a:solidFill>
                        </a:rPr>
                        <a:t>ETHNOGRAPHY</a:t>
                      </a:r>
                    </a:p>
                  </a:txBody>
                  <a:tcPr>
                    <a:solidFill>
                      <a:srgbClr val="FFD68C"/>
                    </a:solidFill>
                  </a:tcPr>
                </a:tc>
                <a:tc>
                  <a:txBody>
                    <a:bodyPr/>
                    <a:lstStyle/>
                    <a:p>
                      <a:r>
                        <a:rPr lang="en-US" dirty="0">
                          <a:solidFill>
                            <a:schemeClr val="tx1"/>
                          </a:solidFill>
                        </a:rPr>
                        <a:t>ETHNOLOGY</a:t>
                      </a:r>
                    </a:p>
                  </a:txBody>
                  <a:tcPr>
                    <a:solidFill>
                      <a:srgbClr val="CCE098"/>
                    </a:solidFill>
                  </a:tcPr>
                </a:tc>
                <a:extLst>
                  <a:ext uri="{0D108BD9-81ED-4DB2-BD59-A6C34878D82A}">
                    <a16:rowId xmlns:a16="http://schemas.microsoft.com/office/drawing/2014/main" val="3807261446"/>
                  </a:ext>
                </a:extLst>
              </a:tr>
              <a:tr h="370840">
                <a:tc>
                  <a:txBody>
                    <a:bodyPr/>
                    <a:lstStyle/>
                    <a:p>
                      <a:r>
                        <a:rPr lang="en-US" dirty="0"/>
                        <a:t>Requires fieldwork to collect data</a:t>
                      </a:r>
                    </a:p>
                  </a:txBody>
                  <a:tcPr>
                    <a:solidFill>
                      <a:srgbClr val="FFEBC6"/>
                    </a:solidFill>
                  </a:tcPr>
                </a:tc>
                <a:tc>
                  <a:txBody>
                    <a:bodyPr/>
                    <a:lstStyle/>
                    <a:p>
                      <a:r>
                        <a:rPr lang="en-US" dirty="0"/>
                        <a:t>Uses data collected by a series of researchers</a:t>
                      </a:r>
                    </a:p>
                  </a:txBody>
                  <a:tcPr>
                    <a:solidFill>
                      <a:srgbClr val="E6F0CB"/>
                    </a:solidFill>
                  </a:tcPr>
                </a:tc>
                <a:extLst>
                  <a:ext uri="{0D108BD9-81ED-4DB2-BD59-A6C34878D82A}">
                    <a16:rowId xmlns:a16="http://schemas.microsoft.com/office/drawing/2014/main" val="2130794904"/>
                  </a:ext>
                </a:extLst>
              </a:tr>
              <a:tr h="370840">
                <a:tc>
                  <a:txBody>
                    <a:bodyPr/>
                    <a:lstStyle/>
                    <a:p>
                      <a:r>
                        <a:rPr lang="en-US" dirty="0"/>
                        <a:t>Often descriptive</a:t>
                      </a:r>
                    </a:p>
                  </a:txBody>
                  <a:tcPr>
                    <a:solidFill>
                      <a:srgbClr val="FFEBC6"/>
                    </a:solidFill>
                  </a:tcPr>
                </a:tc>
                <a:tc>
                  <a:txBody>
                    <a:bodyPr/>
                    <a:lstStyle/>
                    <a:p>
                      <a:r>
                        <a:rPr lang="en-US" dirty="0"/>
                        <a:t>Usually synthetic</a:t>
                      </a:r>
                    </a:p>
                  </a:txBody>
                  <a:tcPr>
                    <a:solidFill>
                      <a:srgbClr val="E6F0CB"/>
                    </a:solidFill>
                  </a:tcPr>
                </a:tc>
                <a:extLst>
                  <a:ext uri="{0D108BD9-81ED-4DB2-BD59-A6C34878D82A}">
                    <a16:rowId xmlns:a16="http://schemas.microsoft.com/office/drawing/2014/main" val="186215185"/>
                  </a:ext>
                </a:extLst>
              </a:tr>
              <a:tr h="370840">
                <a:tc>
                  <a:txBody>
                    <a:bodyPr/>
                    <a:lstStyle/>
                    <a:p>
                      <a:r>
                        <a:rPr lang="en-US" dirty="0"/>
                        <a:t>Group/community specific</a:t>
                      </a:r>
                    </a:p>
                  </a:txBody>
                  <a:tcPr>
                    <a:solidFill>
                      <a:srgbClr val="FFEBC6"/>
                    </a:solidFill>
                  </a:tcPr>
                </a:tc>
                <a:tc>
                  <a:txBody>
                    <a:bodyPr/>
                    <a:lstStyle/>
                    <a:p>
                      <a:r>
                        <a:rPr lang="en-US" dirty="0"/>
                        <a:t>Comparative/cross-cultural</a:t>
                      </a:r>
                    </a:p>
                  </a:txBody>
                  <a:tcPr>
                    <a:solidFill>
                      <a:srgbClr val="E6F0CB"/>
                    </a:solidFill>
                  </a:tcPr>
                </a:tc>
                <a:extLst>
                  <a:ext uri="{0D108BD9-81ED-4DB2-BD59-A6C34878D82A}">
                    <a16:rowId xmlns:a16="http://schemas.microsoft.com/office/drawing/2014/main" val="323593884"/>
                  </a:ext>
                </a:extLst>
              </a:tr>
            </a:tbl>
          </a:graphicData>
        </a:graphic>
      </p:graphicFrame>
    </p:spTree>
    <p:extLst>
      <p:ext uri="{BB962C8B-B14F-4D97-AF65-F5344CB8AC3E}">
        <p14:creationId xmlns:p14="http://schemas.microsoft.com/office/powerpoint/2010/main" val="3197352042"/>
      </p:ext>
    </p:extLst>
  </p:cSld>
  <p:clrMapOvr>
    <a:masterClrMapping/>
  </p:clrMapOvr>
  <mc:AlternateContent xmlns:mc="http://schemas.openxmlformats.org/markup-compatibility/2006" xmlns:p14="http://schemas.microsoft.com/office/powerpoint/2010/main">
    <mc:Choice Requires="p14">
      <p:transition p14:dur="0" advTm="114652"/>
    </mc:Choice>
    <mc:Fallback xmlns="">
      <p:transition advTm="1146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Ethnographic Present</a:t>
            </a:r>
          </a:p>
        </p:txBody>
      </p:sp>
      <p:pic>
        <p:nvPicPr>
          <p:cNvPr id="8194" name="Picture 2" descr="https://1.bp.blogspot.com/-olMZKicmLVI/T7El0HTcrCI/AAAAAAAACwY/FWBoZBB0-yY/s1600/Edward+S.+Curtis+-+A+Corner+of+Zu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8" y="1143000"/>
            <a:ext cx="4510405" cy="34758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g_934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9" y="1142999"/>
            <a:ext cx="4634441" cy="3475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4928" y="5334000"/>
            <a:ext cx="3894143" cy="707886"/>
          </a:xfrm>
          <a:prstGeom prst="rect">
            <a:avLst/>
          </a:prstGeom>
          <a:noFill/>
        </p:spPr>
        <p:txBody>
          <a:bodyPr wrap="none" rtlCol="0">
            <a:spAutoFit/>
          </a:bodyPr>
          <a:lstStyle/>
          <a:p>
            <a:r>
              <a:rPr lang="en-US" sz="4000" dirty="0"/>
              <a:t>Culture Changes</a:t>
            </a:r>
          </a:p>
        </p:txBody>
      </p:sp>
    </p:spTree>
    <p:extLst>
      <p:ext uri="{BB962C8B-B14F-4D97-AF65-F5344CB8AC3E}">
        <p14:creationId xmlns:p14="http://schemas.microsoft.com/office/powerpoint/2010/main" val="1476115176"/>
      </p:ext>
    </p:extLst>
  </p:cSld>
  <p:clrMapOvr>
    <a:masterClrMapping/>
  </p:clrMapOvr>
  <mc:AlternateContent xmlns:mc="http://schemas.openxmlformats.org/markup-compatibility/2006" xmlns:p14="http://schemas.microsoft.com/office/powerpoint/2010/main">
    <mc:Choice Requires="p14">
      <p:transition spd="med" p14:dur="700" advTm="123044">
        <p:fade/>
      </p:transition>
    </mc:Choice>
    <mc:Fallback xmlns="">
      <p:transition spd="med" advTm="12304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0999"/>
            <a:ext cx="7315200" cy="609600"/>
          </a:xfrm>
        </p:spPr>
        <p:txBody>
          <a:bodyPr/>
          <a:lstStyle/>
          <a:p>
            <a:r>
              <a:rPr lang="en-US"/>
              <a:t>Ethnographic Methods:</a:t>
            </a:r>
            <a:br>
              <a:rPr lang="en-US"/>
            </a:br>
            <a:r>
              <a:rPr lang="en-US"/>
              <a:t>Participant Observation</a:t>
            </a:r>
            <a:endParaRPr lang="en-US" dirty="0"/>
          </a:p>
        </p:txBody>
      </p:sp>
      <p:sp>
        <p:nvSpPr>
          <p:cNvPr id="3" name="Content Placeholder 2"/>
          <p:cNvSpPr>
            <a:spLocks noGrp="1"/>
          </p:cNvSpPr>
          <p:nvPr>
            <p:ph idx="1"/>
          </p:nvPr>
        </p:nvSpPr>
        <p:spPr>
          <a:xfrm>
            <a:off x="457200" y="1524000"/>
            <a:ext cx="8077200" cy="5029199"/>
          </a:xfrm>
        </p:spPr>
        <p:txBody>
          <a:bodyPr/>
          <a:lstStyle/>
          <a:p>
            <a:r>
              <a:rPr lang="en-US"/>
              <a:t>The anthropologist joins people as they do things. Combines social participation and personal observation within the community.</a:t>
            </a:r>
            <a:endParaRPr lang="en-US" dirty="0"/>
          </a:p>
        </p:txBody>
      </p:sp>
      <p:pic>
        <p:nvPicPr>
          <p:cNvPr id="5" name="Picture 4"/>
          <p:cNvPicPr>
            <a:picLocks noChangeAspect="1"/>
          </p:cNvPicPr>
          <p:nvPr/>
        </p:nvPicPr>
        <p:blipFill>
          <a:blip r:embed="rId3"/>
          <a:stretch>
            <a:fillRect/>
          </a:stretch>
        </p:blipFill>
        <p:spPr>
          <a:xfrm>
            <a:off x="0" y="3276600"/>
            <a:ext cx="5715000" cy="3429000"/>
          </a:xfrm>
          <a:prstGeom prst="rect">
            <a:avLst/>
          </a:prstGeom>
        </p:spPr>
      </p:pic>
      <p:pic>
        <p:nvPicPr>
          <p:cNvPr id="3074"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442" t="38558" r="61099" b="3762"/>
          <a:stretch/>
        </p:blipFill>
        <p:spPr bwMode="auto">
          <a:xfrm>
            <a:off x="5867400" y="3276600"/>
            <a:ext cx="3149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13692"/>
      </p:ext>
    </p:extLst>
  </p:cSld>
  <p:clrMapOvr>
    <a:masterClrMapping/>
  </p:clrMapOvr>
  <mc:AlternateContent xmlns:mc="http://schemas.openxmlformats.org/markup-compatibility/2006" xmlns:p14="http://schemas.microsoft.com/office/powerpoint/2010/main">
    <mc:Choice Requires="p14">
      <p:transition spd="med" p14:dur="700" advTm="84295">
        <p:fade/>
      </p:transition>
    </mc:Choice>
    <mc:Fallback xmlns="">
      <p:transition spd="med" advTm="8429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09600"/>
          </a:xfrm>
        </p:spPr>
        <p:txBody>
          <a:bodyPr/>
          <a:lstStyle/>
          <a:p>
            <a:r>
              <a:rPr lang="en-US" dirty="0"/>
              <a:t>Ethnographic Methods:</a:t>
            </a:r>
            <a:br>
              <a:rPr lang="en-US" dirty="0"/>
            </a:br>
            <a:r>
              <a:rPr lang="en-US" dirty="0"/>
              <a:t>Interviews</a:t>
            </a:r>
          </a:p>
        </p:txBody>
      </p:sp>
      <p:sp>
        <p:nvSpPr>
          <p:cNvPr id="3" name="Content Placeholder 2"/>
          <p:cNvSpPr>
            <a:spLocks noGrp="1"/>
          </p:cNvSpPr>
          <p:nvPr>
            <p:ph idx="1"/>
          </p:nvPr>
        </p:nvSpPr>
        <p:spPr>
          <a:xfrm>
            <a:off x="457200" y="1524000"/>
            <a:ext cx="8077200" cy="5029199"/>
          </a:xfrm>
        </p:spPr>
        <p:txBody>
          <a:bodyPr/>
          <a:lstStyle/>
          <a:p>
            <a:r>
              <a:rPr lang="en-US" dirty="0"/>
              <a:t>Dr. Sean Prall—studies the </a:t>
            </a:r>
            <a:r>
              <a:rPr lang="en-US" dirty="0" err="1"/>
              <a:t>Himba</a:t>
            </a:r>
            <a:r>
              <a:rPr lang="en-US" dirty="0"/>
              <a:t> people, pastoralists that live in northern Namibia. Looks at health related factors like sleep and parental investment.</a:t>
            </a:r>
          </a:p>
        </p:txBody>
      </p:sp>
      <p:pic>
        <p:nvPicPr>
          <p:cNvPr id="5" name="Picture 4"/>
          <p:cNvPicPr>
            <a:picLocks noChangeAspect="1"/>
          </p:cNvPicPr>
          <p:nvPr/>
        </p:nvPicPr>
        <p:blipFill>
          <a:blip r:embed="rId3"/>
          <a:stretch>
            <a:fillRect/>
          </a:stretch>
        </p:blipFill>
        <p:spPr>
          <a:xfrm>
            <a:off x="3215522" y="3160462"/>
            <a:ext cx="2712955" cy="3621338"/>
          </a:xfrm>
          <a:prstGeom prst="rect">
            <a:avLst/>
          </a:prstGeom>
        </p:spPr>
      </p:pic>
    </p:spTree>
    <p:extLst>
      <p:ext uri="{BB962C8B-B14F-4D97-AF65-F5344CB8AC3E}">
        <p14:creationId xmlns:p14="http://schemas.microsoft.com/office/powerpoint/2010/main" val="2711274335"/>
      </p:ext>
    </p:extLst>
  </p:cSld>
  <p:clrMapOvr>
    <a:masterClrMapping/>
  </p:clrMapOvr>
  <mc:AlternateContent xmlns:mc="http://schemas.openxmlformats.org/markup-compatibility/2006" xmlns:p14="http://schemas.microsoft.com/office/powerpoint/2010/main">
    <mc:Choice Requires="p14">
      <p:transition spd="med" p14:dur="700" advTm="108885">
        <p:fade/>
      </p:transition>
    </mc:Choice>
    <mc:Fallback xmlns="">
      <p:transition spd="med" advTm="10888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609600"/>
          </a:xfrm>
        </p:spPr>
        <p:txBody>
          <a:bodyPr/>
          <a:lstStyle/>
          <a:p>
            <a:r>
              <a:rPr lang="en-US" dirty="0"/>
              <a:t>Ethnographic Methods:</a:t>
            </a:r>
            <a:br>
              <a:rPr lang="en-US" dirty="0"/>
            </a:br>
            <a:r>
              <a:rPr lang="en-US" dirty="0"/>
              <a:t>Surveys/Questionnaires</a:t>
            </a:r>
            <a:br>
              <a:rPr lang="en-US" dirty="0"/>
            </a:br>
            <a:endParaRPr lang="en-US" dirty="0"/>
          </a:p>
        </p:txBody>
      </p:sp>
      <p:sp>
        <p:nvSpPr>
          <p:cNvPr id="3" name="Content Placeholder 2"/>
          <p:cNvSpPr>
            <a:spLocks noGrp="1"/>
          </p:cNvSpPr>
          <p:nvPr>
            <p:ph idx="1"/>
          </p:nvPr>
        </p:nvSpPr>
        <p:spPr>
          <a:xfrm>
            <a:off x="533400" y="2286000"/>
            <a:ext cx="8077200" cy="5029199"/>
          </a:xfrm>
        </p:spPr>
        <p:txBody>
          <a:bodyPr/>
          <a:lstStyle/>
          <a:p>
            <a:r>
              <a:rPr lang="en-US" dirty="0"/>
              <a:t>Use opened questions to gain information</a:t>
            </a:r>
          </a:p>
          <a:p>
            <a:r>
              <a:rPr lang="en-US" dirty="0"/>
              <a:t>Can also use questionnaires with a scale like, ‘1 means strongly support, 5 means strongly disagree.’</a:t>
            </a:r>
          </a:p>
          <a:p>
            <a:r>
              <a:rPr lang="en-US" dirty="0"/>
              <a:t>Online surveys are becoming increasingly popular. Methodological problems, but it can be an effective way to get cross-cultural data.</a:t>
            </a:r>
          </a:p>
        </p:txBody>
      </p:sp>
    </p:spTree>
    <p:extLst>
      <p:ext uri="{BB962C8B-B14F-4D97-AF65-F5344CB8AC3E}">
        <p14:creationId xmlns:p14="http://schemas.microsoft.com/office/powerpoint/2010/main" val="255673538"/>
      </p:ext>
    </p:extLst>
  </p:cSld>
  <p:clrMapOvr>
    <a:masterClrMapping/>
  </p:clrMapOvr>
  <mc:AlternateContent xmlns:mc="http://schemas.openxmlformats.org/markup-compatibility/2006" xmlns:p14="http://schemas.microsoft.com/office/powerpoint/2010/main">
    <mc:Choice Requires="p14">
      <p:transition spd="med" p14:dur="700" advTm="197981">
        <p:fade/>
      </p:transition>
    </mc:Choice>
    <mc:Fallback xmlns="">
      <p:transition spd="med" advTm="19798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84032" y="45119"/>
            <a:ext cx="4559968" cy="3419976"/>
          </a:xfrm>
          <a:prstGeom prst="rect">
            <a:avLst/>
          </a:prstGeom>
        </p:spPr>
      </p:pic>
      <p:pic>
        <p:nvPicPr>
          <p:cNvPr id="3076" name="Picture 4" descr="https://qph.fs.quoracdn.net/main-qimg-74ddb5d457269791112710adec741493"/>
          <p:cNvPicPr>
            <a:picLocks noChangeAspect="1" noChangeArrowheads="1"/>
          </p:cNvPicPr>
          <p:nvPr/>
        </p:nvPicPr>
        <p:blipFill rotWithShape="1">
          <a:blip r:embed="rId3">
            <a:extLst>
              <a:ext uri="{28A0092B-C50C-407E-A947-70E740481C1C}">
                <a14:useLocalDpi xmlns:a14="http://schemas.microsoft.com/office/drawing/2010/main" val="0"/>
              </a:ext>
            </a:extLst>
          </a:blip>
          <a:srcRect l="5002" r="5238"/>
          <a:stretch/>
        </p:blipFill>
        <p:spPr bwMode="auto">
          <a:xfrm>
            <a:off x="4572000" y="3465095"/>
            <a:ext cx="4572000" cy="33929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content-ort2-1.xx.fbcdn.net/v/t1.0-9/431688_10150650513945071_1853518815_n.jpg?_nc_cat=108&amp;_nc_sid=de6eea&amp;_nc_ohc=461HfwtaPvAAX9PkNE8&amp;_nc_ht=scontent-ort2-1.xx&amp;oh=de8a06834727e6d98c9e31cd87bccace&amp;oe=5F6DE5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0999"/>
            <a:ext cx="4572000" cy="609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99152"/>
      </p:ext>
    </p:extLst>
  </p:cSld>
  <p:clrMapOvr>
    <a:masterClrMapping/>
  </p:clrMapOvr>
  <mc:AlternateContent xmlns:mc="http://schemas.openxmlformats.org/markup-compatibility/2006" xmlns:p14="http://schemas.microsoft.com/office/powerpoint/2010/main">
    <mc:Choice Requires="p14">
      <p:transition spd="med" p14:dur="700" advTm="120264">
        <p:fade/>
      </p:transition>
    </mc:Choice>
    <mc:Fallback xmlns="">
      <p:transition spd="med" advTm="120264">
        <p:fade/>
      </p:transition>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E63388-548D-4129-99D5-75B8B1833897}">
  <ds:schemaRefs>
    <ds:schemaRef ds:uri="http://schemas.microsoft.com/sharepoint/v3/contenttype/forms"/>
  </ds:schemaRefs>
</ds:datastoreItem>
</file>

<file path=customXml/itemProps2.xml><?xml version="1.0" encoding="utf-8"?>
<ds:datastoreItem xmlns:ds="http://schemas.openxmlformats.org/officeDocument/2006/customXml" ds:itemID="{25D2B3F4-9923-4082-AEC0-474B2ED42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54ACA1-19E9-4B65-8948-8A8ED8F1BCF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94fec7-eb86-4f33-885f-f4ec695342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44154</TotalTime>
  <Words>1297</Words>
  <Application>Microsoft Office PowerPoint</Application>
  <PresentationFormat>On-screen Show (4:3)</PresentationFormat>
  <Paragraphs>115</Paragraphs>
  <Slides>32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Tahoma</vt:lpstr>
      <vt:lpstr>Times New Roman</vt:lpstr>
      <vt:lpstr>Wingdings</vt:lpstr>
      <vt:lpstr>Textured</vt:lpstr>
      <vt:lpstr>Goals. Students will be able to:</vt:lpstr>
      <vt:lpstr>PowerPoint Presentation</vt:lpstr>
      <vt:lpstr>CULTURAL ANTHROPOLOGY</vt:lpstr>
      <vt:lpstr>Ethnography and Ethnology— Two Dimensions of Cultural Anthropology</vt:lpstr>
      <vt:lpstr>Ethnographic Present</vt:lpstr>
      <vt:lpstr>Ethnographic Methods: Participant Observation</vt:lpstr>
      <vt:lpstr>Ethnographic Methods: Interviews</vt:lpstr>
      <vt:lpstr>Ethnographic Methods: Surveys/Questionnaires </vt:lpstr>
      <vt:lpstr>PowerPoint Presentation</vt:lpstr>
      <vt:lpstr>Ethnographic Methods: Archival Research</vt:lpstr>
      <vt:lpstr>“Types” of Ethnography</vt:lpstr>
      <vt:lpstr>Foré of New Guinea</vt:lpstr>
      <vt:lpstr>PowerPoint Presentation</vt:lpstr>
      <vt:lpstr>PowerPoint Presentation</vt:lpstr>
      <vt:lpstr>Fore</vt:lpstr>
      <vt:lpstr>PowerPoint Presentation</vt:lpstr>
      <vt:lpstr>PowerPoint Presentation</vt:lpstr>
      <vt:lpstr>PowerPoint Presentation</vt:lpstr>
      <vt:lpstr>PowerPoint Presentation</vt:lpstr>
      <vt:lpstr>PowerPoint Presentation</vt:lpstr>
      <vt:lpstr>Nagauyas (age-ranked group)</vt:lpstr>
      <vt:lpstr>PowerPoint Presentation</vt:lpstr>
      <vt:lpstr>Changes to Fore Culture</vt:lpstr>
      <vt:lpstr>Sorcery</vt:lpstr>
      <vt:lpstr>“Kuru began with tremors.  Despite her trembling and jerky motions, a South Fore woman in the Highlands of New Guinea could lean on her digging stick as she went to work – weeding her sweet potato garden and caring for her children.  In several months, her coordination was worse; she could not walk unless someone supported her.  Her eyes were crossed and her speech was slurred.  Excitement made the symptoms of cerebellar dysfunction worse, and she was easily provoked to foolish laughter.  Within a year, she could no longer sit up and was left lying near the fireplace in her low grass-roofed house.  Death was inevitable. (McElroy and Townsend 1989:44)”</vt:lpstr>
      <vt:lpstr>PowerPoint Presentation</vt:lpstr>
      <vt:lpstr>Kuru thought to be product of sorcerers</vt:lpstr>
      <vt:lpstr>PowerPoint Presentation</vt:lpstr>
      <vt:lpstr>Kuru patterns changed</vt:lpstr>
      <vt:lpstr>Prion</vt:lpstr>
      <vt:lpstr>PowerPoint Presentation</vt:lpstr>
      <vt:lpstr>PowerPoint Presentation</vt:lpstr>
    </vt:vector>
  </TitlesOfParts>
  <Company>Dept. of Anthropology, University of New Mexico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L. VanPool</dc:creator>
  <cp:lastModifiedBy>Todd Vanpool</cp:lastModifiedBy>
  <cp:revision>162</cp:revision>
  <dcterms:created xsi:type="dcterms:W3CDTF">2007-11-27T03:56:38Z</dcterms:created>
  <dcterms:modified xsi:type="dcterms:W3CDTF">2021-09-01T20:35:11Z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