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Lst>
  <p:notesMasterIdLst>
    <p:notesMasterId r:id="rId20"/>
  </p:notesMasterIdLst>
  <p:sldIdLst>
    <p:sldId id="474" r:id="rId5"/>
    <p:sldId id="475" r:id="rId6"/>
    <p:sldId id="476" r:id="rId7"/>
    <p:sldId id="477" r:id="rId8"/>
    <p:sldId id="478" r:id="rId9"/>
    <p:sldId id="479" r:id="rId10"/>
    <p:sldId id="481" r:id="rId11"/>
    <p:sldId id="482" r:id="rId12"/>
    <p:sldId id="483" r:id="rId13"/>
    <p:sldId id="484" r:id="rId14"/>
    <p:sldId id="485" r:id="rId15"/>
    <p:sldId id="486" r:id="rId16"/>
    <p:sldId id="488" r:id="rId17"/>
    <p:sldId id="489" r:id="rId18"/>
    <p:sldId id="493"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Pool, Todd" initials="VT" lastIdx="2" clrIdx="0">
    <p:extLst>
      <p:ext uri="{19B8F6BF-5375-455C-9EA6-DF929625EA0E}">
        <p15:presenceInfo xmlns:p15="http://schemas.microsoft.com/office/powerpoint/2012/main" userId="S-1-5-21-2000478354-261478967-682003330-64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3" d="100"/>
          <a:sy n="73" d="100"/>
        </p:scale>
        <p:origin x="42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4T15:05:14.206" idx="1">
    <p:pos x="10" y="10"/>
    <p:text/>
    <p:extLst>
      <p:ext uri="{C676402C-5697-4E1C-873F-D02D1690AC5C}">
        <p15:threadingInfo xmlns:p15="http://schemas.microsoft.com/office/powerpoint/2012/main" timeZoneBias="300"/>
      </p:ext>
    </p:extLst>
  </p:cm>
  <p:cm authorId="1" dt="2020-03-14T15:05:15.021" idx="2">
    <p:pos x="106" y="106"/>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151C966D-D1B5-44E8-8B26-A51CAFB09C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domestication of dogs and then the development of different breads</a:t>
            </a:r>
          </a:p>
        </p:txBody>
      </p:sp>
      <p:sp>
        <p:nvSpPr>
          <p:cNvPr id="4" name="Slide Number Placeholder 3"/>
          <p:cNvSpPr>
            <a:spLocks noGrp="1"/>
          </p:cNvSpPr>
          <p:nvPr>
            <p:ph type="sldNum" sz="quarter" idx="10"/>
          </p:nvPr>
        </p:nvSpPr>
        <p:spPr/>
        <p:txBody>
          <a:bodyPr/>
          <a:lstStyle/>
          <a:p>
            <a:pPr>
              <a:defRPr/>
            </a:pPr>
            <a:fld id="{C08DBC9A-AE04-43F0-B914-AF8BB0DF780A}" type="slidenum">
              <a:rPr lang="en-US" altLang="en-US" smtClean="0"/>
              <a:pPr>
                <a:defRPr/>
              </a:pPr>
              <a:t>4</a:t>
            </a:fld>
            <a:endParaRPr lang="en-US" altLang="en-US"/>
          </a:p>
        </p:txBody>
      </p:sp>
    </p:spTree>
    <p:extLst>
      <p:ext uri="{BB962C8B-B14F-4D97-AF65-F5344CB8AC3E}">
        <p14:creationId xmlns:p14="http://schemas.microsoft.com/office/powerpoint/2010/main" val="223469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Freedman, Adam H., and Robert K. Wayne. </a:t>
            </a:r>
            <a:r>
              <a:rPr lang="en-US" sz="1200" b="0" i="0" u="none" strike="noStrike" kern="1200">
                <a:solidFill>
                  <a:schemeClr val="tx1"/>
                </a:solidFill>
                <a:effectLst/>
                <a:latin typeface="Arial" charset="0"/>
                <a:ea typeface="+mn-ea"/>
                <a:cs typeface="+mn-cs"/>
              </a:rPr>
              <a:t>"Deciphering the origin of dogs: From fossils to genomes." </a:t>
            </a:r>
            <a:r>
              <a:rPr lang="en-US" sz="1200" b="0" i="1" u="none" strike="noStrike" kern="1200">
                <a:solidFill>
                  <a:schemeClr val="tx1"/>
                </a:solidFill>
                <a:effectLst/>
                <a:latin typeface="Arial" charset="0"/>
                <a:ea typeface="+mn-ea"/>
                <a:cs typeface="+mn-cs"/>
              </a:rPr>
              <a:t>Annual review of animal biosciences</a:t>
            </a:r>
            <a:r>
              <a:rPr lang="en-US" sz="1200" b="0" i="0" u="none" strike="noStrike" kern="1200">
                <a:solidFill>
                  <a:schemeClr val="tx1"/>
                </a:solidFill>
                <a:effectLst/>
                <a:latin typeface="Arial" charset="0"/>
                <a:ea typeface="+mn-ea"/>
                <a:cs typeface="+mn-cs"/>
              </a:rPr>
              <a:t> 5 (2017): 281-307.</a:t>
            </a:r>
            <a:endParaRPr lang="en-US"/>
          </a:p>
        </p:txBody>
      </p:sp>
      <p:sp>
        <p:nvSpPr>
          <p:cNvPr id="4" name="Slide Number Placeholder 3"/>
          <p:cNvSpPr>
            <a:spLocks noGrp="1"/>
          </p:cNvSpPr>
          <p:nvPr>
            <p:ph type="sldNum" sz="quarter" idx="10"/>
          </p:nvPr>
        </p:nvSpPr>
        <p:spPr/>
        <p:txBody>
          <a:bodyPr/>
          <a:lstStyle/>
          <a:p>
            <a:pPr>
              <a:defRPr/>
            </a:pPr>
            <a:fld id="{C08DBC9A-AE04-43F0-B914-AF8BB0DF780A}" type="slidenum">
              <a:rPr lang="en-US" altLang="en-US" smtClean="0"/>
              <a:pPr>
                <a:defRPr/>
              </a:pPr>
              <a:t>6</a:t>
            </a:fld>
            <a:endParaRPr lang="en-US" altLang="en-US"/>
          </a:p>
        </p:txBody>
      </p:sp>
    </p:spTree>
    <p:extLst>
      <p:ext uri="{BB962C8B-B14F-4D97-AF65-F5344CB8AC3E}">
        <p14:creationId xmlns:p14="http://schemas.microsoft.com/office/powerpoint/2010/main" val="3622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Arial" charset="0"/>
                <a:ea typeface="+mn-ea"/>
                <a:cs typeface="+mn-cs"/>
              </a:rPr>
              <a:t>Hansen Wheat, Christina, et al. "Wolf (</a:t>
            </a:r>
            <a:r>
              <a:rPr lang="en-US" sz="1200" b="0" i="0" u="none" strike="noStrike" kern="1200" dirty="0" err="1">
                <a:solidFill>
                  <a:schemeClr val="tx1"/>
                </a:solidFill>
                <a:effectLst/>
                <a:latin typeface="Arial" charset="0"/>
                <a:ea typeface="+mn-ea"/>
                <a:cs typeface="+mn-cs"/>
              </a:rPr>
              <a:t>Canis</a:t>
            </a:r>
            <a:r>
              <a:rPr lang="en-US" sz="1200" b="0" i="0" u="none" strike="noStrike" kern="1200" dirty="0">
                <a:solidFill>
                  <a:schemeClr val="tx1"/>
                </a:solidFill>
                <a:effectLst/>
                <a:latin typeface="Arial" charset="0"/>
                <a:ea typeface="+mn-ea"/>
                <a:cs typeface="+mn-cs"/>
              </a:rPr>
              <a:t> lupus) hybrids highlight the importance of human-directed play behavior during domestication of dogs (</a:t>
            </a:r>
            <a:r>
              <a:rPr lang="en-US" sz="1200" b="0" i="0" u="none" strike="noStrike" kern="1200" dirty="0" err="1">
                <a:solidFill>
                  <a:schemeClr val="tx1"/>
                </a:solidFill>
                <a:effectLst/>
                <a:latin typeface="Arial" charset="0"/>
                <a:ea typeface="+mn-ea"/>
                <a:cs typeface="+mn-cs"/>
              </a:rPr>
              <a:t>Canis</a:t>
            </a:r>
            <a:r>
              <a:rPr lang="en-US" sz="1200" b="0" i="0" u="none" strike="noStrike" kern="1200" dirty="0">
                <a:solidFill>
                  <a:schemeClr val="tx1"/>
                </a:solidFill>
                <a:effectLst/>
                <a:latin typeface="Arial" charset="0"/>
                <a:ea typeface="+mn-ea"/>
                <a:cs typeface="+mn-cs"/>
              </a:rPr>
              <a:t> </a:t>
            </a:r>
            <a:r>
              <a:rPr lang="en-US" sz="1200" b="0" i="0" u="none" strike="noStrike" kern="1200" dirty="0" err="1">
                <a:solidFill>
                  <a:schemeClr val="tx1"/>
                </a:solidFill>
                <a:effectLst/>
                <a:latin typeface="Arial" charset="0"/>
                <a:ea typeface="+mn-ea"/>
                <a:cs typeface="+mn-cs"/>
              </a:rPr>
              <a:t>familiaris</a:t>
            </a:r>
            <a:r>
              <a:rPr lang="en-US" sz="1200" b="0" i="0" u="none" strike="noStrike" kern="1200" dirty="0">
                <a:solidFill>
                  <a:schemeClr val="tx1"/>
                </a:solidFill>
                <a:effectLst/>
                <a:latin typeface="Arial" charset="0"/>
                <a:ea typeface="+mn-ea"/>
                <a:cs typeface="+mn-cs"/>
              </a:rPr>
              <a:t>)." </a:t>
            </a:r>
            <a:r>
              <a:rPr lang="en-US" sz="1200" b="0" i="1" u="none" strike="noStrike" kern="1200" dirty="0">
                <a:solidFill>
                  <a:schemeClr val="tx1"/>
                </a:solidFill>
                <a:effectLst/>
                <a:latin typeface="Arial" charset="0"/>
                <a:ea typeface="+mn-ea"/>
                <a:cs typeface="+mn-cs"/>
              </a:rPr>
              <a:t>Journal of Comparative Psychology</a:t>
            </a:r>
            <a:r>
              <a:rPr lang="en-US" sz="1200" b="0" i="0" u="none" strike="noStrike" kern="1200" dirty="0">
                <a:solidFill>
                  <a:schemeClr val="tx1"/>
                </a:solidFill>
                <a:effectLst/>
                <a:latin typeface="Arial" charset="0"/>
                <a:ea typeface="+mn-ea"/>
                <a:cs typeface="+mn-cs"/>
              </a:rPr>
              <a:t> 132.4 (2018): 373.</a:t>
            </a:r>
          </a:p>
          <a:p>
            <a:r>
              <a:rPr lang="en-US" sz="1200" b="0" i="0" u="none" strike="noStrike" kern="1200" dirty="0">
                <a:solidFill>
                  <a:schemeClr val="tx1"/>
                </a:solidFill>
                <a:effectLst/>
                <a:latin typeface="Arial" charset="0"/>
                <a:ea typeface="+mn-ea"/>
                <a:cs typeface="+mn-cs"/>
              </a:rPr>
              <a:t>Hare, Brian, et al. "The domestication of social cognition in dogs." </a:t>
            </a:r>
            <a:r>
              <a:rPr lang="en-US" sz="1200" b="0" i="1" u="none" strike="noStrike" kern="1200" dirty="0">
                <a:solidFill>
                  <a:schemeClr val="tx1"/>
                </a:solidFill>
                <a:effectLst/>
                <a:latin typeface="Arial" charset="0"/>
                <a:ea typeface="+mn-ea"/>
                <a:cs typeface="+mn-cs"/>
              </a:rPr>
              <a:t>Science</a:t>
            </a:r>
            <a:r>
              <a:rPr lang="en-US" sz="1200" b="0" i="0" u="none" strike="noStrike" kern="1200" dirty="0">
                <a:solidFill>
                  <a:schemeClr val="tx1"/>
                </a:solidFill>
                <a:effectLst/>
                <a:latin typeface="Arial" charset="0"/>
                <a:ea typeface="+mn-ea"/>
                <a:cs typeface="+mn-cs"/>
              </a:rPr>
              <a:t> 298.5598 (2002): 1634-1636.</a:t>
            </a:r>
            <a:endParaRPr lang="en-US" dirty="0"/>
          </a:p>
        </p:txBody>
      </p:sp>
      <p:sp>
        <p:nvSpPr>
          <p:cNvPr id="4" name="Slide Number Placeholder 3"/>
          <p:cNvSpPr>
            <a:spLocks noGrp="1"/>
          </p:cNvSpPr>
          <p:nvPr>
            <p:ph type="sldNum" sz="quarter" idx="10"/>
          </p:nvPr>
        </p:nvSpPr>
        <p:spPr/>
        <p:txBody>
          <a:bodyPr/>
          <a:lstStyle/>
          <a:p>
            <a:pPr>
              <a:defRPr/>
            </a:pPr>
            <a:fld id="{C08DBC9A-AE04-43F0-B914-AF8BB0DF780A}" type="slidenum">
              <a:rPr lang="en-US" altLang="en-US" smtClean="0"/>
              <a:pPr>
                <a:defRPr/>
              </a:pPr>
              <a:t>7</a:t>
            </a:fld>
            <a:endParaRPr lang="en-US" altLang="en-US"/>
          </a:p>
        </p:txBody>
      </p:sp>
    </p:spTree>
    <p:extLst>
      <p:ext uri="{BB962C8B-B14F-4D97-AF65-F5344CB8AC3E}">
        <p14:creationId xmlns:p14="http://schemas.microsoft.com/office/powerpoint/2010/main" val="136137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Arial" charset="0"/>
                <a:ea typeface="+mn-ea"/>
                <a:cs typeface="+mn-cs"/>
              </a:rPr>
              <a:t>Trut</a:t>
            </a:r>
            <a:r>
              <a:rPr lang="en-US" sz="1200" b="0" i="0" u="none" strike="noStrike" kern="1200" dirty="0">
                <a:solidFill>
                  <a:schemeClr val="tx1"/>
                </a:solidFill>
                <a:effectLst/>
                <a:latin typeface="Arial" charset="0"/>
                <a:ea typeface="+mn-ea"/>
                <a:cs typeface="+mn-cs"/>
              </a:rPr>
              <a:t>, Lyudmila N. "Early Canid Domestication: The Farm-Fox Experiment: Foxes bred for </a:t>
            </a:r>
            <a:r>
              <a:rPr lang="en-US" sz="1200" b="0" i="0" u="none" strike="noStrike" kern="1200" dirty="0" err="1">
                <a:solidFill>
                  <a:schemeClr val="tx1"/>
                </a:solidFill>
                <a:effectLst/>
                <a:latin typeface="Arial" charset="0"/>
                <a:ea typeface="+mn-ea"/>
                <a:cs typeface="+mn-cs"/>
              </a:rPr>
              <a:t>tamability</a:t>
            </a:r>
            <a:r>
              <a:rPr lang="en-US" sz="1200" b="0" i="0" u="none" strike="noStrike" kern="1200" dirty="0">
                <a:solidFill>
                  <a:schemeClr val="tx1"/>
                </a:solidFill>
                <a:effectLst/>
                <a:latin typeface="Arial" charset="0"/>
                <a:ea typeface="+mn-ea"/>
                <a:cs typeface="+mn-cs"/>
              </a:rPr>
              <a:t> in a 40-year experiment exhibit remarkable transformations that suggest an interplay between behavioral genetics and development." </a:t>
            </a:r>
            <a:r>
              <a:rPr lang="en-US" sz="1200" b="0" i="1" u="none" strike="noStrike" kern="1200" dirty="0">
                <a:solidFill>
                  <a:schemeClr val="tx1"/>
                </a:solidFill>
                <a:effectLst/>
                <a:latin typeface="Arial" charset="0"/>
                <a:ea typeface="+mn-ea"/>
                <a:cs typeface="+mn-cs"/>
              </a:rPr>
              <a:t>American Scientist</a:t>
            </a:r>
            <a:r>
              <a:rPr lang="en-US" sz="1200" b="0" i="0" u="none" strike="noStrike" kern="1200" dirty="0">
                <a:solidFill>
                  <a:schemeClr val="tx1"/>
                </a:solidFill>
                <a:effectLst/>
                <a:latin typeface="Arial" charset="0"/>
                <a:ea typeface="+mn-ea"/>
                <a:cs typeface="+mn-cs"/>
              </a:rPr>
              <a:t> 87.2 (1999): 160-169.</a:t>
            </a:r>
            <a:endParaRPr lang="en-US" dirty="0"/>
          </a:p>
        </p:txBody>
      </p:sp>
      <p:sp>
        <p:nvSpPr>
          <p:cNvPr id="4" name="Slide Number Placeholder 3"/>
          <p:cNvSpPr>
            <a:spLocks noGrp="1"/>
          </p:cNvSpPr>
          <p:nvPr>
            <p:ph type="sldNum" sz="quarter" idx="10"/>
          </p:nvPr>
        </p:nvSpPr>
        <p:spPr/>
        <p:txBody>
          <a:bodyPr/>
          <a:lstStyle/>
          <a:p>
            <a:pPr>
              <a:defRPr/>
            </a:pPr>
            <a:fld id="{C08DBC9A-AE04-43F0-B914-AF8BB0DF780A}" type="slidenum">
              <a:rPr lang="en-US" altLang="en-US" smtClean="0"/>
              <a:pPr>
                <a:defRPr/>
              </a:pPr>
              <a:t>8</a:t>
            </a:fld>
            <a:endParaRPr lang="en-US" altLang="en-US"/>
          </a:p>
        </p:txBody>
      </p:sp>
    </p:spTree>
    <p:extLst>
      <p:ext uri="{BB962C8B-B14F-4D97-AF65-F5344CB8AC3E}">
        <p14:creationId xmlns:p14="http://schemas.microsoft.com/office/powerpoint/2010/main" val="93627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A04815B-CB16-47CA-BBA4-41674B806308}"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9161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0F6868-00EF-43EB-B157-526B39AD5545}" type="slidenum">
              <a:rPr lang="en-US" altLang="en-US"/>
              <a:pPr>
                <a:defRPr/>
              </a:pPr>
              <a:t>‹#›</a:t>
            </a:fld>
            <a:endParaRPr lang="en-US" altLang="en-US"/>
          </a:p>
        </p:txBody>
      </p:sp>
    </p:spTree>
    <p:extLst>
      <p:ext uri="{BB962C8B-B14F-4D97-AF65-F5344CB8AC3E}">
        <p14:creationId xmlns:p14="http://schemas.microsoft.com/office/powerpoint/2010/main" val="85137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16C46D-8C23-42AF-BF16-605452FD8440}" type="slidenum">
              <a:rPr lang="en-US" altLang="en-US"/>
              <a:pPr>
                <a:defRPr/>
              </a:pPr>
              <a:t>‹#›</a:t>
            </a:fld>
            <a:endParaRPr lang="en-US" altLang="en-US"/>
          </a:p>
        </p:txBody>
      </p:sp>
    </p:spTree>
    <p:extLst>
      <p:ext uri="{BB962C8B-B14F-4D97-AF65-F5344CB8AC3E}">
        <p14:creationId xmlns:p14="http://schemas.microsoft.com/office/powerpoint/2010/main" val="125293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5F7E36-4E2E-402F-97EC-3BE87BFDA94C}" type="slidenum">
              <a:rPr lang="en-US" altLang="en-US"/>
              <a:pPr>
                <a:defRPr/>
              </a:pPr>
              <a:t>‹#›</a:t>
            </a:fld>
            <a:endParaRPr lang="en-US" altLang="en-US"/>
          </a:p>
        </p:txBody>
      </p:sp>
    </p:spTree>
    <p:extLst>
      <p:ext uri="{BB962C8B-B14F-4D97-AF65-F5344CB8AC3E}">
        <p14:creationId xmlns:p14="http://schemas.microsoft.com/office/powerpoint/2010/main" val="92093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lor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069848"/>
          </a:xfrm>
          <a:prstGeom prst="rect">
            <a:avLst/>
          </a:prstGeom>
        </p:spPr>
        <p:txBody>
          <a:bodyPr/>
          <a:lstStyle>
            <a:lvl1pPr>
              <a:defRPr sz="3600">
                <a:solidFill>
                  <a:schemeClr val="bg2"/>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199"/>
            <a:ext cx="8229600" cy="4953001"/>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6"/>
          <p:cNvSpPr>
            <a:spLocks noGrp="1"/>
          </p:cNvSpPr>
          <p:nvPr>
            <p:ph type="body" sz="quarter" idx="11"/>
          </p:nvPr>
        </p:nvSpPr>
        <p:spPr>
          <a:xfrm>
            <a:off x="3657600" y="6705600"/>
            <a:ext cx="5486400" cy="152400"/>
          </a:xfrm>
          <a:prstGeom prst="rect">
            <a:avLst/>
          </a:prstGeom>
        </p:spPr>
        <p:txBody>
          <a:bodyPr anchor="ctr"/>
          <a:lstStyle>
            <a:lvl1pPr marL="0" indent="0" algn="r">
              <a:buNone/>
              <a:defRPr sz="8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8487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CAA779C-1B9C-4A76-82D7-8B12B5B30D42}" type="slidenum">
              <a:rPr lang="en-US" altLang="en-US"/>
              <a:pPr>
                <a:defRPr/>
              </a:pPr>
              <a:t>‹#›</a:t>
            </a:fld>
            <a:endParaRPr lang="en-US" altLang="en-US"/>
          </a:p>
        </p:txBody>
      </p:sp>
    </p:spTree>
    <p:extLst>
      <p:ext uri="{BB962C8B-B14F-4D97-AF65-F5344CB8AC3E}">
        <p14:creationId xmlns:p14="http://schemas.microsoft.com/office/powerpoint/2010/main" val="356082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6402671-0493-47AA-BEF1-DB4560389B77}" type="slidenum">
              <a:rPr lang="en-US" altLang="en-US"/>
              <a:pPr>
                <a:defRPr/>
              </a:pPr>
              <a:t>‹#›</a:t>
            </a:fld>
            <a:endParaRPr lang="en-US" altLang="en-US"/>
          </a:p>
        </p:txBody>
      </p:sp>
    </p:spTree>
    <p:extLst>
      <p:ext uri="{BB962C8B-B14F-4D97-AF65-F5344CB8AC3E}">
        <p14:creationId xmlns:p14="http://schemas.microsoft.com/office/powerpoint/2010/main" val="75734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9D992C4-E966-41C4-ABC5-8DF6CFC26FF1}" type="slidenum">
              <a:rPr lang="en-US" altLang="en-US"/>
              <a:pPr>
                <a:defRPr/>
              </a:pPr>
              <a:t>‹#›</a:t>
            </a:fld>
            <a:endParaRPr lang="en-US" altLang="en-US"/>
          </a:p>
        </p:txBody>
      </p:sp>
    </p:spTree>
    <p:extLst>
      <p:ext uri="{BB962C8B-B14F-4D97-AF65-F5344CB8AC3E}">
        <p14:creationId xmlns:p14="http://schemas.microsoft.com/office/powerpoint/2010/main" val="134325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EA21EC5-E63C-4271-83A8-1E263E080B6D}" type="slidenum">
              <a:rPr lang="en-US" altLang="en-US"/>
              <a:pPr>
                <a:defRPr/>
              </a:pPr>
              <a:t>‹#›</a:t>
            </a:fld>
            <a:endParaRPr lang="en-US" altLang="en-US"/>
          </a:p>
        </p:txBody>
      </p:sp>
    </p:spTree>
    <p:extLst>
      <p:ext uri="{BB962C8B-B14F-4D97-AF65-F5344CB8AC3E}">
        <p14:creationId xmlns:p14="http://schemas.microsoft.com/office/powerpoint/2010/main" val="1779087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94952EF-6F79-4B9E-8577-7877E413391C}" type="slidenum">
              <a:rPr lang="en-US" altLang="en-US"/>
              <a:pPr>
                <a:defRPr/>
              </a:pPr>
              <a:t>‹#›</a:t>
            </a:fld>
            <a:endParaRPr lang="en-US" altLang="en-US"/>
          </a:p>
        </p:txBody>
      </p:sp>
    </p:spTree>
    <p:extLst>
      <p:ext uri="{BB962C8B-B14F-4D97-AF65-F5344CB8AC3E}">
        <p14:creationId xmlns:p14="http://schemas.microsoft.com/office/powerpoint/2010/main" val="47284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3409403C-BDDB-43C2-AFB1-3A6A531A78B9}" type="slidenum">
              <a:rPr lang="en-US" altLang="en-US"/>
              <a:pPr>
                <a:defRPr/>
              </a:pPr>
              <a:t>‹#›</a:t>
            </a:fld>
            <a:endParaRPr lang="en-US" altLang="en-US"/>
          </a:p>
        </p:txBody>
      </p:sp>
    </p:spTree>
    <p:extLst>
      <p:ext uri="{BB962C8B-B14F-4D97-AF65-F5344CB8AC3E}">
        <p14:creationId xmlns:p14="http://schemas.microsoft.com/office/powerpoint/2010/main" val="13083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D530C93-7E8B-46DF-B1BD-E227F63E4EED}" type="slidenum">
              <a:rPr lang="en-US" altLang="en-US"/>
              <a:pPr>
                <a:defRPr/>
              </a:pPr>
              <a:t>‹#›</a:t>
            </a:fld>
            <a:endParaRPr lang="en-US" altLang="en-US"/>
          </a:p>
        </p:txBody>
      </p:sp>
    </p:spTree>
    <p:extLst>
      <p:ext uri="{BB962C8B-B14F-4D97-AF65-F5344CB8AC3E}">
        <p14:creationId xmlns:p14="http://schemas.microsoft.com/office/powerpoint/2010/main" val="12557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CB85E95-D297-45BD-910C-1EEB747EE4D3}" type="slidenum">
              <a:rPr lang="en-US" altLang="en-US"/>
              <a:pPr>
                <a:defRPr/>
              </a:pPr>
              <a:t>‹#›</a:t>
            </a:fld>
            <a:endParaRPr lang="en-US" altLang="en-US"/>
          </a:p>
        </p:txBody>
      </p:sp>
    </p:spTree>
    <p:extLst>
      <p:ext uri="{BB962C8B-B14F-4D97-AF65-F5344CB8AC3E}">
        <p14:creationId xmlns:p14="http://schemas.microsoft.com/office/powerpoint/2010/main" val="6689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503B138C-9386-4D1A-906C-45DB546C1AB3}"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0" y="-22123"/>
            <a:ext cx="8229600" cy="1371600"/>
          </a:xfrm>
        </p:spPr>
        <p:txBody>
          <a:bodyPr/>
          <a:lstStyle/>
          <a:p>
            <a:r>
              <a:rPr lang="en-US" dirty="0"/>
              <a:t>Goals. Students will be able to:</a:t>
            </a:r>
          </a:p>
        </p:txBody>
      </p:sp>
      <p:sp>
        <p:nvSpPr>
          <p:cNvPr id="3" name="Content Placeholder 2"/>
          <p:cNvSpPr>
            <a:spLocks noGrp="1"/>
          </p:cNvSpPr>
          <p:nvPr>
            <p:ph idx="1"/>
          </p:nvPr>
        </p:nvSpPr>
        <p:spPr>
          <a:xfrm>
            <a:off x="457200" y="1349477"/>
            <a:ext cx="8229600" cy="4114800"/>
          </a:xfrm>
        </p:spPr>
        <p:txBody>
          <a:bodyPr/>
          <a:lstStyle/>
          <a:p>
            <a:r>
              <a:rPr lang="en-US" dirty="0"/>
              <a:t>Explain the process of dog domestication</a:t>
            </a:r>
          </a:p>
          <a:p>
            <a:r>
              <a:rPr lang="en-US" dirty="0"/>
              <a:t>Define </a:t>
            </a:r>
            <a:r>
              <a:rPr lang="en-US" dirty="0" err="1"/>
              <a:t>neoteny</a:t>
            </a:r>
            <a:r>
              <a:rPr lang="en-US" dirty="0"/>
              <a:t> and how is illustrated in </a:t>
            </a:r>
            <a:r>
              <a:rPr lang="en-US" altLang="en-US" dirty="0" err="1"/>
              <a:t>Belyaev’s</a:t>
            </a:r>
            <a:r>
              <a:rPr lang="en-US" altLang="en-US" dirty="0"/>
              <a:t> experiments</a:t>
            </a:r>
          </a:p>
          <a:p>
            <a:endParaRPr lang="en-US" dirty="0"/>
          </a:p>
        </p:txBody>
      </p:sp>
      <p:pic>
        <p:nvPicPr>
          <p:cNvPr id="4" name="Picture 3"/>
          <p:cNvPicPr>
            <a:picLocks noChangeAspect="1"/>
          </p:cNvPicPr>
          <p:nvPr/>
        </p:nvPicPr>
        <p:blipFill>
          <a:blip r:embed="rId2"/>
          <a:stretch>
            <a:fillRect/>
          </a:stretch>
        </p:blipFill>
        <p:spPr>
          <a:xfrm>
            <a:off x="1781266" y="3106994"/>
            <a:ext cx="5581468" cy="3711677"/>
          </a:xfrm>
          <a:prstGeom prst="rect">
            <a:avLst/>
          </a:prstGeom>
        </p:spPr>
      </p:pic>
    </p:spTree>
    <p:extLst>
      <p:ext uri="{BB962C8B-B14F-4D97-AF65-F5344CB8AC3E}">
        <p14:creationId xmlns:p14="http://schemas.microsoft.com/office/powerpoint/2010/main" val="4204548993"/>
      </p:ext>
    </p:extLst>
  </p:cSld>
  <p:clrMapOvr>
    <a:masterClrMapping/>
  </p:clrMapOvr>
  <mc:AlternateContent xmlns:mc="http://schemas.openxmlformats.org/markup-compatibility/2006" xmlns:p14="http://schemas.microsoft.com/office/powerpoint/2010/main">
    <mc:Choice Requires="p14">
      <p:transition spd="slow" p14:dur="2000" advTm="28706"/>
    </mc:Choice>
    <mc:Fallback xmlns="">
      <p:transition spd="slow" advTm="2870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7688"/>
            <a:ext cx="9144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313876"/>
      </p:ext>
    </p:extLst>
  </p:cSld>
  <p:clrMapOvr>
    <a:masterClrMapping/>
  </p:clrMapOvr>
  <mc:AlternateContent xmlns:mc="http://schemas.openxmlformats.org/markup-compatibility/2006" xmlns:p14="http://schemas.microsoft.com/office/powerpoint/2010/main">
    <mc:Choice Requires="p14">
      <p:transition spd="slow" p14:dur="2000" advTm="17049"/>
    </mc:Choice>
    <mc:Fallback xmlns="">
      <p:transition spd="slow" advTm="1704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513"/>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11088"/>
      </p:ext>
    </p:extLst>
  </p:cSld>
  <p:clrMapOvr>
    <a:masterClrMapping/>
  </p:clrMapOvr>
  <mc:AlternateContent xmlns:mc="http://schemas.openxmlformats.org/markup-compatibility/2006" xmlns:p14="http://schemas.microsoft.com/office/powerpoint/2010/main">
    <mc:Choice Requires="p14">
      <p:transition spd="slow" p14:dur="2000" advTm="13837"/>
    </mc:Choice>
    <mc:Fallback xmlns="">
      <p:transition spd="slow" advTm="138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6513"/>
            <a:ext cx="71628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405892"/>
      </p:ext>
    </p:extLst>
  </p:cSld>
  <p:clrMapOvr>
    <a:masterClrMapping/>
  </p:clrMapOvr>
  <mc:AlternateContent xmlns:mc="http://schemas.openxmlformats.org/markup-compatibility/2006" xmlns:p14="http://schemas.microsoft.com/office/powerpoint/2010/main">
    <mc:Choice Requires="p14">
      <p:transition spd="slow" p14:dur="2000" advTm="36130"/>
    </mc:Choice>
    <mc:Fallback xmlns="">
      <p:transition spd="slow" advTm="3613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81000"/>
            <a:ext cx="7543801" cy="1754326"/>
          </a:xfrm>
          <a:prstGeom prst="rect">
            <a:avLst/>
          </a:prstGeom>
          <a:noFill/>
        </p:spPr>
        <p:txBody>
          <a:bodyPr wrap="square" rtlCol="0">
            <a:spAutoFit/>
          </a:bodyPr>
          <a:lstStyle/>
          <a:p>
            <a:pPr algn="ctr"/>
            <a:r>
              <a:rPr lang="en-US" sz="3600" dirty="0"/>
              <a:t>Another big change is increased ability of dogs to digest starches. Likely associated with agriculture.</a:t>
            </a:r>
          </a:p>
        </p:txBody>
      </p:sp>
      <p:pic>
        <p:nvPicPr>
          <p:cNvPr id="3" name="Picture 2"/>
          <p:cNvPicPr>
            <a:picLocks noChangeAspect="1"/>
          </p:cNvPicPr>
          <p:nvPr/>
        </p:nvPicPr>
        <p:blipFill>
          <a:blip r:embed="rId2"/>
          <a:stretch>
            <a:fillRect/>
          </a:stretch>
        </p:blipFill>
        <p:spPr>
          <a:xfrm>
            <a:off x="381000" y="2975811"/>
            <a:ext cx="3511818" cy="2767263"/>
          </a:xfrm>
          <a:prstGeom prst="rect">
            <a:avLst/>
          </a:prstGeom>
        </p:spPr>
      </p:pic>
      <p:pic>
        <p:nvPicPr>
          <p:cNvPr id="4" name="Picture 3"/>
          <p:cNvPicPr>
            <a:picLocks noChangeAspect="1"/>
          </p:cNvPicPr>
          <p:nvPr/>
        </p:nvPicPr>
        <p:blipFill>
          <a:blip r:embed="rId3"/>
          <a:stretch>
            <a:fillRect/>
          </a:stretch>
        </p:blipFill>
        <p:spPr>
          <a:xfrm>
            <a:off x="4686300" y="2975811"/>
            <a:ext cx="4116019" cy="2743200"/>
          </a:xfrm>
          <a:prstGeom prst="rect">
            <a:avLst/>
          </a:prstGeom>
        </p:spPr>
      </p:pic>
    </p:spTree>
    <p:extLst>
      <p:ext uri="{BB962C8B-B14F-4D97-AF65-F5344CB8AC3E}">
        <p14:creationId xmlns:p14="http://schemas.microsoft.com/office/powerpoint/2010/main" val="1501124827"/>
      </p:ext>
    </p:extLst>
  </p:cSld>
  <p:clrMapOvr>
    <a:masterClrMapping/>
  </p:clrMapOvr>
  <mc:AlternateContent xmlns:mc="http://schemas.openxmlformats.org/markup-compatibility/2006" xmlns:p14="http://schemas.microsoft.com/office/powerpoint/2010/main">
    <mc:Choice Requires="p14">
      <p:transition spd="slow" p14:dur="2000" advTm="53747"/>
    </mc:Choice>
    <mc:Fallback xmlns="">
      <p:transition spd="slow" advTm="5374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0"/>
            <a:ext cx="9144000" cy="630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Tahoma" panose="020B0604030504040204" pitchFamily="34" charset="0"/>
              </a:defRPr>
            </a:lvl1pPr>
            <a:lvl2pPr marL="914400" indent="-457200">
              <a:defRPr>
                <a:solidFill>
                  <a:schemeClr val="tx1"/>
                </a:solidFill>
                <a:latin typeface="Tahoma" panose="020B0604030504040204" pitchFamily="34" charset="0"/>
              </a:defRPr>
            </a:lvl2pPr>
            <a:lvl3pPr marL="1371600" indent="-457200">
              <a:defRPr>
                <a:solidFill>
                  <a:schemeClr val="tx1"/>
                </a:solidFill>
                <a:latin typeface="Tahoma" panose="020B0604030504040204" pitchFamily="34" charset="0"/>
              </a:defRPr>
            </a:lvl3pPr>
            <a:lvl4pPr marL="1828800" indent="-457200">
              <a:defRPr>
                <a:solidFill>
                  <a:schemeClr val="tx1"/>
                </a:solidFill>
                <a:latin typeface="Tahoma" panose="020B0604030504040204" pitchFamily="34" charset="0"/>
              </a:defRPr>
            </a:lvl4pPr>
            <a:lvl5pPr marL="2286000" indent="-457200">
              <a:defRPr>
                <a:solidFill>
                  <a:schemeClr val="tx1"/>
                </a:solidFill>
                <a:latin typeface="Tahoma" panose="020B0604030504040204" pitchFamily="34" charset="0"/>
              </a:defRPr>
            </a:lvl5pPr>
            <a:lvl6pPr marL="2743200" indent="-457200" eaLnBrk="0" fontAlgn="base" hangingPunct="0">
              <a:spcBef>
                <a:spcPct val="0"/>
              </a:spcBef>
              <a:spcAft>
                <a:spcPct val="0"/>
              </a:spcAft>
              <a:defRPr>
                <a:solidFill>
                  <a:schemeClr val="tx1"/>
                </a:solidFill>
                <a:latin typeface="Tahoma" panose="020B0604030504040204" pitchFamily="34" charset="0"/>
              </a:defRPr>
            </a:lvl6pPr>
            <a:lvl7pPr marL="3200400" indent="-457200" eaLnBrk="0" fontAlgn="base" hangingPunct="0">
              <a:spcBef>
                <a:spcPct val="0"/>
              </a:spcBef>
              <a:spcAft>
                <a:spcPct val="0"/>
              </a:spcAft>
              <a:defRPr>
                <a:solidFill>
                  <a:schemeClr val="tx1"/>
                </a:solidFill>
                <a:latin typeface="Tahoma" panose="020B0604030504040204" pitchFamily="34" charset="0"/>
              </a:defRPr>
            </a:lvl7pPr>
            <a:lvl8pPr marL="3657600" indent="-457200" eaLnBrk="0" fontAlgn="base" hangingPunct="0">
              <a:spcBef>
                <a:spcPct val="0"/>
              </a:spcBef>
              <a:spcAft>
                <a:spcPct val="0"/>
              </a:spcAft>
              <a:defRPr>
                <a:solidFill>
                  <a:schemeClr val="tx1"/>
                </a:solidFill>
                <a:latin typeface="Tahoma" panose="020B0604030504040204" pitchFamily="34" charset="0"/>
              </a:defRPr>
            </a:lvl8pPr>
            <a:lvl9pPr marL="4114800" indent="-4572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4000">
                <a:latin typeface="Times New Roman" panose="02020603050405020304" pitchFamily="18" charset="0"/>
              </a:rPr>
              <a:t>Hypotheses about the process of dog domestication</a:t>
            </a:r>
          </a:p>
          <a:p>
            <a:pPr algn="ctr" eaLnBrk="1" hangingPunct="1"/>
            <a:endParaRPr lang="en-US" altLang="en-US" sz="4000">
              <a:latin typeface="Times New Roman" panose="02020603050405020304" pitchFamily="18" charset="0"/>
            </a:endParaRPr>
          </a:p>
          <a:p>
            <a:pPr eaLnBrk="1" hangingPunct="1">
              <a:buFontTx/>
              <a:buAutoNum type="arabicPeriod"/>
            </a:pPr>
            <a:r>
              <a:rPr lang="en-US" altLang="en-US" sz="3200">
                <a:latin typeface="Times New Roman" panose="02020603050405020304" pitchFamily="18" charset="0"/>
              </a:rPr>
              <a:t>Humans adopted wolf pups.  Further selection favored animals that were social and less aggressive.  </a:t>
            </a:r>
          </a:p>
          <a:p>
            <a:pPr eaLnBrk="1" hangingPunct="1">
              <a:buFontTx/>
              <a:buAutoNum type="arabicPeriod"/>
            </a:pPr>
            <a:r>
              <a:rPr lang="en-US" altLang="en-US" sz="3200">
                <a:latin typeface="Times New Roman" panose="02020603050405020304" pitchFamily="18" charset="0"/>
              </a:rPr>
              <a:t>Wolves were scavenging canids that hung around humans.  Selection favored those who were less frightened of humans.  Over succeeding generations the wolves became more tame to the point, so much so that they moved into the human community and became pets/colleagues.  </a:t>
            </a:r>
          </a:p>
        </p:txBody>
      </p:sp>
    </p:spTree>
    <p:extLst>
      <p:ext uri="{BB962C8B-B14F-4D97-AF65-F5344CB8AC3E}">
        <p14:creationId xmlns:p14="http://schemas.microsoft.com/office/powerpoint/2010/main" val="2530551943"/>
      </p:ext>
    </p:extLst>
  </p:cSld>
  <p:clrMapOvr>
    <a:masterClrMapping/>
  </p:clrMapOvr>
  <mc:AlternateContent xmlns:mc="http://schemas.openxmlformats.org/markup-compatibility/2006" xmlns:p14="http://schemas.microsoft.com/office/powerpoint/2010/main">
    <mc:Choice Requires="p14">
      <p:transition spd="slow" p14:dur="2000" advTm="115390"/>
    </mc:Choice>
    <mc:Fallback xmlns="">
      <p:transition spd="slow" advTm="1153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quime mo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288"/>
            <a:ext cx="77724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158491"/>
      </p:ext>
    </p:extLst>
  </p:cSld>
  <p:clrMapOvr>
    <a:masterClrMapping/>
  </p:clrMapOvr>
  <p:transition spd="slow" advTm="70452"/>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5257800" cy="1069975"/>
          </a:xfrm>
        </p:spPr>
        <p:txBody>
          <a:bodyPr/>
          <a:lstStyle/>
          <a:p>
            <a:pPr>
              <a:defRPr/>
            </a:pPr>
            <a:r>
              <a:rPr lang="en-US" dirty="0">
                <a:solidFill>
                  <a:schemeClr val="tx1"/>
                </a:solidFill>
              </a:rPr>
              <a:t>Human’s Best Friend</a:t>
            </a:r>
          </a:p>
        </p:txBody>
      </p:sp>
      <p:pic>
        <p:nvPicPr>
          <p:cNvPr id="9" name="Picture 8"/>
          <p:cNvPicPr>
            <a:picLocks noChangeAspect="1"/>
          </p:cNvPicPr>
          <p:nvPr/>
        </p:nvPicPr>
        <p:blipFill>
          <a:blip r:embed="rId2"/>
          <a:stretch>
            <a:fillRect/>
          </a:stretch>
        </p:blipFill>
        <p:spPr>
          <a:xfrm>
            <a:off x="5257800" y="-31465"/>
            <a:ext cx="3886200" cy="6908799"/>
          </a:xfrm>
          <a:prstGeom prst="rect">
            <a:avLst/>
          </a:prstGeom>
        </p:spPr>
      </p:pic>
      <p:pic>
        <p:nvPicPr>
          <p:cNvPr id="3" name="Picture 2"/>
          <p:cNvPicPr>
            <a:picLocks noChangeAspect="1"/>
          </p:cNvPicPr>
          <p:nvPr/>
        </p:nvPicPr>
        <p:blipFill>
          <a:blip r:embed="rId3"/>
          <a:stretch>
            <a:fillRect/>
          </a:stretch>
        </p:blipFill>
        <p:spPr>
          <a:xfrm>
            <a:off x="838200" y="1143000"/>
            <a:ext cx="3645086" cy="5583910"/>
          </a:xfrm>
          <a:prstGeom prst="rect">
            <a:avLst/>
          </a:prstGeom>
        </p:spPr>
      </p:pic>
    </p:spTree>
    <p:extLst>
      <p:ext uri="{BB962C8B-B14F-4D97-AF65-F5344CB8AC3E}">
        <p14:creationId xmlns:p14="http://schemas.microsoft.com/office/powerpoint/2010/main" val="1579857646"/>
      </p:ext>
    </p:extLst>
  </p:cSld>
  <p:clrMapOvr>
    <a:masterClrMapping/>
  </p:clrMapOvr>
  <mc:AlternateContent xmlns:mc="http://schemas.openxmlformats.org/markup-compatibility/2006" xmlns:p14="http://schemas.microsoft.com/office/powerpoint/2010/main">
    <mc:Choice Requires="p14">
      <p:transition spd="slow" p14:dur="2000" advTm="29006"/>
    </mc:Choice>
    <mc:Fallback xmlns="">
      <p:transition spd="slow" advTm="290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altLang="en-US" sz="5400">
                <a:solidFill>
                  <a:schemeClr val="tx1"/>
                </a:solidFill>
              </a:rPr>
              <a:t>Domestication</a:t>
            </a:r>
          </a:p>
        </p:txBody>
      </p:sp>
      <p:sp>
        <p:nvSpPr>
          <p:cNvPr id="54275" name="Rectangle 3"/>
          <p:cNvSpPr>
            <a:spLocks noGrp="1" noChangeArrowheads="1"/>
          </p:cNvSpPr>
          <p:nvPr>
            <p:ph type="body" idx="1"/>
          </p:nvPr>
        </p:nvSpPr>
        <p:spPr/>
        <p:txBody>
          <a:bodyPr/>
          <a:lstStyle/>
          <a:p>
            <a:pPr algn="ctr" eaLnBrk="1" hangingPunct="1">
              <a:buFont typeface="Wingdings" panose="05000000000000000000" pitchFamily="2" charset="2"/>
              <a:buNone/>
              <a:defRPr/>
            </a:pPr>
            <a:r>
              <a:rPr lang="en-US" altLang="en-US"/>
              <a:t>Modification of a plant or animal such that it can no longer survive without the care of humans (or another animal).</a:t>
            </a:r>
          </a:p>
          <a:p>
            <a:pPr algn="ctr" eaLnBrk="1" hangingPunct="1">
              <a:buFont typeface="Wingdings" panose="05000000000000000000" pitchFamily="2" charset="2"/>
              <a:buNone/>
              <a:defRPr/>
            </a:pPr>
            <a:endParaRPr lang="en-US" altLang="en-US"/>
          </a:p>
          <a:p>
            <a:pPr algn="ctr" eaLnBrk="1" hangingPunct="1">
              <a:buFont typeface="Wingdings" panose="05000000000000000000" pitchFamily="2" charset="2"/>
              <a:buNone/>
              <a:defRPr/>
            </a:pPr>
            <a:r>
              <a:rPr lang="en-US" altLang="en-US"/>
              <a:t>Not unique to humans.</a:t>
            </a:r>
          </a:p>
          <a:p>
            <a:pPr algn="ctr" eaLnBrk="1" hangingPunct="1">
              <a:buFont typeface="Wingdings" panose="05000000000000000000" pitchFamily="2" charset="2"/>
              <a:buNone/>
              <a:defRPr/>
            </a:pPr>
            <a:r>
              <a:rPr lang="en-US" altLang="en-US"/>
              <a:t>Ants and aphids.</a:t>
            </a:r>
          </a:p>
        </p:txBody>
      </p:sp>
    </p:spTree>
    <p:extLst>
      <p:ext uri="{BB962C8B-B14F-4D97-AF65-F5344CB8AC3E}">
        <p14:creationId xmlns:p14="http://schemas.microsoft.com/office/powerpoint/2010/main" val="3492973853"/>
      </p:ext>
    </p:extLst>
  </p:cSld>
  <p:clrMapOvr>
    <a:masterClrMapping/>
  </p:clrMapOvr>
  <mc:AlternateContent xmlns:mc="http://schemas.openxmlformats.org/markup-compatibility/2006" xmlns:p14="http://schemas.microsoft.com/office/powerpoint/2010/main">
    <mc:Choice Requires="p14">
      <p:transition spd="slow" p14:dur="2000" advTm="104060"/>
    </mc:Choice>
    <mc:Fallback xmlns="">
      <p:transition spd="slow" advTm="1040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71600"/>
          </a:xfrm>
        </p:spPr>
        <p:txBody>
          <a:bodyPr/>
          <a:lstStyle/>
          <a:p>
            <a:r>
              <a:rPr lang="en-US" sz="4000" dirty="0"/>
              <a:t>Two general divisions in dog development</a:t>
            </a:r>
          </a:p>
        </p:txBody>
      </p:sp>
      <p:pic>
        <p:nvPicPr>
          <p:cNvPr id="4" name="Picture 3"/>
          <p:cNvPicPr>
            <a:picLocks noChangeAspect="1"/>
          </p:cNvPicPr>
          <p:nvPr/>
        </p:nvPicPr>
        <p:blipFill>
          <a:blip r:embed="rId3"/>
          <a:stretch>
            <a:fillRect/>
          </a:stretch>
        </p:blipFill>
        <p:spPr>
          <a:xfrm>
            <a:off x="4953000" y="1999658"/>
            <a:ext cx="4028851" cy="4349767"/>
          </a:xfrm>
          <a:prstGeom prst="rect">
            <a:avLst/>
          </a:prstGeom>
        </p:spPr>
      </p:pic>
      <p:pic>
        <p:nvPicPr>
          <p:cNvPr id="5" name="Picture 4"/>
          <p:cNvPicPr>
            <a:picLocks noChangeAspect="1"/>
          </p:cNvPicPr>
          <p:nvPr/>
        </p:nvPicPr>
        <p:blipFill rotWithShape="1">
          <a:blip r:embed="rId4"/>
          <a:srcRect l="42589" b="561"/>
          <a:stretch/>
        </p:blipFill>
        <p:spPr>
          <a:xfrm>
            <a:off x="228600" y="1999657"/>
            <a:ext cx="3124200" cy="4332889"/>
          </a:xfrm>
          <a:prstGeom prst="rect">
            <a:avLst/>
          </a:prstGeom>
        </p:spPr>
      </p:pic>
      <p:cxnSp>
        <p:nvCxnSpPr>
          <p:cNvPr id="7" name="Straight Arrow Connector 6"/>
          <p:cNvCxnSpPr/>
          <p:nvPr/>
        </p:nvCxnSpPr>
        <p:spPr bwMode="auto">
          <a:xfrm>
            <a:off x="3581400" y="4133407"/>
            <a:ext cx="1143000" cy="0"/>
          </a:xfrm>
          <a:prstGeom prst="straightConnector1">
            <a:avLst/>
          </a:prstGeom>
          <a:solidFill>
            <a:schemeClr val="accent1"/>
          </a:solidFill>
          <a:ln w="730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28601" y="6349425"/>
            <a:ext cx="3124200" cy="584775"/>
          </a:xfrm>
          <a:prstGeom prst="rect">
            <a:avLst/>
          </a:prstGeom>
          <a:noFill/>
        </p:spPr>
        <p:txBody>
          <a:bodyPr wrap="square" rtlCol="0">
            <a:spAutoFit/>
          </a:bodyPr>
          <a:lstStyle/>
          <a:p>
            <a:pPr algn="ctr"/>
            <a:r>
              <a:rPr lang="en-US" sz="3200" dirty="0"/>
              <a:t>Wolf</a:t>
            </a:r>
          </a:p>
        </p:txBody>
      </p:sp>
      <p:sp>
        <p:nvSpPr>
          <p:cNvPr id="9" name="TextBox 8"/>
          <p:cNvSpPr txBox="1"/>
          <p:nvPr/>
        </p:nvSpPr>
        <p:spPr>
          <a:xfrm>
            <a:off x="4953000" y="6349425"/>
            <a:ext cx="4028851" cy="523220"/>
          </a:xfrm>
          <a:prstGeom prst="rect">
            <a:avLst/>
          </a:prstGeom>
          <a:noFill/>
        </p:spPr>
        <p:txBody>
          <a:bodyPr wrap="square" rtlCol="0">
            <a:spAutoFit/>
          </a:bodyPr>
          <a:lstStyle/>
          <a:p>
            <a:pPr algn="ctr"/>
            <a:r>
              <a:rPr lang="en-US" sz="2800" dirty="0"/>
              <a:t>Dog</a:t>
            </a:r>
          </a:p>
        </p:txBody>
      </p:sp>
      <p:sp>
        <p:nvSpPr>
          <p:cNvPr id="10" name="TextBox 9"/>
          <p:cNvSpPr txBox="1"/>
          <p:nvPr/>
        </p:nvSpPr>
        <p:spPr>
          <a:xfrm>
            <a:off x="2209800" y="6343207"/>
            <a:ext cx="4495800" cy="523220"/>
          </a:xfrm>
          <a:prstGeom prst="rect">
            <a:avLst/>
          </a:prstGeom>
          <a:noFill/>
        </p:spPr>
        <p:txBody>
          <a:bodyPr wrap="square" rtlCol="0">
            <a:spAutoFit/>
          </a:bodyPr>
          <a:lstStyle/>
          <a:p>
            <a:pPr algn="ctr"/>
            <a:r>
              <a:rPr lang="en-US" sz="2800" dirty="0"/>
              <a:t>To</a:t>
            </a:r>
          </a:p>
        </p:txBody>
      </p:sp>
      <p:sp>
        <p:nvSpPr>
          <p:cNvPr id="3" name="TextBox 2"/>
          <p:cNvSpPr txBox="1"/>
          <p:nvPr/>
        </p:nvSpPr>
        <p:spPr>
          <a:xfrm>
            <a:off x="2567596" y="1266503"/>
            <a:ext cx="4008807" cy="646331"/>
          </a:xfrm>
          <a:prstGeom prst="rect">
            <a:avLst/>
          </a:prstGeom>
          <a:noFill/>
        </p:spPr>
        <p:txBody>
          <a:bodyPr wrap="square" rtlCol="0">
            <a:spAutoFit/>
          </a:bodyPr>
          <a:lstStyle/>
          <a:p>
            <a:r>
              <a:rPr lang="en-US" dirty="0"/>
              <a:t>Stage 1: Initial Domestication of Dogs (</a:t>
            </a:r>
            <a:r>
              <a:rPr lang="en-US" dirty="0" err="1"/>
              <a:t>Pliestocene</a:t>
            </a:r>
            <a:r>
              <a:rPr lang="en-US" dirty="0"/>
              <a:t> Hunter-gatherers)</a:t>
            </a:r>
          </a:p>
        </p:txBody>
      </p:sp>
    </p:spTree>
    <p:extLst>
      <p:ext uri="{BB962C8B-B14F-4D97-AF65-F5344CB8AC3E}">
        <p14:creationId xmlns:p14="http://schemas.microsoft.com/office/powerpoint/2010/main" val="1380093065"/>
      </p:ext>
    </p:extLst>
  </p:cSld>
  <p:clrMapOvr>
    <a:masterClrMapping/>
  </p:clrMapOvr>
  <mc:AlternateContent xmlns:mc="http://schemas.openxmlformats.org/markup-compatibility/2006" xmlns:p14="http://schemas.microsoft.com/office/powerpoint/2010/main">
    <mc:Choice Requires="p14">
      <p:transition spd="slow" p14:dur="2000" advTm="29091"/>
    </mc:Choice>
    <mc:Fallback xmlns="">
      <p:transition spd="slow" advTm="2909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can0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7391400" cy="69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14400"/>
            <a:ext cx="1752600" cy="2123658"/>
          </a:xfrm>
          <a:prstGeom prst="rect">
            <a:avLst/>
          </a:prstGeom>
          <a:noFill/>
        </p:spPr>
        <p:txBody>
          <a:bodyPr wrap="square" rtlCol="0">
            <a:spAutoFit/>
          </a:bodyPr>
          <a:lstStyle/>
          <a:p>
            <a:pPr algn="ctr"/>
            <a:r>
              <a:rPr lang="en-US" sz="2000" dirty="0"/>
              <a:t>Stage 2: Development of various breeds</a:t>
            </a:r>
          </a:p>
          <a:p>
            <a:pPr algn="ctr"/>
            <a:endParaRPr lang="en-US" sz="2000" dirty="0"/>
          </a:p>
          <a:p>
            <a:pPr algn="ctr"/>
            <a:r>
              <a:rPr lang="en-US" sz="1600" dirty="0"/>
              <a:t>(Neolithic agriculturalists)</a:t>
            </a:r>
          </a:p>
        </p:txBody>
      </p:sp>
      <p:sp>
        <p:nvSpPr>
          <p:cNvPr id="3" name="TextBox 2"/>
          <p:cNvSpPr txBox="1"/>
          <p:nvPr/>
        </p:nvSpPr>
        <p:spPr>
          <a:xfrm>
            <a:off x="0" y="3573127"/>
            <a:ext cx="1752600" cy="3539430"/>
          </a:xfrm>
          <a:prstGeom prst="rect">
            <a:avLst/>
          </a:prstGeom>
          <a:noFill/>
        </p:spPr>
        <p:txBody>
          <a:bodyPr wrap="square" rtlCol="0">
            <a:spAutoFit/>
          </a:bodyPr>
          <a:lstStyle/>
          <a:p>
            <a:pPr algn="ctr"/>
            <a:r>
              <a:rPr lang="en-US" sz="1400" dirty="0"/>
              <a:t>400 Specialized Breeds:</a:t>
            </a:r>
          </a:p>
          <a:p>
            <a:pPr algn="ctr"/>
            <a:endParaRPr lang="en-US" sz="1400" dirty="0"/>
          </a:p>
          <a:p>
            <a:pPr algn="ctr"/>
            <a:r>
              <a:rPr lang="en-US" sz="1400" dirty="0"/>
              <a:t>Behaviorally and morphologically distinct</a:t>
            </a:r>
          </a:p>
          <a:p>
            <a:pPr algn="ctr"/>
            <a:endParaRPr lang="en-US" sz="1400" dirty="0"/>
          </a:p>
          <a:p>
            <a:pPr algn="ctr"/>
            <a:r>
              <a:rPr lang="en-US" sz="1400" dirty="0"/>
              <a:t>Big/small</a:t>
            </a:r>
          </a:p>
          <a:p>
            <a:pPr algn="ctr"/>
            <a:r>
              <a:rPr lang="en-US" sz="1400" dirty="0"/>
              <a:t>Loyal/independent</a:t>
            </a:r>
          </a:p>
          <a:p>
            <a:pPr algn="ctr"/>
            <a:r>
              <a:rPr lang="en-US" sz="1400" dirty="0"/>
              <a:t>Aggressive/passive</a:t>
            </a:r>
          </a:p>
          <a:p>
            <a:pPr algn="ctr"/>
            <a:endParaRPr lang="en-US" sz="1400" dirty="0"/>
          </a:p>
          <a:p>
            <a:pPr algn="ctr"/>
            <a:r>
              <a:rPr lang="en-US" sz="1400" dirty="0"/>
              <a:t>“Ornamental dogs” started in Victorian Era</a:t>
            </a:r>
          </a:p>
          <a:p>
            <a:endParaRPr lang="en-US" sz="1400" dirty="0"/>
          </a:p>
          <a:p>
            <a:endParaRPr lang="en-US" sz="1400" dirty="0"/>
          </a:p>
        </p:txBody>
      </p:sp>
    </p:spTree>
    <p:extLst>
      <p:ext uri="{BB962C8B-B14F-4D97-AF65-F5344CB8AC3E}">
        <p14:creationId xmlns:p14="http://schemas.microsoft.com/office/powerpoint/2010/main" val="810943751"/>
      </p:ext>
    </p:extLst>
  </p:cSld>
  <p:clrMapOvr>
    <a:masterClrMapping/>
  </p:clrMapOvr>
  <mc:AlternateContent xmlns:mc="http://schemas.openxmlformats.org/markup-compatibility/2006" xmlns:p14="http://schemas.microsoft.com/office/powerpoint/2010/main">
    <mc:Choice Requires="p14">
      <p:transition spd="slow" p14:dur="2000" advTm="98079"/>
    </mc:Choice>
    <mc:Fallback xmlns="">
      <p:transition spd="slow" advTm="9807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and where were dogs domesticated?</a:t>
            </a:r>
          </a:p>
        </p:txBody>
      </p:sp>
      <p:sp>
        <p:nvSpPr>
          <p:cNvPr id="3" name="Content Placeholder 2"/>
          <p:cNvSpPr>
            <a:spLocks noGrp="1"/>
          </p:cNvSpPr>
          <p:nvPr>
            <p:ph idx="1"/>
          </p:nvPr>
        </p:nvSpPr>
        <p:spPr>
          <a:xfrm>
            <a:off x="187812" y="1752600"/>
            <a:ext cx="4993788" cy="4114800"/>
          </a:xfrm>
        </p:spPr>
        <p:txBody>
          <a:bodyPr/>
          <a:lstStyle/>
          <a:p>
            <a:r>
              <a:rPr lang="en-US" sz="2400" dirty="0"/>
              <a:t>When: Came over with Paleoindians. (Good guess is ~25,000 years ago, but perhaps as early as 30,000 years ago)</a:t>
            </a:r>
          </a:p>
          <a:p>
            <a:r>
              <a:rPr lang="en-US" sz="2400" dirty="0"/>
              <a:t>Where: Likely domesticated in what is now China, SE of the Yangtze River. (May have been domesticated elsewhere too)</a:t>
            </a:r>
          </a:p>
          <a:p>
            <a:r>
              <a:rPr lang="en-US" sz="2400" dirty="0"/>
              <a:t>What: Extinct form of Grey Wolf Perhaps specialized in hunting Pleistocene Megafauna.</a:t>
            </a:r>
          </a:p>
          <a:p>
            <a:pPr marL="0" indent="0">
              <a:buNone/>
            </a:pPr>
            <a:endParaRPr lang="en-US" sz="2400" dirty="0"/>
          </a:p>
        </p:txBody>
      </p:sp>
      <p:pic>
        <p:nvPicPr>
          <p:cNvPr id="5" name="Picture 4"/>
          <p:cNvPicPr>
            <a:picLocks noChangeAspect="1"/>
          </p:cNvPicPr>
          <p:nvPr/>
        </p:nvPicPr>
        <p:blipFill>
          <a:blip r:embed="rId3"/>
          <a:stretch>
            <a:fillRect/>
          </a:stretch>
        </p:blipFill>
        <p:spPr>
          <a:xfrm>
            <a:off x="5025872" y="1768642"/>
            <a:ext cx="3660928" cy="2514600"/>
          </a:xfrm>
          <a:prstGeom prst="rect">
            <a:avLst/>
          </a:prstGeom>
        </p:spPr>
      </p:pic>
    </p:spTree>
    <p:extLst>
      <p:ext uri="{BB962C8B-B14F-4D97-AF65-F5344CB8AC3E}">
        <p14:creationId xmlns:p14="http://schemas.microsoft.com/office/powerpoint/2010/main" val="3782090548"/>
      </p:ext>
    </p:extLst>
  </p:cSld>
  <p:clrMapOvr>
    <a:masterClrMapping/>
  </p:clrMapOvr>
  <mc:AlternateContent xmlns:mc="http://schemas.openxmlformats.org/markup-compatibility/2006" xmlns:p14="http://schemas.microsoft.com/office/powerpoint/2010/main">
    <mc:Choice Requires="p14">
      <p:transition spd="slow" p14:dur="2000" advTm="48641"/>
    </mc:Choice>
    <mc:Fallback xmlns="">
      <p:transition spd="slow" advTm="486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910" y="0"/>
            <a:ext cx="8229600" cy="1371600"/>
          </a:xfrm>
        </p:spPr>
        <p:txBody>
          <a:bodyPr/>
          <a:lstStyle/>
          <a:p>
            <a:r>
              <a:rPr lang="en-US" sz="4000" dirty="0"/>
              <a:t>Dogs Cognitively Changed from Wolves</a:t>
            </a:r>
          </a:p>
        </p:txBody>
      </p:sp>
      <p:sp>
        <p:nvSpPr>
          <p:cNvPr id="3" name="Content Placeholder 2"/>
          <p:cNvSpPr>
            <a:spLocks noGrp="1"/>
          </p:cNvSpPr>
          <p:nvPr>
            <p:ph idx="1"/>
          </p:nvPr>
        </p:nvSpPr>
        <p:spPr>
          <a:xfrm>
            <a:off x="457200" y="1524000"/>
            <a:ext cx="8229600" cy="4114800"/>
          </a:xfrm>
        </p:spPr>
        <p:txBody>
          <a:bodyPr/>
          <a:lstStyle/>
          <a:p>
            <a:r>
              <a:rPr lang="en-US" sz="2800" dirty="0"/>
              <a:t>Wolf hybrids less playful, more fearful (e.g., easily startled) than dogs.  </a:t>
            </a:r>
          </a:p>
          <a:p>
            <a:r>
              <a:rPr lang="en-US" sz="2800" dirty="0"/>
              <a:t>Dogs able to pick up on human cues. Better than chimps, in fact. </a:t>
            </a:r>
          </a:p>
          <a:p>
            <a:pPr lvl="1"/>
            <a:r>
              <a:rPr lang="en-US" sz="2400" dirty="0"/>
              <a:t>Experiment: Food hidden behind one of two doors. The human indicates the door with the food (by doing something like tapping, looking at it, pointing to it, placing a marker on it). Chimps no better than average at getting the right door. Dogs could consistently chose the right door. Wolves also better than chimps, but dogs are even better, and show this skill as pups. Skill not learned, but instead part of domestication.</a:t>
            </a:r>
          </a:p>
        </p:txBody>
      </p:sp>
    </p:spTree>
    <p:extLst>
      <p:ext uri="{BB962C8B-B14F-4D97-AF65-F5344CB8AC3E}">
        <p14:creationId xmlns:p14="http://schemas.microsoft.com/office/powerpoint/2010/main" val="2159756141"/>
      </p:ext>
    </p:extLst>
  </p:cSld>
  <p:clrMapOvr>
    <a:masterClrMapping/>
  </p:clrMapOvr>
  <mc:AlternateContent xmlns:mc="http://schemas.openxmlformats.org/markup-compatibility/2006" xmlns:p14="http://schemas.microsoft.com/office/powerpoint/2010/main">
    <mc:Choice Requires="p14">
      <p:transition spd="slow" p14:dur="2000" advTm="169602"/>
    </mc:Choice>
    <mc:Fallback xmlns="">
      <p:transition spd="slow" advTm="16960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US" altLang="en-US" sz="4000" dirty="0" err="1"/>
              <a:t>Belyaev’s</a:t>
            </a:r>
            <a:r>
              <a:rPr lang="en-US" altLang="en-US" sz="4000" dirty="0"/>
              <a:t> Experiment:</a:t>
            </a:r>
            <a:br>
              <a:rPr lang="en-US" altLang="en-US" sz="4000" dirty="0"/>
            </a:br>
            <a:r>
              <a:rPr lang="en-US" altLang="en-US" sz="4000" dirty="0" err="1"/>
              <a:t>Vulpes</a:t>
            </a:r>
            <a:r>
              <a:rPr lang="en-US" altLang="en-US" sz="4000" dirty="0"/>
              <a:t> </a:t>
            </a:r>
            <a:r>
              <a:rPr lang="en-US" altLang="en-US" sz="4000" dirty="0" err="1"/>
              <a:t>Vulpes</a:t>
            </a:r>
            <a:r>
              <a:rPr lang="en-US" altLang="en-US" sz="4000" dirty="0"/>
              <a:t> (Red Fox)</a:t>
            </a:r>
          </a:p>
        </p:txBody>
      </p:sp>
      <p:pic>
        <p:nvPicPr>
          <p:cNvPr id="74755" name="Picture 3" descr="rfoxrab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825"/>
            <a:ext cx="4572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300px-Vulpes_vulpes_laying_in_s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1063"/>
            <a:ext cx="5181600"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464390"/>
      </p:ext>
    </p:extLst>
  </p:cSld>
  <p:clrMapOvr>
    <a:masterClrMapping/>
  </p:clrMapOvr>
  <mc:AlternateContent xmlns:mc="http://schemas.openxmlformats.org/markup-compatibility/2006" xmlns:p14="http://schemas.microsoft.com/office/powerpoint/2010/main">
    <mc:Choice Requires="p14">
      <p:transition spd="slow" p14:dur="2000" advTm="110049"/>
    </mc:Choice>
    <mc:Fallback xmlns="">
      <p:transition spd="slow" advTm="11004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0" y="574675"/>
            <a:ext cx="9144000" cy="44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en-US" sz="4800" b="1">
                <a:effectLst>
                  <a:outerShdw blurRad="38100" dist="38100" dir="2700000" algn="tl">
                    <a:srgbClr val="000000"/>
                  </a:outerShdw>
                </a:effectLst>
                <a:latin typeface="Times New Roman" pitchFamily="18" charset="0"/>
              </a:rPr>
              <a:t>Neoteny</a:t>
            </a:r>
          </a:p>
          <a:p>
            <a:pPr algn="ctr" eaLnBrk="1" hangingPunct="1">
              <a:defRPr/>
            </a:pPr>
            <a:endParaRPr lang="en-US" altLang="en-US" sz="4800" b="1">
              <a:effectLst>
                <a:outerShdw blurRad="38100" dist="38100" dir="2700000" algn="tl">
                  <a:srgbClr val="000000"/>
                </a:outerShdw>
              </a:effectLst>
              <a:latin typeface="Times New Roman" pitchFamily="18" charset="0"/>
            </a:endParaRPr>
          </a:p>
          <a:p>
            <a:pPr algn="ctr" eaLnBrk="1" hangingPunct="1">
              <a:defRPr/>
            </a:pPr>
            <a:r>
              <a:rPr lang="en-US" altLang="en-US" sz="4800">
                <a:latin typeface="Times New Roman" pitchFamily="18" charset="0"/>
              </a:rPr>
              <a:t>The retention of “adolescent” traits.  In dogs this included smaller teeth, more rounded and forward-looking eyes, and a shorter snout. </a:t>
            </a:r>
          </a:p>
        </p:txBody>
      </p:sp>
    </p:spTree>
    <p:extLst>
      <p:ext uri="{BB962C8B-B14F-4D97-AF65-F5344CB8AC3E}">
        <p14:creationId xmlns:p14="http://schemas.microsoft.com/office/powerpoint/2010/main" val="4054637978"/>
      </p:ext>
    </p:extLst>
  </p:cSld>
  <p:clrMapOvr>
    <a:masterClrMapping/>
  </p:clrMapOvr>
  <mc:AlternateContent xmlns:mc="http://schemas.openxmlformats.org/markup-compatibility/2006" xmlns:p14="http://schemas.microsoft.com/office/powerpoint/2010/main">
    <mc:Choice Requires="p14">
      <p:transition spd="slow" p14:dur="2000" advTm="95760"/>
    </mc:Choice>
    <mc:Fallback xmlns="">
      <p:transition spd="slow" advTm="95760"/>
    </mc:Fallback>
  </mc:AlternateContent>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978D293550EE408BBA80E379FB1048" ma:contentTypeVersion="9" ma:contentTypeDescription="Create a new document." ma:contentTypeScope="" ma:versionID="8f62e170c7e029e5138470db98852e9e">
  <xsd:schema xmlns:xsd="http://www.w3.org/2001/XMLSchema" xmlns:xs="http://www.w3.org/2001/XMLSchema" xmlns:p="http://schemas.microsoft.com/office/2006/metadata/properties" xmlns:ns3="4094fec7-eb86-4f33-885f-f4ec69534214" targetNamespace="http://schemas.microsoft.com/office/2006/metadata/properties" ma:root="true" ma:fieldsID="fef094d78892922e349b4c96b502a1e2" ns3:_="">
    <xsd:import namespace="4094fec7-eb86-4f33-885f-f4ec6953421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4fec7-eb86-4f33-885f-f4ec695342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43991B-6898-46DC-8AEA-57D16F93D40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94fec7-eb86-4f33-885f-f4ec69534214"/>
    <ds:schemaRef ds:uri="http://www.w3.org/XML/1998/namespace"/>
    <ds:schemaRef ds:uri="http://purl.org/dc/dcmitype/"/>
  </ds:schemaRefs>
</ds:datastoreItem>
</file>

<file path=customXml/itemProps2.xml><?xml version="1.0" encoding="utf-8"?>
<ds:datastoreItem xmlns:ds="http://schemas.openxmlformats.org/officeDocument/2006/customXml" ds:itemID="{55617BEC-A8D0-4D32-82E1-CFE2394B6C1C}">
  <ds:schemaRefs>
    <ds:schemaRef ds:uri="http://schemas.microsoft.com/sharepoint/v3/contenttype/forms"/>
  </ds:schemaRefs>
</ds:datastoreItem>
</file>

<file path=customXml/itemProps3.xml><?xml version="1.0" encoding="utf-8"?>
<ds:datastoreItem xmlns:ds="http://schemas.openxmlformats.org/officeDocument/2006/customXml" ds:itemID="{D29FB4BF-F070-41F1-8BD9-D1491A7B7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94fec7-eb86-4f33-885f-f4ec69534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Textured</Template>
  <TotalTime>9943</TotalTime>
  <Words>591</Words>
  <Application>Microsoft Office PowerPoint</Application>
  <PresentationFormat>On-screen Show (4:3)</PresentationFormat>
  <Paragraphs>53</Paragraphs>
  <Slides>15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Tahoma</vt:lpstr>
      <vt:lpstr>Times New Roman</vt:lpstr>
      <vt:lpstr>Wingdings</vt:lpstr>
      <vt:lpstr>Textured</vt:lpstr>
      <vt:lpstr>Goals. Students will be able to:</vt:lpstr>
      <vt:lpstr>Human’s Best Friend</vt:lpstr>
      <vt:lpstr>Domestication</vt:lpstr>
      <vt:lpstr>Two general divisions in dog development</vt:lpstr>
      <vt:lpstr>PowerPoint Presentation</vt:lpstr>
      <vt:lpstr>When and where were dogs domesticated?</vt:lpstr>
      <vt:lpstr>Dogs Cognitively Changed from Wolves</vt:lpstr>
      <vt:lpstr>Belyaev’s Experiment: Vulpes Vulpes (Red Fox)</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Missouri--Columbia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Stone Artifact Analysis</dc:title>
  <dc:creator>Todd VanPool</dc:creator>
  <cp:lastModifiedBy>VanPool, Todd</cp:lastModifiedBy>
  <cp:revision>98</cp:revision>
  <dcterms:created xsi:type="dcterms:W3CDTF">2011-01-19T17:16:25Z</dcterms:created>
  <dcterms:modified xsi:type="dcterms:W3CDTF">2021-09-03T21:45:23Z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0x01010028978D293550EE408BBA80E379FB1048</vt:lpwstr>
  </property>
</Properties>
</file>