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3"/>
  </p:notesMasterIdLst>
  <p:sldIdLst>
    <p:sldId id="559" r:id="rId5"/>
    <p:sldId id="296" r:id="rId6"/>
    <p:sldId id="257" r:id="rId7"/>
    <p:sldId id="262" r:id="rId8"/>
    <p:sldId id="264" r:id="rId9"/>
    <p:sldId id="265" r:id="rId10"/>
    <p:sldId id="269" r:id="rId11"/>
    <p:sldId id="54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665" autoAdjust="0"/>
  </p:normalViewPr>
  <p:slideViewPr>
    <p:cSldViewPr showGuides="1">
      <p:cViewPr varScale="1">
        <p:scale>
          <a:sx n="73" d="100"/>
          <a:sy n="73" d="100"/>
        </p:scale>
        <p:origin x="420" y="72"/>
      </p:cViewPr>
      <p:guideLst>
        <p:guide orient="horz" pos="15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C9AE1F0-B77C-430F-9B02-777B741439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D823AD3-05A2-4E53-A231-1B44437F32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3D32E23-1A59-412E-926C-BC329B3EB9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15828DA0-BF74-4CCE-82AB-C69688414A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B7C4A453-2DC1-40D0-B24E-8C5FCF4589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63478D6F-D0B4-4A81-9532-E5AC3AB9E5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FB2F505B-A4BF-40D5-9848-75F5B280F8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E986BE0-4567-4FB0-B95D-1FF5159E11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4271F679-0519-405A-AB42-D8EFCC9CC391}" type="slidenum">
              <a:rPr lang="en-US" altLang="en-US">
                <a:latin typeface="Times New Roman" panose="02020603050405020304" pitchFamily="18" charset="0"/>
              </a:rPr>
              <a:pPr algn="r"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DF095F0-07E4-40F1-B422-5C4A54C00B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9B6F089-4B56-4C11-BBBA-4F306EEB3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CAECB3F-D799-4F09-8683-D420F80B1A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4DA30823-C491-421C-8E6A-766FDD3E0C22}" type="slidenum">
              <a:rPr lang="en-US" altLang="en-US">
                <a:latin typeface="Times New Roman" panose="02020603050405020304" pitchFamily="18" charset="0"/>
              </a:rPr>
              <a:pPr algn="r"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EC49142-A681-431D-9649-54B89255C5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2D9668B-47BD-4234-B1FF-3D9434C88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0A7267A-F329-4D1A-A5DE-C6A1D4E4FE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B2F1391A-1E50-411C-A931-0E3C81602FC7}" type="slidenum">
              <a:rPr lang="en-US" altLang="en-US">
                <a:latin typeface="Times New Roman" panose="02020603050405020304" pitchFamily="18" charset="0"/>
              </a:rPr>
              <a:pPr algn="r"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64E8603-BCEB-4EC1-98C6-41FB54506C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D74B6B6-81C3-495F-9AFE-FFB5A1391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8102ACE-2561-4E75-BF40-BA26BD0A7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E12C39A4-67DA-4D3C-B6C8-FE3E8133E737}" type="slidenum">
              <a:rPr lang="en-US" altLang="en-US">
                <a:latin typeface="Times New Roman" panose="02020603050405020304" pitchFamily="18" charset="0"/>
              </a:rPr>
              <a:pPr algn="r"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8D09E73-2FE0-4267-B646-7E3FF88FA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7083132-2994-446F-BD61-F529C17F1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74A4CD0-D101-4980-9571-7D80F26AEF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862C4B5-AE09-4060-8CBA-2AE6971FDB2E}" type="slidenum">
              <a:rPr lang="en-US" altLang="en-US">
                <a:latin typeface="Times New Roman" panose="02020603050405020304" pitchFamily="18" charset="0"/>
              </a:rPr>
              <a:pPr algn="r"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6C17574-A97E-44AC-A4AF-89F4D0F3D9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BF1CA98-868C-4661-9083-E0E4FA859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42A73E8-5835-4914-944C-FCC3D23351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778143B8-9CD9-4B68-8CF9-D9BDDD61DF9A}" type="slidenum">
              <a:rPr lang="en-US" altLang="en-US">
                <a:latin typeface="Times New Roman" panose="02020603050405020304" pitchFamily="18" charset="0"/>
              </a:rPr>
              <a:pPr algn="r"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1BDA74C-9F19-4B8A-92D4-A9B836B49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80196A3-14AE-40C3-B4BA-B57DFCC76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52BAFEF-D25D-4616-9E35-0397BD436A16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16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D47147-7279-4A03-AC52-29F0806713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3FBD5A-79C5-4F0C-BE78-E07CC615D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114F09-FF94-46F4-BD2F-38601DDEB2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02F3A-D840-412F-8652-DEE3135AA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04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8D1AE0-1A80-4AD3-BF43-B6AA12912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60C838-1570-48B6-B1CF-79BDAF750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EB336F-A0EF-4D41-A55A-CA81BA1DC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27F68-B6CB-4D6A-AE00-1F08D8126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14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68437A-C782-44C0-BFC5-72418E0617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80C025-9E27-457E-846D-9FEE37C486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92E787-F44B-497B-8292-D9ABA89B10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86D5D-2CEE-4DCD-8D55-E04EB3DAB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67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74D047-5FB5-46C1-AE94-82857181A0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F1B8F2-A553-4BC3-981C-61A20A4FE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A089AE-68B1-4D0D-B93F-2D46E0D94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D9A07-1ABC-49F5-95FF-E9E71393B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97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470015-FED5-42FA-B80F-64FD586F9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546A33-A877-4796-9C7D-E0005E065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277135-2DCB-4A04-9B46-9B8A03BD8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B26E9-F8C2-4B2F-978D-DBB727870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10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ADE465-70FD-4252-AA2F-00C9E417C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6D54CD-986B-49DD-A620-AF646CD02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42CFEF-EC6F-4425-BA67-F7D3DFB69F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64537-9156-4BE6-A94F-35FFEFBFE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50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7A9B31-E2D5-4743-BA3E-C27223D914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BCEF91-FEA2-4BD8-BC56-8713421ED8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440BB2-FBF7-487E-A938-1E1E10E1BB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30D17-29AC-4C90-9256-13BCBF3FB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29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20A1DD-3F12-4A91-A0ED-E9A85C959B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AE034E4-DD01-40AE-81A5-F9052685A6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B42F40-2C14-4B8C-9DF6-62F017DA5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57DB-A7E5-48F5-A33E-64E35D5DF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38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D44A68-2E2F-4D0E-B041-C012D8F0CE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1B2D532-AEC9-4B17-BDF2-94E2030F2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5E95EB-D506-4456-B6AC-1DA3751C88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00466-AEB9-4824-8E6E-D13177FD8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06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1F4C4-39FD-422E-916B-C3F059790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8BBD6E-5ACB-44C2-9567-20DA79F0B6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AF8A3E-D675-487C-9C2D-1E3028209A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B7836-EFE5-4C35-9594-9410EB632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84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4C5049-0835-4A68-8E7D-D564604B8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23843-1983-4A48-8BF6-767D96610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A9805E-BC79-4457-B216-E0203758A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69F1E-B5AE-47C2-85D5-E66992763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6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2B93A51C-F009-4BA8-A77A-48F3F23A6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D587E2FF-69ED-4A49-A973-56605F050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FD0CC4A3-3661-4121-A17D-87FF3BDFB8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5" name="Rectangle 5">
            <a:extLst>
              <a:ext uri="{FF2B5EF4-FFF2-40B4-BE49-F238E27FC236}">
                <a16:creationId xmlns:a16="http://schemas.microsoft.com/office/drawing/2014/main" id="{F1729BE3-012D-437A-A453-6E210CF0E5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886" name="Rectangle 6">
            <a:extLst>
              <a:ext uri="{FF2B5EF4-FFF2-40B4-BE49-F238E27FC236}">
                <a16:creationId xmlns:a16="http://schemas.microsoft.com/office/drawing/2014/main" id="{1D84AABF-6A9B-4BD6-9038-5142D8E2BB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23AD7B1-8AE2-4035-B751-489064D719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-3048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/>
              <a:t>Goals. Students will be able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066800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Define </a:t>
            </a:r>
            <a:r>
              <a:rPr lang="en-US" sz="2800" i="1" dirty="0"/>
              <a:t>domestication</a:t>
            </a:r>
            <a:r>
              <a:rPr lang="en-US" sz="2800" dirty="0"/>
              <a:t> and </a:t>
            </a:r>
            <a:r>
              <a:rPr lang="en-US" sz="2800" i="1" dirty="0"/>
              <a:t>agriculture</a:t>
            </a:r>
            <a:r>
              <a:rPr lang="en-US" sz="2800" dirty="0"/>
              <a:t>.</a:t>
            </a:r>
          </a:p>
          <a:p>
            <a:pPr>
              <a:defRPr/>
            </a:pPr>
            <a:r>
              <a:rPr lang="en-US" sz="2800" dirty="0"/>
              <a:t>Identify the ‘problem with agriculture.’</a:t>
            </a:r>
          </a:p>
          <a:p>
            <a:pPr>
              <a:defRPr/>
            </a:pPr>
            <a:r>
              <a:rPr lang="en-US" sz="2800" dirty="0"/>
              <a:t>Summarize some basic (rejected) hypotheses for the origins of domestication.</a:t>
            </a:r>
          </a:p>
          <a:p>
            <a:pPr marL="0" indent="0">
              <a:buNone/>
              <a:defRPr/>
            </a:pPr>
            <a:endParaRPr lang="en-US" sz="2800" dirty="0"/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492" y="3417136"/>
            <a:ext cx="5177016" cy="344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60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35"/>
    </mc:Choice>
    <mc:Fallback xmlns="">
      <p:transition spd="slow" advTm="3383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B5C8E952-522E-42ED-BCF1-2F25C50CC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800">
                <a:latin typeface="Times New Roman" panose="02020603050405020304" pitchFamily="18" charset="0"/>
              </a:rPr>
              <a:t>Two jobs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BDA021D2-9CE2-44AE-9289-90AABC55D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55863"/>
            <a:ext cx="452596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n-US" sz="4000">
                <a:latin typeface="Times New Roman" panose="02020603050405020304" pitchFamily="18" charset="0"/>
              </a:rPr>
              <a:t> $30,000 per year</a:t>
            </a:r>
          </a:p>
          <a:p>
            <a:pPr algn="l" eaLnBrk="1" hangingPunct="1">
              <a:buFontTx/>
              <a:buChar char="•"/>
            </a:pPr>
            <a:r>
              <a:rPr lang="en-US" altLang="en-US" sz="4000">
                <a:latin typeface="Times New Roman" panose="02020603050405020304" pitchFamily="18" charset="0"/>
              </a:rPr>
              <a:t> Work part-time</a:t>
            </a:r>
          </a:p>
          <a:p>
            <a:pPr algn="l" eaLnBrk="1" hangingPunct="1">
              <a:buFontTx/>
              <a:buChar char="•"/>
            </a:pPr>
            <a:r>
              <a:rPr lang="en-US" altLang="en-US" sz="4000">
                <a:latin typeface="Times New Roman" panose="02020603050405020304" pitchFamily="18" charset="0"/>
              </a:rPr>
              <a:t> Almost always paid</a:t>
            </a:r>
          </a:p>
          <a:p>
            <a:pPr algn="l" eaLnBrk="1" hangingPunct="1">
              <a:buFontTx/>
              <a:buChar char="•"/>
            </a:pPr>
            <a:r>
              <a:rPr lang="en-US" altLang="en-US" sz="4000">
                <a:latin typeface="Times New Roman" panose="02020603050405020304" pitchFamily="18" charset="0"/>
              </a:rPr>
              <a:t> Health benefits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A34E5E13-5BB5-401D-82BF-95E91C71D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55863"/>
            <a:ext cx="4572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6550" indent="-3365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4000" dirty="0">
                <a:latin typeface="Times New Roman" panose="02020603050405020304" pitchFamily="18" charset="0"/>
              </a:rPr>
              <a:t>$30,000 per year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4000" dirty="0">
                <a:latin typeface="Times New Roman" panose="02020603050405020304" pitchFamily="18" charset="0"/>
              </a:rPr>
              <a:t>Work full-time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4000" dirty="0">
                <a:latin typeface="Times New Roman" panose="02020603050405020304" pitchFamily="18" charset="0"/>
              </a:rPr>
              <a:t>Possibility one won’t be paid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4000">
                <a:latin typeface="Times New Roman" panose="02020603050405020304" pitchFamily="18" charset="0"/>
              </a:rPr>
              <a:t>No health </a:t>
            </a:r>
            <a:r>
              <a:rPr lang="en-US" altLang="en-US" sz="4000" dirty="0">
                <a:latin typeface="Times New Roman" panose="02020603050405020304" pitchFamily="18" charset="0"/>
              </a:rPr>
              <a:t>benefits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AE673ACB-DC48-4B2A-A6A3-B3B0B5D90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36725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Job A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4D5CC5FA-5184-4839-96AC-2D01CAD54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736725"/>
            <a:ext cx="457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Job B</a:t>
            </a:r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F587D359-9B27-42DA-B918-17444259CB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438400"/>
            <a:ext cx="0" cy="3276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CF95F13E-F6A2-4AAD-8D6F-20E514AB4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Agriculture: A subsistence system based on the production and use of domesticates.</a:t>
            </a:r>
          </a:p>
          <a:p>
            <a:pPr eaLnBrk="1" hangingPunct="1"/>
            <a:endParaRPr lang="en-US" altLang="en-US" sz="40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40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Domesticates: plants that need human intervention to survive.  Human intervention can come in many forms, including planting, weeding, watering, and harvesting.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4AC63EF5-012A-48D1-84D9-E37341E49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325"/>
            <a:ext cx="9144000" cy="637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Early explanations (before about 1950):</a:t>
            </a:r>
          </a:p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The Brilliant Genus</a:t>
            </a:r>
          </a:p>
          <a:p>
            <a:pPr eaLnBrk="1" hangingPunct="1"/>
            <a:endParaRPr lang="en-US" altLang="en-US" sz="40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Somebody came up with the idea of agriculture one place in the world.  It was so obviously better than hunting-gathering that it spread from that location.  The only thing in need for explanation why it took so long for someone to think of the idea.</a:t>
            </a:r>
          </a:p>
          <a:p>
            <a:pPr eaLnBrk="1" hangingPunct="1"/>
            <a:endParaRPr lang="en-US" altLang="en-US" sz="4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4DEDDFC-044D-46D0-9975-EA0BC743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6000">
                <a:latin typeface="Times New Roman" panose="02020603050405020304" pitchFamily="18" charset="0"/>
              </a:rPr>
              <a:t>Childe’s “Oasis” Theory</a:t>
            </a:r>
          </a:p>
          <a:p>
            <a:pPr eaLnBrk="1" hangingPunct="1"/>
            <a:endParaRPr lang="en-US" altLang="en-US" sz="60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During a period of drought in Southeast Asia, people began to cluster in fertile areas.  Their need to feed more people required them to intensify plant interaction/production.  This in turn led to agriculture and the Neolithic Revolution.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F65DFCD-EBAF-4E33-AFBE-80B217052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6000">
                <a:latin typeface="Times New Roman" panose="02020603050405020304" pitchFamily="18" charset="0"/>
              </a:rPr>
              <a:t>The Braidwoods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1F7BCD03-96B3-412E-8A09-D64CD581E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25"/>
            <a:ext cx="91440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The Braidwoods conducted research in the Kurdish foothills of Iran to evaluate Childe’s Oasis hypothesis.  They found it didn’t work, and instead suggested the development of agriculture was a slower process born out of human experimentation and cultural elaboration, without requiring catastrophic “prime movers” to initiate 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D5D04311-38A9-4CDA-ADF5-2F75A332B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Population Pressure: Hunting and gathering population had reached its population limit, and agriculture was needed to allow population expansion and prevent consistent starvation.</a:t>
            </a:r>
          </a:p>
          <a:p>
            <a:pPr eaLnBrk="1" hangingPunct="1"/>
            <a:endParaRPr lang="en-US" altLang="en-US" sz="40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This idea seems to be inconsistent with empirical evidence.  Population growth occurs after agriculture, not before.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paquime mor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14288"/>
            <a:ext cx="77724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7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19"/>
    </mc:Choice>
    <mc:Fallback xmlns="">
      <p:transition spd="slow" advTm="45619"/>
    </mc:Fallback>
  </mc:AlternateContent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78D293550EE408BBA80E379FB1048" ma:contentTypeVersion="9" ma:contentTypeDescription="Create a new document." ma:contentTypeScope="" ma:versionID="8f62e170c7e029e5138470db98852e9e">
  <xsd:schema xmlns:xsd="http://www.w3.org/2001/XMLSchema" xmlns:xs="http://www.w3.org/2001/XMLSchema" xmlns:p="http://schemas.microsoft.com/office/2006/metadata/properties" xmlns:ns3="4094fec7-eb86-4f33-885f-f4ec69534214" targetNamespace="http://schemas.microsoft.com/office/2006/metadata/properties" ma:root="true" ma:fieldsID="fef094d78892922e349b4c96b502a1e2" ns3:_="">
    <xsd:import namespace="4094fec7-eb86-4f33-885f-f4ec695342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94fec7-eb86-4f33-885f-f4ec69534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02269B-B081-4A37-A287-A25090FD3D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74962E-B453-498F-94C3-1B49A7465E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94fec7-eb86-4f33-885f-f4ec69534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E7B361-1DAA-4F02-A0EE-C78DCEFDC7B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94fec7-eb86-4f33-885f-f4ec6953421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8866</TotalTime>
  <Words>323</Words>
  <Application>Microsoft Office PowerPoint</Application>
  <PresentationFormat>On-screen Show (4:3)</PresentationFormat>
  <Paragraphs>39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Textured</vt:lpstr>
      <vt:lpstr>Goals. Students will be able to: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New Mexico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L. VanPool</dc:creator>
  <cp:lastModifiedBy>VanPool, Todd</cp:lastModifiedBy>
  <cp:revision>39</cp:revision>
  <dcterms:created xsi:type="dcterms:W3CDTF">2003-10-05T20:34:12Z</dcterms:created>
  <dcterms:modified xsi:type="dcterms:W3CDTF">2021-09-15T15:07:52Z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0x01010028978D293550EE408BBA80E379FB1048</vt:lpwstr>
  </property>
</Properties>
</file>