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4"/>
  </p:notesMasterIdLst>
  <p:sldIdLst>
    <p:sldId id="552" r:id="rId5"/>
    <p:sldId id="311" r:id="rId6"/>
    <p:sldId id="312" r:id="rId7"/>
    <p:sldId id="313" r:id="rId8"/>
    <p:sldId id="314" r:id="rId9"/>
    <p:sldId id="315" r:id="rId10"/>
    <p:sldId id="559" r:id="rId11"/>
    <p:sldId id="316" r:id="rId12"/>
    <p:sldId id="55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65" autoAdjust="0"/>
  </p:normalViewPr>
  <p:slideViewPr>
    <p:cSldViewPr showGuides="1">
      <p:cViewPr varScale="1">
        <p:scale>
          <a:sx n="73" d="100"/>
          <a:sy n="73" d="100"/>
        </p:scale>
        <p:origin x="420" y="72"/>
      </p:cViewPr>
      <p:guideLst>
        <p:guide orient="horz" pos="15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C9AE1F0-B77C-430F-9B02-777B741439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D823AD3-05A2-4E53-A231-1B44437F32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3D32E23-1A59-412E-926C-BC329B3EB90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15828DA0-BF74-4CCE-82AB-C69688414A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B7C4A453-2DC1-40D0-B24E-8C5FCF4589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63478D6F-D0B4-4A81-9532-E5AC3AB9E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FB2F505B-A4BF-40D5-9848-75F5B280F8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7874246-39E4-4F7F-BD2D-1FF27213A6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42FDAB0E-0581-4289-8B24-F996B17D604D}" type="slidenum">
              <a:rPr lang="en-US" altLang="en-US">
                <a:latin typeface="Times New Roman" panose="02020603050405020304" pitchFamily="18" charset="0"/>
              </a:rPr>
              <a:pPr algn="r"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D985E40-87D9-4D73-B920-21AF2360B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470C95D-30E2-4AAF-9B74-02D0313F0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64514E5-1253-4EB7-B998-6396FC15E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2A80C4D-0C0A-46C9-857F-C2FBA008FCF8}" type="slidenum">
              <a:rPr lang="en-US" altLang="en-US">
                <a:latin typeface="Times New Roman" panose="02020603050405020304" pitchFamily="18" charset="0"/>
              </a:rPr>
              <a:pPr algn="r"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D6C60F2-1305-43AB-90D3-741DF1815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710E5-DB42-45C6-88F3-DABBC35F7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05CF613-F859-4C00-B0E7-AE04008BD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F54043A9-4053-425C-B3FD-894D881A3B41}" type="slidenum">
              <a:rPr lang="en-US" altLang="en-US">
                <a:latin typeface="Times New Roman" panose="02020603050405020304" pitchFamily="18" charset="0"/>
              </a:rPr>
              <a:pPr algn="r"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B44CFF0-78DB-46F6-BA8C-AFD587FE1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054184B-F6C6-4D7F-8938-41FEF07E1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C3FA2A7-BDBF-4357-A9BA-982EB99E2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BA5509EB-62CD-4EC3-80D9-DFAD4F6B42FF}" type="slidenum">
              <a:rPr lang="en-US" altLang="en-US">
                <a:latin typeface="Times New Roman" panose="02020603050405020304" pitchFamily="18" charset="0"/>
              </a:rPr>
              <a:pPr algn="r"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59C7F6E-E014-4AC2-AEF9-9CC717E55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9BF800E-5F54-469D-BC95-805EB701C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gazelle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8FDDFF1-764D-45FE-9BE9-84838E91D7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73E0E04D-1E1D-4047-8DAA-B8C3B6CA6646}" type="slidenum">
              <a:rPr lang="en-US" altLang="en-US">
                <a:latin typeface="Times New Roman" panose="02020603050405020304" pitchFamily="18" charset="0"/>
              </a:rPr>
              <a:pPr algn="r"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2946A6C-BFE2-4EAB-8DE0-E4D429FB9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D80488B-ACBF-4AAB-93AA-45DB51288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DC42CDC-BCF5-4A94-AC84-E20C79D49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5B2A3F22-18A0-42BA-96CE-00062B1E659A}" type="slidenum">
              <a:rPr lang="en-US" altLang="en-US">
                <a:latin typeface="Times New Roman" panose="02020603050405020304" pitchFamily="18" charset="0"/>
              </a:rPr>
              <a:pPr algn="r"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3989C2B-5A11-4FB4-A81F-52A6249B3C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9C0397B-BC20-4547-85CD-5AB90DEB0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2BAFEF-D25D-4616-9E35-0397BD436A16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6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D47147-7279-4A03-AC52-29F080671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3FBD5A-79C5-4F0C-BE78-E07CC615D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114F09-FF94-46F4-BD2F-38601DDEB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02F3A-D840-412F-8652-DEE3135AA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04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8D1AE0-1A80-4AD3-BF43-B6AA12912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C838-1570-48B6-B1CF-79BDAF750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B336F-A0EF-4D41-A55A-CA81BA1DC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7F68-B6CB-4D6A-AE00-1F08D8126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14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68437A-C782-44C0-BFC5-72418E061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80C025-9E27-457E-846D-9FEE37C4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92E787-F44B-497B-8292-D9ABA89B1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86D5D-2CEE-4DCD-8D55-E04EB3DAB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67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74D047-5FB5-46C1-AE94-82857181A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F1B8F2-A553-4BC3-981C-61A20A4FE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A089AE-68B1-4D0D-B93F-2D46E0D94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D9A07-1ABC-49F5-95FF-E9E71393B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97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470015-FED5-42FA-B80F-64FD586F9E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546A33-A877-4796-9C7D-E0005E065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277135-2DCB-4A04-9B46-9B8A03BD8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B26E9-F8C2-4B2F-978D-DBB727870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0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DE465-70FD-4252-AA2F-00C9E417C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D54CD-986B-49DD-A620-AF646CD02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2CFEF-EC6F-4425-BA67-F7D3DFB69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64537-9156-4BE6-A94F-35FFEFBFE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50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7A9B31-E2D5-4743-BA3E-C27223D91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BCEF91-FEA2-4BD8-BC56-8713421ED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440BB2-FBF7-487E-A938-1E1E10E1B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30D17-29AC-4C90-9256-13BCBF3FB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2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20A1DD-3F12-4A91-A0ED-E9A85C95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E034E4-DD01-40AE-81A5-F9052685A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B42F40-2C14-4B8C-9DF6-62F017DA51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57DB-A7E5-48F5-A33E-64E35D5DF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38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D44A68-2E2F-4D0E-B041-C012D8F0C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B2D532-AEC9-4B17-BDF2-94E2030F2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5E95EB-D506-4456-B6AC-1DA3751C8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00466-AEB9-4824-8E6E-D13177FD8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06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1F4C4-39FD-422E-916B-C3F059790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BBD6E-5ACB-44C2-9567-20DA79F0B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AF8A3E-D675-487C-9C2D-1E3028209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B7836-EFE5-4C35-9594-9410EB632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84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C5049-0835-4A68-8E7D-D564604B8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23843-1983-4A48-8BF6-767D96610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9805E-BC79-4457-B216-E0203758A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69F1E-B5AE-47C2-85D5-E66992763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6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2B93A51C-F009-4BA8-A77A-48F3F23A6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D587E2FF-69ED-4A49-A973-56605F050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FD0CC4A3-3661-4121-A17D-87FF3BDFB8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F1729BE3-012D-437A-A453-6E210CF0E5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1D84AABF-6A9B-4BD6-9038-5142D8E2BB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23AD7B1-8AE2-4035-B751-489064D719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Goals. Students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7620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Explain what the Mesolithic (Middle Stone Age) is.</a:t>
            </a:r>
          </a:p>
          <a:p>
            <a:pPr>
              <a:defRPr/>
            </a:pPr>
            <a:r>
              <a:rPr lang="en-US" dirty="0"/>
              <a:t>Explain how the Mesolithic lead to agriculture.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92" y="3417136"/>
            <a:ext cx="5177016" cy="344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87"/>
    </mc:Choice>
    <mc:Fallback xmlns="">
      <p:transition spd="slow" advTm="305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876ED7C-337A-49D1-B328-727CC9110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/>
              <a:t>Mesolithic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D39B8D91-20F8-4CB9-A2CB-F1F6AFCB4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A time period between the Upper Paleolithic and the Neolithic.</a:t>
            </a:r>
          </a:p>
          <a:p>
            <a:pPr eaLnBrk="1" hangingPunct="1">
              <a:defRPr/>
            </a:pPr>
            <a:r>
              <a:rPr lang="en-US" altLang="en-US"/>
              <a:t>There are no good dates, although it is often between 10,000 BP and 6,000 BP.</a:t>
            </a:r>
          </a:p>
          <a:p>
            <a:pPr eaLnBrk="1" hangingPunct="1">
              <a:defRPr/>
            </a:pPr>
            <a:r>
              <a:rPr lang="en-US" altLang="en-US"/>
              <a:t>Isn’t present everywhere</a:t>
            </a:r>
          </a:p>
          <a:p>
            <a:pPr eaLnBrk="1" hangingPunct="1">
              <a:defRPr/>
            </a:pPr>
            <a:r>
              <a:rPr lang="en-US" altLang="en-US"/>
              <a:t>Characterized by the use of nondomesticated plants and animals, but almost always lead to their domestication.</a:t>
            </a:r>
          </a:p>
          <a:p>
            <a:pPr eaLnBrk="1" hangingPunct="1">
              <a:defRPr/>
            </a:pPr>
            <a:r>
              <a:rPr lang="en-US" altLang="en-US"/>
              <a:t>“A transitional period”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A30D814F-9F5E-45D7-9E2E-70C22DD50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/>
              <a:t>Changes at the End of the Last Ice Age (end of Pleistocene, beginning of Holocene) 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CC28733-6882-4D2D-AC8B-8DB2F4C2B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5181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Extinction of megafauna.</a:t>
            </a:r>
          </a:p>
          <a:p>
            <a:pPr eaLnBrk="1" hangingPunct="1">
              <a:defRPr/>
            </a:pPr>
            <a:r>
              <a:rPr lang="en-US" altLang="en-US"/>
              <a:t>Stabilized environment relative to Pleistocene.</a:t>
            </a:r>
          </a:p>
          <a:p>
            <a:pPr eaLnBrk="1" hangingPunct="1">
              <a:defRPr/>
            </a:pPr>
            <a:r>
              <a:rPr lang="en-US" altLang="en-US"/>
              <a:t>More packed landscape.</a:t>
            </a:r>
          </a:p>
          <a:p>
            <a:pPr eaLnBrk="1" hangingPunct="1">
              <a:defRPr/>
            </a:pPr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Consequence?</a:t>
            </a:r>
          </a:p>
        </p:txBody>
      </p:sp>
      <p:pic>
        <p:nvPicPr>
          <p:cNvPr id="29700" name="Picture 4" descr="SABERTOOTH">
            <a:extLst>
              <a:ext uri="{FF2B5EF4-FFF2-40B4-BE49-F238E27FC236}">
                <a16:creationId xmlns:a16="http://schemas.microsoft.com/office/drawing/2014/main" id="{D5E67155-CFA2-4486-B17D-C3BF58FD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334" r="5000" b="5000"/>
          <a:stretch>
            <a:fillRect/>
          </a:stretch>
        </p:blipFill>
        <p:spPr bwMode="auto">
          <a:xfrm>
            <a:off x="5715000" y="1828800"/>
            <a:ext cx="34290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mammoth_side">
            <a:extLst>
              <a:ext uri="{FF2B5EF4-FFF2-40B4-BE49-F238E27FC236}">
                <a16:creationId xmlns:a16="http://schemas.microsoft.com/office/drawing/2014/main" id="{F1BFC6B5-37E0-44B8-9E1F-69F5B2D5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19613"/>
            <a:ext cx="39624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069CF7F1-9CB1-4B63-9A69-9003F13B2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/>
              <a:t>Settle Down and Use Resources Previously Ignored.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75AD9D65-9544-460D-AF47-BA5CDE40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Optimal Foraging: High ranked vs. Low Ranked resources</a:t>
            </a:r>
          </a:p>
        </p:txBody>
      </p:sp>
      <p:pic>
        <p:nvPicPr>
          <p:cNvPr id="31748" name="Picture 4" descr="Restoration of a Columbian mammoth">
            <a:extLst>
              <a:ext uri="{FF2B5EF4-FFF2-40B4-BE49-F238E27FC236}">
                <a16:creationId xmlns:a16="http://schemas.microsoft.com/office/drawing/2014/main" id="{4F1C9CFC-166A-48DD-9C41-0A35D486C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1905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95877F20-55AA-413C-94EC-FC534E142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4495800"/>
            <a:ext cx="59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2400"/>
              <a:t>Vs.</a:t>
            </a:r>
          </a:p>
        </p:txBody>
      </p:sp>
      <p:pic>
        <p:nvPicPr>
          <p:cNvPr id="31750" name="Picture 6" descr="050608-148">
            <a:extLst>
              <a:ext uri="{FF2B5EF4-FFF2-40B4-BE49-F238E27FC236}">
                <a16:creationId xmlns:a16="http://schemas.microsoft.com/office/drawing/2014/main" id="{A3174FDC-B669-45B3-9A76-7C426D26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r="12000"/>
          <a:stretch>
            <a:fillRect/>
          </a:stretch>
        </p:blipFill>
        <p:spPr bwMode="auto">
          <a:xfrm>
            <a:off x="5867400" y="34290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>
            <a:extLst>
              <a:ext uri="{FF2B5EF4-FFF2-40B4-BE49-F238E27FC236}">
                <a16:creationId xmlns:a16="http://schemas.microsoft.com/office/drawing/2014/main" id="{5D2AEB0B-BDF8-4F70-9B90-D853CEF37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491288"/>
            <a:ext cx="6199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/>
              <a:t>Note: Images not to scale, or that would be one big bunny!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27C1B6C2-5084-44F5-B73A-DD182C93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33795" name="Picture 3" descr="Gazelle">
            <a:extLst>
              <a:ext uri="{FF2B5EF4-FFF2-40B4-BE49-F238E27FC236}">
                <a16:creationId xmlns:a16="http://schemas.microsoft.com/office/drawing/2014/main" id="{09F19D64-4C36-41E7-A2DF-F03B90F7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3210" r="23334" b="6718"/>
          <a:stretch>
            <a:fillRect/>
          </a:stretch>
        </p:blipFill>
        <p:spPr bwMode="auto">
          <a:xfrm>
            <a:off x="533400" y="2133600"/>
            <a:ext cx="3276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CF70C3C9-9416-437D-A749-0284561A4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3170238"/>
            <a:ext cx="595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2400"/>
              <a:t>Vs.</a:t>
            </a:r>
          </a:p>
        </p:txBody>
      </p:sp>
      <p:pic>
        <p:nvPicPr>
          <p:cNvPr id="33797" name="Picture 5" descr="444522a-i3">
            <a:extLst>
              <a:ext uri="{FF2B5EF4-FFF2-40B4-BE49-F238E27FC236}">
                <a16:creationId xmlns:a16="http://schemas.microsoft.com/office/drawing/2014/main" id="{F1E4B12B-2AC2-4CAB-B487-30A8C74A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20859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36CA57C1-32C8-407C-82FA-2CFA92D28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731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Consequences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04534F31-491C-4917-B3B8-F51E22386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People began to be less mobile.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Changes in Technology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downsizing of projectile points.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specialized hunting weapons.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bow and arrow in the Old World around 15,000, but not in New World until 3,000 B.P.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versatile toolkits.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storage technology, such as basket and clay-line pits for nut and wild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" y="1197007"/>
            <a:ext cx="7552943" cy="411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12877" y="228600"/>
            <a:ext cx="1318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Productive </a:t>
            </a:r>
          </a:p>
          <a:p>
            <a:pPr algn="ctr"/>
            <a:r>
              <a:rPr lang="en-US" dirty="0"/>
              <a:t>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1936" y="5638800"/>
            <a:ext cx="1479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Increased</a:t>
            </a:r>
          </a:p>
          <a:p>
            <a:pPr algn="ctr"/>
            <a:r>
              <a:rPr lang="en-US" dirty="0"/>
              <a:t>Reliance and</a:t>
            </a:r>
          </a:p>
          <a:p>
            <a:pPr algn="ctr"/>
            <a:r>
              <a:rPr lang="en-US" dirty="0"/>
              <a:t>Modification</a:t>
            </a:r>
          </a:p>
        </p:txBody>
      </p:sp>
    </p:spTree>
    <p:extLst>
      <p:ext uri="{BB962C8B-B14F-4D97-AF65-F5344CB8AC3E}">
        <p14:creationId xmlns:p14="http://schemas.microsoft.com/office/powerpoint/2010/main" val="9609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61"/>
    </mc:Choice>
    <mc:Fallback xmlns="">
      <p:transition spd="slow" advTm="2280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akedwelling">
            <a:extLst>
              <a:ext uri="{FF2B5EF4-FFF2-40B4-BE49-F238E27FC236}">
                <a16:creationId xmlns:a16="http://schemas.microsoft.com/office/drawing/2014/main" id="{C75ED35B-9CF8-4C6E-BBF8-7F1A0C20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811338"/>
            <a:ext cx="7478713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>
            <a:extLst>
              <a:ext uri="{FF2B5EF4-FFF2-40B4-BE49-F238E27FC236}">
                <a16:creationId xmlns:a16="http://schemas.microsoft.com/office/drawing/2014/main" id="{8B30387E-E642-46A4-A318-3D4B81BF1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>
                <a:solidFill>
                  <a:schemeClr val="tx1"/>
                </a:solidFill>
              </a:rPr>
              <a:t>“Complex hunters and gatherers” living in sedentary communities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D38B0FE8-E0F8-41ED-95F1-F5B8C254D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1860550"/>
            <a:ext cx="1692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</a:rPr>
              <a:t>Implications for cultural transmission?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aquime mo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288"/>
            <a:ext cx="77724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6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8"/>
    </mc:Choice>
    <mc:Fallback xmlns="">
      <p:transition spd="slow" advTm="9088"/>
    </mc:Fallback>
  </mc:AlternateContent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78D293550EE408BBA80E379FB1048" ma:contentTypeVersion="9" ma:contentTypeDescription="Create a new document." ma:contentTypeScope="" ma:versionID="8f62e170c7e029e5138470db98852e9e">
  <xsd:schema xmlns:xsd="http://www.w3.org/2001/XMLSchema" xmlns:xs="http://www.w3.org/2001/XMLSchema" xmlns:p="http://schemas.microsoft.com/office/2006/metadata/properties" xmlns:ns3="4094fec7-eb86-4f33-885f-f4ec69534214" targetNamespace="http://schemas.microsoft.com/office/2006/metadata/properties" ma:root="true" ma:fieldsID="fef094d78892922e349b4c96b502a1e2" ns3:_="">
    <xsd:import namespace="4094fec7-eb86-4f33-885f-f4ec695342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4fec7-eb86-4f33-885f-f4ec69534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74962E-B453-498F-94C3-1B49A7465E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4fec7-eb86-4f33-885f-f4ec69534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E7B361-1DAA-4F02-A0EE-C78DCEFDC7B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94fec7-eb86-4f33-885f-f4ec6953421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02269B-B081-4A37-A287-A25090FD3D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8832</TotalTime>
  <Words>239</Words>
  <Application>Microsoft Office PowerPoint</Application>
  <PresentationFormat>On-screen Show (4:3)</PresentationFormat>
  <Paragraphs>44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Tahoma</vt:lpstr>
      <vt:lpstr>Times New Roman</vt:lpstr>
      <vt:lpstr>Wingdings</vt:lpstr>
      <vt:lpstr>Textured</vt:lpstr>
      <vt:lpstr>Goals. Students will be able to:</vt:lpstr>
      <vt:lpstr>Mesolithic</vt:lpstr>
      <vt:lpstr>Changes at the End of the Last Ice Age (end of Pleistocene, beginning of Holocene) </vt:lpstr>
      <vt:lpstr>Settle Down and Use Resources Previously Ignored.</vt:lpstr>
      <vt:lpstr>PowerPoint Presentation</vt:lpstr>
      <vt:lpstr>Consequences</vt:lpstr>
      <vt:lpstr>PowerPoint Presentation</vt:lpstr>
      <vt:lpstr>“Complex hunters and gatherers” living in sedentary communities</vt:lpstr>
      <vt:lpstr>PowerPoint Presentation</vt:lpstr>
    </vt:vector>
  </TitlesOfParts>
  <Company>University of New Mexico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L. VanPool</dc:creator>
  <cp:lastModifiedBy>VanPool, Todd</cp:lastModifiedBy>
  <cp:revision>39</cp:revision>
  <dcterms:created xsi:type="dcterms:W3CDTF">2003-10-05T20:34:12Z</dcterms:created>
  <dcterms:modified xsi:type="dcterms:W3CDTF">2021-09-15T15:12:39Z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