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28"/>
  </p:notesMasterIdLst>
  <p:sldIdLst>
    <p:sldId id="376" r:id="rId5"/>
    <p:sldId id="377" r:id="rId6"/>
    <p:sldId id="379" r:id="rId7"/>
    <p:sldId id="380" r:id="rId8"/>
    <p:sldId id="381" r:id="rId9"/>
    <p:sldId id="382" r:id="rId10"/>
    <p:sldId id="383" r:id="rId11"/>
    <p:sldId id="354" r:id="rId12"/>
    <p:sldId id="361" r:id="rId13"/>
    <p:sldId id="362" r:id="rId14"/>
    <p:sldId id="355" r:id="rId15"/>
    <p:sldId id="360" r:id="rId16"/>
    <p:sldId id="365" r:id="rId17"/>
    <p:sldId id="364" r:id="rId18"/>
    <p:sldId id="367" r:id="rId19"/>
    <p:sldId id="368" r:id="rId20"/>
    <p:sldId id="370" r:id="rId21"/>
    <p:sldId id="371" r:id="rId22"/>
    <p:sldId id="372" r:id="rId23"/>
    <p:sldId id="373" r:id="rId24"/>
    <p:sldId id="374" r:id="rId25"/>
    <p:sldId id="375" r:id="rId26"/>
    <p:sldId id="358"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3" d="100"/>
          <a:sy n="93" d="100"/>
        </p:scale>
        <p:origin x="84" y="4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151C966D-D1B5-44E8-8B26-A51CAFB09C0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IN" sz="1200" b="1" dirty="0"/>
              <a:t>Foramen Magnum </a:t>
            </a:r>
            <a:r>
              <a:rPr lang="en-IN" sz="1200" dirty="0"/>
              <a:t>Bipedalism can be inferred from the position of the foramen magnum, the large opening at the base of the skull. Note its relatively forward position on the human skull (</a:t>
            </a:r>
            <a:r>
              <a:rPr lang="en-IN" sz="1200" i="1" dirty="0"/>
              <a:t>left</a:t>
            </a:r>
            <a:r>
              <a:rPr lang="en-IN" sz="1200" dirty="0"/>
              <a:t>) compared to its position on the chimp skull.</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151C966D-D1B5-44E8-8B26-A51CAFB09C09}" type="slidenum">
              <a:rPr lang="en-US" altLang="en-US" smtClean="0"/>
              <a:pPr>
                <a:defRPr/>
              </a:pPr>
              <a:t>13</a:t>
            </a:fld>
            <a:endParaRPr lang="en-US" altLang="en-US"/>
          </a:p>
        </p:txBody>
      </p:sp>
    </p:spTree>
    <p:extLst>
      <p:ext uri="{BB962C8B-B14F-4D97-AF65-F5344CB8AC3E}">
        <p14:creationId xmlns:p14="http://schemas.microsoft.com/office/powerpoint/2010/main" val="269858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880970C-98B4-4673-8E12-35D4DA21D17B}" type="slidenum">
              <a:rPr lang="en-US" altLang="en-US">
                <a:latin typeface="Arial" panose="020B0604020202020204" pitchFamily="34" charset="0"/>
              </a:rPr>
              <a:pPr/>
              <a:t>17</a:t>
            </a:fld>
            <a:endParaRPr lang="en-US" altLang="en-US">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09812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838D545-7B59-422C-9CE8-2398B96C4F02}" type="slidenum">
              <a:rPr lang="en-US" altLang="en-US">
                <a:latin typeface="Arial" panose="020B0604020202020204" pitchFamily="34" charset="0"/>
              </a:rPr>
              <a:pPr/>
              <a:t>18</a:t>
            </a:fld>
            <a:endParaRPr lang="en-US" altLang="en-US">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205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44B7FD6-3E0B-4791-BEAF-0569792B4F85}" type="slidenum">
              <a:rPr lang="en-US" altLang="en-US">
                <a:latin typeface="Arial" panose="020B0604020202020204" pitchFamily="34" charset="0"/>
              </a:rPr>
              <a:pPr/>
              <a:t>19</a:t>
            </a:fld>
            <a:endParaRPr lang="en-US" altLang="en-US">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07509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D7B82BE-1CD4-4239-8B02-F80EF6F9B6FD}" type="slidenum">
              <a:rPr lang="en-US" altLang="en-US">
                <a:latin typeface="Arial" panose="020B0604020202020204" pitchFamily="34" charset="0"/>
              </a:rPr>
              <a:pPr/>
              <a:t>20</a:t>
            </a:fld>
            <a:endParaRPr lang="en-US" altLang="en-US">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47518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r>
              <a:rPr lang="en-US" altLang="en-US" dirty="0">
                <a:latin typeface="Arial" panose="020B0604020202020204" pitchFamily="34" charset="0"/>
              </a:rPr>
              <a:t>Space programs used monkeys for testing rockets and space vehicles. Alberts I-V all died from </a:t>
            </a:r>
            <a:r>
              <a:rPr lang="en-US" altLang="en-US" dirty="0" err="1">
                <a:latin typeface="Arial" panose="020B0604020202020204" pitchFamily="34" charset="0"/>
              </a:rPr>
              <a:t>suffication</a:t>
            </a:r>
            <a:r>
              <a:rPr lang="en-US" altLang="en-US" dirty="0">
                <a:latin typeface="Arial" panose="020B0604020202020204" pitchFamily="34" charset="0"/>
              </a:rPr>
              <a:t>, impact, or failed parachutes. Albert VI survived, although he died shortly thereafter because of excessive heat from the New Mexico sun.</a:t>
            </a:r>
          </a:p>
          <a:p>
            <a:endParaRPr lang="en-US" altLang="en-US" dirty="0">
              <a:latin typeface="Arial" panose="020B0604020202020204" pitchFamily="34"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410B4DF-1FB1-4033-9B70-226BE7972141}" type="slidenum">
              <a:rPr lang="en-US" altLang="en-US">
                <a:latin typeface="Arial" panose="020B0604020202020204" pitchFamily="34" charset="0"/>
              </a:rPr>
              <a:pPr/>
              <a:t>21</a:t>
            </a:fld>
            <a:endParaRPr lang="en-US" altLang="en-US">
              <a:latin typeface="Arial" panose="020B0604020202020204" pitchFamily="34" charset="0"/>
            </a:endParaRPr>
          </a:p>
        </p:txBody>
      </p:sp>
    </p:spTree>
    <p:extLst>
      <p:ext uri="{BB962C8B-B14F-4D97-AF65-F5344CB8AC3E}">
        <p14:creationId xmlns:p14="http://schemas.microsoft.com/office/powerpoint/2010/main" val="412484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B45F2E2-B4FE-4AE2-B864-4DAD92790883}" type="slidenum">
              <a:rPr lang="en-US" altLang="en-US">
                <a:latin typeface="Arial" panose="020B0604020202020204" pitchFamily="34" charset="0"/>
              </a:rPr>
              <a:pPr/>
              <a:t>22</a:t>
            </a:fld>
            <a:endParaRPr lang="en-US" altLang="en-US">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10166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A04815B-CB16-47CA-BBA4-41674B806308}"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84648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altLang="en-US" noProof="0"/>
              <a:t>Click to edit Master title style</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0F6868-00EF-43EB-B157-526B39AD5545}" type="slidenum">
              <a:rPr lang="en-US" altLang="en-US"/>
              <a:pPr>
                <a:defRPr/>
              </a:pPr>
              <a:t>‹#›</a:t>
            </a:fld>
            <a:endParaRPr lang="en-US" altLang="en-US"/>
          </a:p>
        </p:txBody>
      </p:sp>
    </p:spTree>
    <p:extLst>
      <p:ext uri="{BB962C8B-B14F-4D97-AF65-F5344CB8AC3E}">
        <p14:creationId xmlns:p14="http://schemas.microsoft.com/office/powerpoint/2010/main" val="85137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916C46D-8C23-42AF-BF16-605452FD8440}" type="slidenum">
              <a:rPr lang="en-US" altLang="en-US"/>
              <a:pPr>
                <a:defRPr/>
              </a:pPr>
              <a:t>‹#›</a:t>
            </a:fld>
            <a:endParaRPr lang="en-US" altLang="en-US"/>
          </a:p>
        </p:txBody>
      </p:sp>
    </p:spTree>
    <p:extLst>
      <p:ext uri="{BB962C8B-B14F-4D97-AF65-F5344CB8AC3E}">
        <p14:creationId xmlns:p14="http://schemas.microsoft.com/office/powerpoint/2010/main" val="125293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E5F7E36-4E2E-402F-97EC-3BE87BFDA94C}" type="slidenum">
              <a:rPr lang="en-US" altLang="en-US"/>
              <a:pPr>
                <a:defRPr/>
              </a:pPr>
              <a:t>‹#›</a:t>
            </a:fld>
            <a:endParaRPr lang="en-US" altLang="en-US"/>
          </a:p>
        </p:txBody>
      </p:sp>
    </p:spTree>
    <p:extLst>
      <p:ext uri="{BB962C8B-B14F-4D97-AF65-F5344CB8AC3E}">
        <p14:creationId xmlns:p14="http://schemas.microsoft.com/office/powerpoint/2010/main" val="920931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lor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069848"/>
          </a:xfrm>
          <a:prstGeom prst="rect">
            <a:avLst/>
          </a:prstGeom>
        </p:spPr>
        <p:txBody>
          <a:bodyPr/>
          <a:lstStyle>
            <a:lvl1pPr>
              <a:defRPr sz="3600">
                <a:solidFill>
                  <a:schemeClr val="bg2"/>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199"/>
            <a:ext cx="8229600" cy="4953001"/>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6"/>
          <p:cNvSpPr>
            <a:spLocks noGrp="1"/>
          </p:cNvSpPr>
          <p:nvPr>
            <p:ph type="body" sz="quarter" idx="11"/>
          </p:nvPr>
        </p:nvSpPr>
        <p:spPr>
          <a:xfrm>
            <a:off x="3657600" y="6705600"/>
            <a:ext cx="5486400" cy="152400"/>
          </a:xfrm>
          <a:prstGeom prst="rect">
            <a:avLst/>
          </a:prstGeom>
        </p:spPr>
        <p:txBody>
          <a:bodyPr anchor="ctr"/>
          <a:lstStyle>
            <a:lvl1pPr marL="0" indent="0" algn="r">
              <a:buNone/>
              <a:defRPr sz="800">
                <a:solidFill>
                  <a:schemeClr val="bg1"/>
                </a:solidFill>
              </a:defRPr>
            </a:lvl1pPr>
            <a:lvl2pPr marL="457200" indent="0">
              <a:buNone/>
              <a:defRPr sz="1100">
                <a:solidFill>
                  <a:schemeClr val="bg1"/>
                </a:solidFill>
              </a:defRPr>
            </a:lvl2pPr>
            <a:lvl3pPr marL="914400" indent="0">
              <a:buNone/>
              <a:defRPr sz="105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57371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olor_Picture with Caption and Jump to Long Descrip">
    <p:spTree>
      <p:nvGrpSpPr>
        <p:cNvPr id="1" name=""/>
        <p:cNvGrpSpPr/>
        <p:nvPr/>
      </p:nvGrpSpPr>
      <p:grpSpPr>
        <a:xfrm>
          <a:off x="0" y="0"/>
          <a:ext cx="0" cy="0"/>
          <a:chOff x="0" y="0"/>
          <a:chExt cx="0" cy="0"/>
        </a:xfrm>
      </p:grpSpPr>
      <p:sp>
        <p:nvSpPr>
          <p:cNvPr id="2" name="Title 1"/>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p:cNvSpPr>
            <a:spLocks noGrp="1"/>
          </p:cNvSpPr>
          <p:nvPr>
            <p:ph type="pic" idx="1"/>
          </p:nvPr>
        </p:nvSpPr>
        <p:spPr>
          <a:xfrm>
            <a:off x="1028700" y="22860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Text Placeholder 4"/>
          <p:cNvSpPr>
            <a:spLocks noGrp="1"/>
          </p:cNvSpPr>
          <p:nvPr>
            <p:ph type="body" sz="quarter" idx="11"/>
          </p:nvPr>
        </p:nvSpPr>
        <p:spPr>
          <a:xfrm>
            <a:off x="6096000" y="6678413"/>
            <a:ext cx="3048000" cy="179587"/>
          </a:xfrm>
          <a:prstGeom prst="rect">
            <a:avLst/>
          </a:prstGeom>
        </p:spPr>
        <p:txBody>
          <a:bodyPr/>
          <a:lstStyle>
            <a:lvl1pPr marL="0" indent="0" algn="r">
              <a:buNone/>
              <a:defRPr sz="800" baseline="0">
                <a:solidFill>
                  <a:schemeClr val="bg1"/>
                </a:solidFill>
              </a:defRPr>
            </a:lvl1pPr>
          </a:lstStyle>
          <a:p>
            <a:pPr lvl="0"/>
            <a:r>
              <a:rPr lang="en-US"/>
              <a:t>Click to edit Master text styles</a:t>
            </a:r>
          </a:p>
        </p:txBody>
      </p:sp>
      <p:sp>
        <p:nvSpPr>
          <p:cNvPr id="7" name="Text Placeholder 6"/>
          <p:cNvSpPr>
            <a:spLocks noGrp="1"/>
          </p:cNvSpPr>
          <p:nvPr>
            <p:ph type="body" sz="quarter" idx="12"/>
          </p:nvPr>
        </p:nvSpPr>
        <p:spPr>
          <a:xfrm>
            <a:off x="3200400" y="6505575"/>
            <a:ext cx="2743200" cy="172838"/>
          </a:xfrm>
          <a:prstGeom prst="rect">
            <a:avLst/>
          </a:prstGeom>
        </p:spPr>
        <p:txBody>
          <a:bodyPr/>
          <a:lstStyle>
            <a:lvl1pPr marL="0" indent="0" algn="ctr">
              <a:buNone/>
              <a:defRPr sz="800" baseline="0"/>
            </a:lvl1pPr>
            <a:lvl5pPr>
              <a:defRPr/>
            </a:lvl5pPr>
          </a:lstStyle>
          <a:p>
            <a:pPr lvl="0"/>
            <a:r>
              <a:rPr lang="en-US"/>
              <a:t>Click to edit Master text styles</a:t>
            </a:r>
          </a:p>
        </p:txBody>
      </p:sp>
    </p:spTree>
    <p:extLst>
      <p:ext uri="{BB962C8B-B14F-4D97-AF65-F5344CB8AC3E}">
        <p14:creationId xmlns:p14="http://schemas.microsoft.com/office/powerpoint/2010/main" val="309738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CAA779C-1B9C-4A76-82D7-8B12B5B30D42}" type="slidenum">
              <a:rPr lang="en-US" altLang="en-US"/>
              <a:pPr>
                <a:defRPr/>
              </a:pPr>
              <a:t>‹#›</a:t>
            </a:fld>
            <a:endParaRPr lang="en-US" altLang="en-US"/>
          </a:p>
        </p:txBody>
      </p:sp>
    </p:spTree>
    <p:extLst>
      <p:ext uri="{BB962C8B-B14F-4D97-AF65-F5344CB8AC3E}">
        <p14:creationId xmlns:p14="http://schemas.microsoft.com/office/powerpoint/2010/main" val="356082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6402671-0493-47AA-BEF1-DB4560389B77}" type="slidenum">
              <a:rPr lang="en-US" altLang="en-US"/>
              <a:pPr>
                <a:defRPr/>
              </a:pPr>
              <a:t>‹#›</a:t>
            </a:fld>
            <a:endParaRPr lang="en-US" altLang="en-US"/>
          </a:p>
        </p:txBody>
      </p:sp>
    </p:spTree>
    <p:extLst>
      <p:ext uri="{BB962C8B-B14F-4D97-AF65-F5344CB8AC3E}">
        <p14:creationId xmlns:p14="http://schemas.microsoft.com/office/powerpoint/2010/main" val="75734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9D992C4-E966-41C4-ABC5-8DF6CFC26FF1}" type="slidenum">
              <a:rPr lang="en-US" altLang="en-US"/>
              <a:pPr>
                <a:defRPr/>
              </a:pPr>
              <a:t>‹#›</a:t>
            </a:fld>
            <a:endParaRPr lang="en-US" altLang="en-US"/>
          </a:p>
        </p:txBody>
      </p:sp>
    </p:spTree>
    <p:extLst>
      <p:ext uri="{BB962C8B-B14F-4D97-AF65-F5344CB8AC3E}">
        <p14:creationId xmlns:p14="http://schemas.microsoft.com/office/powerpoint/2010/main" val="134325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EA21EC5-E63C-4271-83A8-1E263E080B6D}" type="slidenum">
              <a:rPr lang="en-US" altLang="en-US"/>
              <a:pPr>
                <a:defRPr/>
              </a:pPr>
              <a:t>‹#›</a:t>
            </a:fld>
            <a:endParaRPr lang="en-US" altLang="en-US"/>
          </a:p>
        </p:txBody>
      </p:sp>
    </p:spTree>
    <p:extLst>
      <p:ext uri="{BB962C8B-B14F-4D97-AF65-F5344CB8AC3E}">
        <p14:creationId xmlns:p14="http://schemas.microsoft.com/office/powerpoint/2010/main" val="177908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94952EF-6F79-4B9E-8577-7877E413391C}" type="slidenum">
              <a:rPr lang="en-US" altLang="en-US"/>
              <a:pPr>
                <a:defRPr/>
              </a:pPr>
              <a:t>‹#›</a:t>
            </a:fld>
            <a:endParaRPr lang="en-US" altLang="en-US"/>
          </a:p>
        </p:txBody>
      </p:sp>
    </p:spTree>
    <p:extLst>
      <p:ext uri="{BB962C8B-B14F-4D97-AF65-F5344CB8AC3E}">
        <p14:creationId xmlns:p14="http://schemas.microsoft.com/office/powerpoint/2010/main" val="47284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409403C-BDDB-43C2-AFB1-3A6A531A78B9}" type="slidenum">
              <a:rPr lang="en-US" altLang="en-US"/>
              <a:pPr>
                <a:defRPr/>
              </a:pPr>
              <a:t>‹#›</a:t>
            </a:fld>
            <a:endParaRPr lang="en-US" altLang="en-US"/>
          </a:p>
        </p:txBody>
      </p:sp>
    </p:spTree>
    <p:extLst>
      <p:ext uri="{BB962C8B-B14F-4D97-AF65-F5344CB8AC3E}">
        <p14:creationId xmlns:p14="http://schemas.microsoft.com/office/powerpoint/2010/main" val="13083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D530C93-7E8B-46DF-B1BD-E227F63E4EED}" type="slidenum">
              <a:rPr lang="en-US" altLang="en-US"/>
              <a:pPr>
                <a:defRPr/>
              </a:pPr>
              <a:t>‹#›</a:t>
            </a:fld>
            <a:endParaRPr lang="en-US" altLang="en-US"/>
          </a:p>
        </p:txBody>
      </p:sp>
    </p:spTree>
    <p:extLst>
      <p:ext uri="{BB962C8B-B14F-4D97-AF65-F5344CB8AC3E}">
        <p14:creationId xmlns:p14="http://schemas.microsoft.com/office/powerpoint/2010/main" val="125578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CB85E95-D297-45BD-910C-1EEB747EE4D3}" type="slidenum">
              <a:rPr lang="en-US" altLang="en-US"/>
              <a:pPr>
                <a:defRPr/>
              </a:pPr>
              <a:t>‹#›</a:t>
            </a:fld>
            <a:endParaRPr lang="en-US" altLang="en-US"/>
          </a:p>
        </p:txBody>
      </p:sp>
    </p:spTree>
    <p:extLst>
      <p:ext uri="{BB962C8B-B14F-4D97-AF65-F5344CB8AC3E}">
        <p14:creationId xmlns:p14="http://schemas.microsoft.com/office/powerpoint/2010/main" val="66890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lt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lt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panose="020B0604020202020204" pitchFamily="34" charset="0"/>
              </a:defRPr>
            </a:lvl1pPr>
          </a:lstStyle>
          <a:p>
            <a:pPr>
              <a:defRPr/>
            </a:pPr>
            <a:fld id="{503B138C-9386-4D1A-906C-45DB546C1AB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304800"/>
            <a:ext cx="8229600" cy="1371600"/>
          </a:xfrm>
        </p:spPr>
        <p:txBody>
          <a:bodyPr/>
          <a:lstStyle/>
          <a:p>
            <a:pPr>
              <a:defRPr/>
            </a:pPr>
            <a:r>
              <a:rPr lang="en-US" dirty="0"/>
              <a:t>Goals. Students will be able to:</a:t>
            </a:r>
          </a:p>
        </p:txBody>
      </p:sp>
      <p:sp>
        <p:nvSpPr>
          <p:cNvPr id="3" name="Content Placeholder 2"/>
          <p:cNvSpPr>
            <a:spLocks noGrp="1"/>
          </p:cNvSpPr>
          <p:nvPr>
            <p:ph idx="1"/>
          </p:nvPr>
        </p:nvSpPr>
        <p:spPr>
          <a:xfrm>
            <a:off x="469900" y="762000"/>
            <a:ext cx="8229600" cy="4114800"/>
          </a:xfrm>
        </p:spPr>
        <p:txBody>
          <a:bodyPr/>
          <a:lstStyle/>
          <a:p>
            <a:pPr>
              <a:defRPr/>
            </a:pPr>
            <a:r>
              <a:rPr lang="en-US" dirty="0"/>
              <a:t>Define the biological concept of species.</a:t>
            </a:r>
          </a:p>
          <a:p>
            <a:pPr>
              <a:defRPr/>
            </a:pPr>
            <a:r>
              <a:rPr lang="en-US" dirty="0"/>
              <a:t>Explain and differentiate between </a:t>
            </a:r>
            <a:r>
              <a:rPr lang="en-US" dirty="0" err="1"/>
              <a:t>cladogenesis</a:t>
            </a:r>
            <a:r>
              <a:rPr lang="en-US" dirty="0"/>
              <a:t> and </a:t>
            </a:r>
            <a:r>
              <a:rPr lang="en-US" dirty="0" err="1"/>
              <a:t>anagenesis</a:t>
            </a:r>
            <a:endParaRPr lang="en-US" dirty="0">
              <a:effectLst/>
            </a:endParaRPr>
          </a:p>
          <a:p>
            <a:pPr>
              <a:defRPr/>
            </a:pPr>
            <a:endParaRPr lang="en-US" dirty="0"/>
          </a:p>
          <a:p>
            <a:pPr marL="0" indent="0">
              <a:buFont typeface="Wingdings" panose="05000000000000000000" pitchFamily="2" charset="2"/>
              <a:buNone/>
              <a:defRPr/>
            </a:pPr>
            <a:endParaRPr lang="en-US" dirty="0"/>
          </a:p>
        </p:txBody>
      </p:sp>
      <p:pic>
        <p:nvPicPr>
          <p:cNvPr id="71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2788" y="3417888"/>
            <a:ext cx="5178425"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966556"/>
      </p:ext>
    </p:extLst>
  </p:cSld>
  <p:clrMapOvr>
    <a:masterClrMapping/>
  </p:clrMapOvr>
  <p:transition spd="slow" advTm="34467"/>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itle 3"/>
          <p:cNvSpPr>
            <a:spLocks noGrp="1"/>
          </p:cNvSpPr>
          <p:nvPr>
            <p:ph type="title"/>
          </p:nvPr>
        </p:nvSpPr>
        <p:spPr>
          <a:xfrm>
            <a:off x="914400" y="533400"/>
            <a:ext cx="7315200" cy="1069975"/>
          </a:xfrm>
        </p:spPr>
        <p:txBody>
          <a:bodyPr/>
          <a:lstStyle/>
          <a:p>
            <a:pPr>
              <a:defRPr/>
            </a:pPr>
            <a:r>
              <a:rPr lang="en-US" dirty="0">
                <a:solidFill>
                  <a:schemeClr val="tx1"/>
                </a:solidFill>
              </a:rPr>
              <a:t>What determines whether a fossil is a human ancestor?</a:t>
            </a:r>
            <a:br>
              <a:rPr lang="en-US" dirty="0">
                <a:solidFill>
                  <a:schemeClr val="tx1"/>
                </a:solidFill>
              </a:rPr>
            </a:br>
            <a:endParaRPr lang="en-US" dirty="0">
              <a:solidFill>
                <a:schemeClr val="tx1"/>
              </a:solidFill>
            </a:endParaRPr>
          </a:p>
        </p:txBody>
      </p:sp>
      <p:sp>
        <p:nvSpPr>
          <p:cNvPr id="7171" name="Content Placeholder 2"/>
          <p:cNvSpPr>
            <a:spLocks noGrp="1"/>
          </p:cNvSpPr>
          <p:nvPr>
            <p:ph idx="1"/>
          </p:nvPr>
        </p:nvSpPr>
        <p:spPr>
          <a:xfrm>
            <a:off x="0" y="1676400"/>
            <a:ext cx="4419600" cy="4953000"/>
          </a:xfrm>
        </p:spPr>
        <p:txBody>
          <a:bodyPr/>
          <a:lstStyle/>
          <a:p>
            <a:pPr lvl="1">
              <a:defRPr/>
            </a:pPr>
            <a:r>
              <a:rPr lang="en-US" sz="2000" dirty="0"/>
              <a:t>Similarities in DNA, including mutations</a:t>
            </a:r>
          </a:p>
          <a:p>
            <a:pPr lvl="1">
              <a:defRPr/>
            </a:pPr>
            <a:r>
              <a:rPr lang="en-US" sz="2000" dirty="0"/>
              <a:t>Such key attributes as bipedal locomotion, a long period of childhood dependency, big brains, and the use of tools and language are fairly recent</a:t>
            </a:r>
          </a:p>
          <a:p>
            <a:pPr lvl="1">
              <a:defRPr/>
            </a:pPr>
            <a:r>
              <a:rPr lang="en-US" sz="2000" dirty="0"/>
              <a:t>Some physical markers identifying certain fossils as early </a:t>
            </a:r>
            <a:r>
              <a:rPr lang="en-US" sz="2000" i="1" dirty="0"/>
              <a:t>Homo </a:t>
            </a:r>
            <a:r>
              <a:rPr lang="en-US" sz="2000" dirty="0"/>
              <a:t>populations were lost during subsequent human evolution</a:t>
            </a:r>
          </a:p>
          <a:p>
            <a:pPr lvl="1">
              <a:defRPr/>
            </a:pPr>
            <a:r>
              <a:rPr lang="en-US" sz="2000" dirty="0"/>
              <a:t>Behavioral traits. How would one see these?</a:t>
            </a:r>
          </a:p>
        </p:txBody>
      </p:sp>
      <p:pic>
        <p:nvPicPr>
          <p:cNvPr id="10244" name="Picture 3" descr="pelvis"/>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406900" y="1901825"/>
            <a:ext cx="4724400" cy="366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9495226"/>
      </p:ext>
    </p:extLst>
  </p:cSld>
  <p:clrMapOvr>
    <a:masterClrMapping/>
  </p:clrMapOvr>
  <mc:AlternateContent xmlns:mc="http://schemas.openxmlformats.org/markup-compatibility/2006" xmlns:p14="http://schemas.microsoft.com/office/powerpoint/2010/main">
    <mc:Choice Requires="p14">
      <p:transition spd="slow" p14:dur="2000" advTm="149083"/>
    </mc:Choice>
    <mc:Fallback xmlns="">
      <p:transition spd="slow" advTm="14908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lstStyle/>
          <a:p>
            <a:r>
              <a:rPr lang="en-US" dirty="0"/>
              <a:t>Human Adaptations</a:t>
            </a:r>
          </a:p>
        </p:txBody>
      </p:sp>
      <p:sp>
        <p:nvSpPr>
          <p:cNvPr id="3" name="Content Placeholder 2"/>
          <p:cNvSpPr>
            <a:spLocks noGrp="1"/>
          </p:cNvSpPr>
          <p:nvPr>
            <p:ph idx="1"/>
          </p:nvPr>
        </p:nvSpPr>
        <p:spPr>
          <a:xfrm>
            <a:off x="217227" y="1012209"/>
            <a:ext cx="4343400" cy="4114800"/>
          </a:xfrm>
        </p:spPr>
        <p:txBody>
          <a:bodyPr/>
          <a:lstStyle/>
          <a:p>
            <a:r>
              <a:rPr lang="en-US" b="1" dirty="0"/>
              <a:t>Bipedalism</a:t>
            </a:r>
          </a:p>
          <a:p>
            <a:r>
              <a:rPr lang="en-US" dirty="0"/>
              <a:t>Use of fire</a:t>
            </a:r>
          </a:p>
          <a:p>
            <a:r>
              <a:rPr lang="en-US" dirty="0"/>
              <a:t>Use of simple artifacts (e.g., a stone flake)</a:t>
            </a:r>
          </a:p>
          <a:p>
            <a:r>
              <a:rPr lang="en-US" dirty="0"/>
              <a:t>Use of composite artifacts (e.g., a bow and arrow)</a:t>
            </a:r>
          </a:p>
          <a:p>
            <a:r>
              <a:rPr lang="en-US" dirty="0"/>
              <a:t>Kinship</a:t>
            </a:r>
          </a:p>
          <a:p>
            <a:r>
              <a:rPr lang="en-US" dirty="0"/>
              <a:t>Religion</a:t>
            </a:r>
          </a:p>
        </p:txBody>
      </p:sp>
      <p:sp>
        <p:nvSpPr>
          <p:cNvPr id="5" name="Content Placeholder 2"/>
          <p:cNvSpPr txBox="1">
            <a:spLocks/>
          </p:cNvSpPr>
          <p:nvPr/>
        </p:nvSpPr>
        <p:spPr bwMode="auto">
          <a:xfrm>
            <a:off x="4560627" y="1012209"/>
            <a:ext cx="43445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r>
              <a:rPr lang="en-US" kern="0" dirty="0"/>
              <a:t>Large Brains</a:t>
            </a:r>
          </a:p>
          <a:p>
            <a:r>
              <a:rPr lang="en-US" kern="0" dirty="0"/>
              <a:t>Extremely long period of parental investment</a:t>
            </a:r>
          </a:p>
          <a:p>
            <a:r>
              <a:rPr lang="en-US" kern="0" dirty="0"/>
              <a:t>Language</a:t>
            </a:r>
          </a:p>
          <a:p>
            <a:r>
              <a:rPr lang="en-US" kern="0" dirty="0"/>
              <a:t>Medicine</a:t>
            </a:r>
          </a:p>
          <a:p>
            <a:r>
              <a:rPr lang="en-US" kern="0" dirty="0"/>
              <a:t>Communal hunting</a:t>
            </a:r>
          </a:p>
          <a:p>
            <a:r>
              <a:rPr lang="en-US" dirty="0"/>
              <a:t>Marriage</a:t>
            </a:r>
          </a:p>
          <a:p>
            <a:r>
              <a:rPr lang="en-US" dirty="0"/>
              <a:t>Art</a:t>
            </a:r>
          </a:p>
          <a:p>
            <a:r>
              <a:rPr lang="en-US" dirty="0"/>
              <a:t>Families</a:t>
            </a:r>
          </a:p>
          <a:p>
            <a:endParaRPr lang="en-US" dirty="0"/>
          </a:p>
          <a:p>
            <a:endParaRPr lang="en-US" sz="3600" dirty="0"/>
          </a:p>
          <a:p>
            <a:endParaRPr lang="en-US" sz="3600" kern="0" dirty="0"/>
          </a:p>
        </p:txBody>
      </p:sp>
    </p:spTree>
    <p:extLst>
      <p:ext uri="{BB962C8B-B14F-4D97-AF65-F5344CB8AC3E}">
        <p14:creationId xmlns:p14="http://schemas.microsoft.com/office/powerpoint/2010/main" val="1548340135"/>
      </p:ext>
    </p:extLst>
  </p:cSld>
  <p:clrMapOvr>
    <a:masterClrMapping/>
  </p:clrMapOvr>
  <mc:AlternateContent xmlns:mc="http://schemas.openxmlformats.org/markup-compatibility/2006" xmlns:p14="http://schemas.microsoft.com/office/powerpoint/2010/main">
    <mc:Choice Requires="p14">
      <p:transition spd="slow" p14:dur="2000" advTm="26489"/>
    </mc:Choice>
    <mc:Fallback xmlns="">
      <p:transition spd="slow" advTm="2648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lstStyle/>
          <a:p>
            <a:r>
              <a:rPr lang="en-US" i="1" dirty="0"/>
              <a:t>Australopithecus</a:t>
            </a:r>
          </a:p>
        </p:txBody>
      </p:sp>
      <p:sp>
        <p:nvSpPr>
          <p:cNvPr id="3" name="Content Placeholder 2"/>
          <p:cNvSpPr>
            <a:spLocks noGrp="1"/>
          </p:cNvSpPr>
          <p:nvPr>
            <p:ph idx="1"/>
          </p:nvPr>
        </p:nvSpPr>
        <p:spPr>
          <a:xfrm>
            <a:off x="457200" y="1418882"/>
            <a:ext cx="4114800" cy="4114800"/>
          </a:xfrm>
        </p:spPr>
        <p:txBody>
          <a:bodyPr/>
          <a:lstStyle/>
          <a:p>
            <a:r>
              <a:rPr lang="en-US" sz="2800" dirty="0"/>
              <a:t>Bipedal</a:t>
            </a:r>
          </a:p>
          <a:p>
            <a:pPr lvl="1" eaLnBrk="1" hangingPunct="1">
              <a:lnSpc>
                <a:spcPct val="80000"/>
              </a:lnSpc>
              <a:spcBef>
                <a:spcPct val="0"/>
              </a:spcBef>
              <a:buClrTx/>
              <a:buSzTx/>
              <a:buFontTx/>
              <a:buChar char="•"/>
              <a:defRPr/>
            </a:pPr>
            <a:r>
              <a:rPr lang="en-US" altLang="en-US" sz="2400" dirty="0"/>
              <a:t>In 1976, members of a team led by Mary Leakey discovered the fossilized footprints of human ancestors in </a:t>
            </a:r>
            <a:r>
              <a:rPr lang="en-US" altLang="en-US" sz="2400" dirty="0" err="1"/>
              <a:t>Laetoli</a:t>
            </a:r>
            <a:r>
              <a:rPr lang="en-US" altLang="en-US" sz="2400" dirty="0"/>
              <a:t>, Africa. </a:t>
            </a:r>
          </a:p>
          <a:p>
            <a:pPr lvl="1" eaLnBrk="1" hangingPunct="1">
              <a:lnSpc>
                <a:spcPct val="80000"/>
              </a:lnSpc>
              <a:spcBef>
                <a:spcPct val="0"/>
              </a:spcBef>
              <a:buClrTx/>
              <a:buSzTx/>
              <a:buFontTx/>
              <a:buChar char="•"/>
              <a:defRPr/>
            </a:pPr>
            <a:r>
              <a:rPr lang="en-US" altLang="en-US" sz="2400" dirty="0"/>
              <a:t>The footprints were formed 3.5 million years ago when at least two individuals walked over wet volcanic ash. The wet ash hardened like cement and was then covered by more ash.</a:t>
            </a:r>
            <a:r>
              <a:rPr lang="en-US" altLang="en-US" sz="2000" dirty="0"/>
              <a:t> </a:t>
            </a:r>
          </a:p>
          <a:p>
            <a:endParaRPr lang="en-US" sz="2800" dirty="0"/>
          </a:p>
        </p:txBody>
      </p:sp>
      <p:pic>
        <p:nvPicPr>
          <p:cNvPr id="4" name="Content Placeholder 3" descr="A primitive couple walking.">
            <a:extLst>
              <a:ext uri="{FF2B5EF4-FFF2-40B4-BE49-F238E27FC236}">
                <a16:creationId xmlns:a16="http://schemas.microsoft.com/office/drawing/2014/main" id="{A12084D0-F6A1-415E-934B-1912C653F4AB}"/>
              </a:ext>
            </a:extLst>
          </p:cNvPr>
          <p:cNvPicPr>
            <a:picLocks noGrp="1" noChangeAspect="1"/>
          </p:cNvPicPr>
          <p:nvPr/>
        </p:nvPicPr>
        <p:blipFill>
          <a:blip r:embed="rId2"/>
          <a:stretch>
            <a:fillRect/>
          </a:stretch>
        </p:blipFill>
        <p:spPr bwMode="auto">
          <a:xfrm>
            <a:off x="5105400" y="3798586"/>
            <a:ext cx="3905699" cy="302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pic>
      <p:pic>
        <p:nvPicPr>
          <p:cNvPr id="5" name="Picture 4" descr="laeto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573" y="902986"/>
            <a:ext cx="185331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483863"/>
      </p:ext>
    </p:extLst>
  </p:cSld>
  <p:clrMapOvr>
    <a:masterClrMapping/>
  </p:clrMapOvr>
  <mc:AlternateContent xmlns:mc="http://schemas.openxmlformats.org/markup-compatibility/2006" xmlns:p14="http://schemas.microsoft.com/office/powerpoint/2010/main">
    <mc:Choice Requires="p14">
      <p:transition spd="slow" p14:dur="2000" advTm="106068"/>
    </mc:Choice>
    <mc:Fallback xmlns="">
      <p:transition spd="slow" advTm="10606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14400" y="457200"/>
            <a:ext cx="7158038" cy="1036638"/>
          </a:xfrm>
        </p:spPr>
        <p:txBody>
          <a:bodyPr/>
          <a:lstStyle/>
          <a:p>
            <a:pPr>
              <a:defRPr/>
            </a:pPr>
            <a:r>
              <a:rPr lang="en-US" altLang="en-US" sz="4800">
                <a:solidFill>
                  <a:schemeClr val="tx1"/>
                </a:solidFill>
              </a:rPr>
              <a:t>Bipedality Evidence</a:t>
            </a:r>
          </a:p>
        </p:txBody>
      </p:sp>
      <p:pic>
        <p:nvPicPr>
          <p:cNvPr id="17411" name="Picture 3" descr="crani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37694" y="1981200"/>
            <a:ext cx="2711450" cy="44196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Rectangle 4"/>
          <p:cNvSpPr>
            <a:spLocks noChangeArrowheads="1"/>
          </p:cNvSpPr>
          <p:nvPr/>
        </p:nvSpPr>
        <p:spPr bwMode="auto">
          <a:xfrm>
            <a:off x="2819400" y="1598613"/>
            <a:ext cx="2359025"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Arial" panose="020B0604020202020204" pitchFamily="34" charset="0"/>
              </a:rPr>
              <a:t>Anatomy of Bipedalism</a:t>
            </a:r>
          </a:p>
        </p:txBody>
      </p:sp>
      <p:pic>
        <p:nvPicPr>
          <p:cNvPr id="17413" name="Picture 5" descr="pel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683" y="2371136"/>
            <a:ext cx="3158111" cy="211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6"/>
          <p:cNvSpPr txBox="1">
            <a:spLocks noChangeArrowheads="1"/>
          </p:cNvSpPr>
          <p:nvPr/>
        </p:nvSpPr>
        <p:spPr bwMode="auto">
          <a:xfrm>
            <a:off x="6033263" y="4868069"/>
            <a:ext cx="26340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latin typeface="Arial" panose="020B0604020202020204" pitchFamily="34" charset="0"/>
              </a:rPr>
              <a:t>Early pelvis on left, </a:t>
            </a:r>
          </a:p>
          <a:p>
            <a:pPr>
              <a:spcBef>
                <a:spcPct val="0"/>
              </a:spcBef>
              <a:buClrTx/>
              <a:buSzTx/>
              <a:buFontTx/>
              <a:buNone/>
            </a:pPr>
            <a:r>
              <a:rPr lang="en-US" altLang="en-US" sz="1800" dirty="0">
                <a:latin typeface="Arial" panose="020B0604020202020204" pitchFamily="34" charset="0"/>
              </a:rPr>
              <a:t>modern human on right.</a:t>
            </a:r>
          </a:p>
        </p:txBody>
      </p:sp>
      <p:pic>
        <p:nvPicPr>
          <p:cNvPr id="8" name="Content Placeholder 5" descr="A diagram illustrates a human skeleton and a chimpanzee skeleton. The bones of the limbs, starting from Cervical vertebrae, thoracic vertebrae, lumbar vertebrae, sacrum, ilium, ischium, pubis, femur, and tibia, are curved in chimpanzee whereas in human skeleton they are comparatively straight. The pelvis of the human skeleton is more basin-shaped."/>
          <p:cNvPicPr>
            <a:picLocks noChangeAspect="1"/>
          </p:cNvPicPr>
          <p:nvPr/>
        </p:nvPicPr>
        <p:blipFill rotWithShape="1">
          <a:blip r:embed="rId5"/>
          <a:srcRect r="5957" b="12676"/>
          <a:stretch/>
        </p:blipFill>
        <p:spPr>
          <a:xfrm>
            <a:off x="29497" y="1981200"/>
            <a:ext cx="3048000" cy="4403195"/>
          </a:xfrm>
          <a:prstGeom prst="rect">
            <a:avLst/>
          </a:prstGeom>
        </p:spPr>
      </p:pic>
    </p:spTree>
    <p:extLst>
      <p:ext uri="{BB962C8B-B14F-4D97-AF65-F5344CB8AC3E}">
        <p14:creationId xmlns:p14="http://schemas.microsoft.com/office/powerpoint/2010/main" val="3576585846"/>
      </p:ext>
    </p:extLst>
  </p:cSld>
  <p:clrMapOvr>
    <a:masterClrMapping/>
  </p:clrMapOvr>
  <mc:AlternateContent xmlns:mc="http://schemas.openxmlformats.org/markup-compatibility/2006" xmlns:p14="http://schemas.microsoft.com/office/powerpoint/2010/main">
    <mc:Choice Requires="p14">
      <p:transition spd="slow" p14:dur="2000" advTm="121597"/>
    </mc:Choice>
    <mc:Fallback xmlns="">
      <p:transition spd="slow" advTm="121597"/>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itle 3"/>
          <p:cNvSpPr>
            <a:spLocks noGrp="1"/>
          </p:cNvSpPr>
          <p:nvPr>
            <p:ph type="title"/>
          </p:nvPr>
        </p:nvSpPr>
        <p:spPr>
          <a:xfrm>
            <a:off x="914400" y="228600"/>
            <a:ext cx="7315200" cy="1069975"/>
          </a:xfrm>
        </p:spPr>
        <p:txBody>
          <a:bodyPr/>
          <a:lstStyle/>
          <a:p>
            <a:pPr eaLnBrk="1" hangingPunct="1">
              <a:defRPr/>
            </a:pPr>
            <a:r>
              <a:rPr lang="en-US" dirty="0">
                <a:solidFill>
                  <a:schemeClr val="tx1"/>
                </a:solidFill>
              </a:rPr>
              <a:t>BIPEDALISM</a:t>
            </a:r>
          </a:p>
        </p:txBody>
      </p:sp>
      <p:sp>
        <p:nvSpPr>
          <p:cNvPr id="8195" name="Content Placeholder 2"/>
          <p:cNvSpPr>
            <a:spLocks noGrp="1"/>
          </p:cNvSpPr>
          <p:nvPr>
            <p:ph idx="1"/>
          </p:nvPr>
        </p:nvSpPr>
        <p:spPr>
          <a:xfrm>
            <a:off x="457200" y="1600200"/>
            <a:ext cx="8229600" cy="4953000"/>
          </a:xfrm>
        </p:spPr>
        <p:txBody>
          <a:bodyPr/>
          <a:lstStyle/>
          <a:p>
            <a:pPr eaLnBrk="1" hangingPunct="1">
              <a:defRPr/>
            </a:pPr>
            <a:r>
              <a:rPr lang="en-US" b="1" i="1" dirty="0"/>
              <a:t>Ardipithecus</a:t>
            </a:r>
            <a:r>
              <a:rPr lang="en-US" dirty="0"/>
              <a:t> (5.8</a:t>
            </a:r>
            <a:r>
              <a:rPr lang="en-US" dirty="0">
                <a:cs typeface="Arial" charset="0"/>
              </a:rPr>
              <a:t>–</a:t>
            </a:r>
            <a:r>
              <a:rPr lang="en-US" dirty="0"/>
              <a:t>4.4 m.y.a.): earliest recognized hominin genus; shows the capacity for upright bipedal locomotion</a:t>
            </a:r>
          </a:p>
          <a:p>
            <a:pPr>
              <a:defRPr/>
            </a:pPr>
            <a:r>
              <a:rPr lang="en-US" dirty="0"/>
              <a:t>Reliance on bipedalism differentiates early hominins from apes</a:t>
            </a:r>
          </a:p>
          <a:p>
            <a:pPr lvl="1">
              <a:defRPr/>
            </a:pPr>
            <a:r>
              <a:rPr lang="en-US" dirty="0"/>
              <a:t>Adaptation to open grassland</a:t>
            </a:r>
          </a:p>
          <a:p>
            <a:pPr lvl="1">
              <a:defRPr/>
            </a:pPr>
            <a:r>
              <a:rPr lang="en-US" dirty="0"/>
              <a:t>Ability to see over long grass (protection from predators), carry items back to a home base, use hands more efficiently, and reduce the body’s exposure to solar radiation</a:t>
            </a:r>
          </a:p>
          <a:p>
            <a:pPr lvl="1">
              <a:defRPr/>
            </a:pPr>
            <a:r>
              <a:rPr lang="en-US" dirty="0"/>
              <a:t>Travel longer distances more efficiently</a:t>
            </a:r>
          </a:p>
        </p:txBody>
      </p:sp>
    </p:spTree>
    <p:extLst>
      <p:ext uri="{BB962C8B-B14F-4D97-AF65-F5344CB8AC3E}">
        <p14:creationId xmlns:p14="http://schemas.microsoft.com/office/powerpoint/2010/main" val="4028544772"/>
      </p:ext>
    </p:extLst>
  </p:cSld>
  <p:clrMapOvr>
    <a:masterClrMapping/>
  </p:clrMapOvr>
  <mc:AlternateContent xmlns:mc="http://schemas.openxmlformats.org/markup-compatibility/2006" xmlns:p14="http://schemas.microsoft.com/office/powerpoint/2010/main">
    <mc:Choice Requires="p14">
      <p:transition spd="slow" p14:dur="2000" advTm="99091"/>
    </mc:Choice>
    <mc:Fallback xmlns="">
      <p:transition spd="slow" advTm="9909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3687763" cy="566738"/>
          </a:xfrm>
        </p:spPr>
        <p:txBody>
          <a:bodyPr/>
          <a:lstStyle/>
          <a:p>
            <a:pPr>
              <a:defRPr/>
            </a:pPr>
            <a:r>
              <a:rPr lang="en-US" dirty="0">
                <a:solidFill>
                  <a:schemeClr val="tx1"/>
                </a:solidFill>
              </a:rPr>
              <a:t>Phylogenetic Tree for African Apes, Hominids, and Hominins</a:t>
            </a:r>
          </a:p>
        </p:txBody>
      </p:sp>
      <p:pic>
        <p:nvPicPr>
          <p:cNvPr id="12291" name="Picture Placeholder 6" descr="Fossil evidence for the evolution of the African ape line has not been found. More is known about the hominin line."/>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333" t="1345" r="-3333" b="288"/>
          <a:stretch/>
        </p:blipFill>
        <p:spPr>
          <a:xfrm>
            <a:off x="4221163" y="685800"/>
            <a:ext cx="4541837" cy="5575300"/>
          </a:xfrm>
        </p:spPr>
      </p:pic>
      <p:sp>
        <p:nvSpPr>
          <p:cNvPr id="12292" name="TextBox 8"/>
          <p:cNvSpPr txBox="1">
            <a:spLocks noChangeArrowheads="1"/>
          </p:cNvSpPr>
          <p:nvPr/>
        </p:nvSpPr>
        <p:spPr bwMode="auto">
          <a:xfrm>
            <a:off x="258763" y="2057400"/>
            <a:ext cx="3733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 typeface="Arial" panose="020B0604020202020204" pitchFamily="34" charset="0"/>
              <a:buChar char="•"/>
            </a:pPr>
            <a:r>
              <a:rPr lang="en-US" altLang="en-US" sz="1800" dirty="0"/>
              <a:t>Evolution of hominids is “bushy”</a:t>
            </a:r>
          </a:p>
          <a:p>
            <a:pPr>
              <a:spcBef>
                <a:spcPct val="0"/>
              </a:spcBef>
              <a:buClrTx/>
              <a:buSzTx/>
              <a:buFont typeface="Arial" panose="020B0604020202020204" pitchFamily="34" charset="0"/>
              <a:buChar char="•"/>
            </a:pPr>
            <a:r>
              <a:rPr lang="en-US" altLang="en-US" sz="1800" dirty="0" err="1"/>
              <a:t>Australopiths</a:t>
            </a:r>
            <a:r>
              <a:rPr lang="en-US" altLang="en-US" sz="1800" dirty="0"/>
              <a:t> split into two dominant lines: </a:t>
            </a:r>
            <a:r>
              <a:rPr lang="en-US" altLang="en-US" sz="1800" i="1" dirty="0"/>
              <a:t>Homo </a:t>
            </a:r>
            <a:r>
              <a:rPr lang="en-US" altLang="en-US" sz="1800" dirty="0"/>
              <a:t>and </a:t>
            </a:r>
            <a:r>
              <a:rPr lang="en-US" altLang="en-US" sz="1800" i="1" dirty="0" err="1"/>
              <a:t>Paranthropus</a:t>
            </a:r>
            <a:endParaRPr lang="en-US" altLang="en-US" sz="1800" i="1" dirty="0"/>
          </a:p>
          <a:p>
            <a:pPr>
              <a:spcBef>
                <a:spcPct val="0"/>
              </a:spcBef>
              <a:buClrTx/>
              <a:buSzTx/>
              <a:buFont typeface="Arial" panose="020B0604020202020204" pitchFamily="34" charset="0"/>
              <a:buChar char="•"/>
            </a:pPr>
            <a:r>
              <a:rPr lang="en-US" altLang="en-US" sz="1800" i="1" dirty="0"/>
              <a:t>Homo </a:t>
            </a:r>
            <a:r>
              <a:rPr lang="en-US" altLang="en-US" sz="1800" dirty="0"/>
              <a:t>ate meat, fruit, and other softer (and more nutritious) foods.</a:t>
            </a:r>
          </a:p>
          <a:p>
            <a:pPr>
              <a:spcBef>
                <a:spcPct val="0"/>
              </a:spcBef>
              <a:buClrTx/>
              <a:buSzTx/>
              <a:buFont typeface="Arial" panose="020B0604020202020204" pitchFamily="34" charset="0"/>
              <a:buChar char="•"/>
            </a:pPr>
            <a:r>
              <a:rPr lang="en-US" altLang="en-US" sz="1800" i="1" dirty="0" err="1"/>
              <a:t>Paranthropus</a:t>
            </a:r>
            <a:r>
              <a:rPr lang="en-US" altLang="en-US" sz="1800" dirty="0"/>
              <a:t> ate hard nuts and seeds that required more massive teeth and were harder to digest.</a:t>
            </a:r>
            <a:endParaRPr lang="en-US" altLang="en-US" sz="1800" i="1" dirty="0"/>
          </a:p>
        </p:txBody>
      </p:sp>
    </p:spTree>
    <p:extLst>
      <p:ext uri="{BB962C8B-B14F-4D97-AF65-F5344CB8AC3E}">
        <p14:creationId xmlns:p14="http://schemas.microsoft.com/office/powerpoint/2010/main" val="2199520110"/>
      </p:ext>
    </p:extLst>
  </p:cSld>
  <p:clrMapOvr>
    <a:masterClrMapping/>
  </p:clrMapOvr>
  <mc:AlternateContent xmlns:mc="http://schemas.openxmlformats.org/markup-compatibility/2006" xmlns:p14="http://schemas.microsoft.com/office/powerpoint/2010/main">
    <mc:Choice Requires="p14">
      <p:transition spd="slow" p14:dur="2000" advTm="102919"/>
    </mc:Choice>
    <mc:Fallback xmlns="">
      <p:transition spd="slow" advTm="10291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i="1" dirty="0"/>
              <a:t>Homo</a:t>
            </a:r>
            <a:r>
              <a:rPr lang="en-US" dirty="0"/>
              <a:t> compared to </a:t>
            </a:r>
            <a:r>
              <a:rPr lang="en-US" i="1" dirty="0" err="1"/>
              <a:t>Paranthropus</a:t>
            </a:r>
            <a:endParaRPr lang="en-US" i="1" dirty="0"/>
          </a:p>
        </p:txBody>
      </p:sp>
      <p:sp>
        <p:nvSpPr>
          <p:cNvPr id="8" name="Content Placeholder 7"/>
          <p:cNvSpPr>
            <a:spLocks noGrp="1"/>
          </p:cNvSpPr>
          <p:nvPr>
            <p:ph idx="1"/>
          </p:nvPr>
        </p:nvSpPr>
        <p:spPr/>
        <p:txBody>
          <a:bodyPr/>
          <a:lstStyle/>
          <a:p>
            <a:endParaRPr lang="en-US"/>
          </a:p>
        </p:txBody>
      </p:sp>
      <p:pic>
        <p:nvPicPr>
          <p:cNvPr id="9" name="Picture 8"/>
          <p:cNvPicPr>
            <a:picLocks noChangeAspect="1"/>
          </p:cNvPicPr>
          <p:nvPr/>
        </p:nvPicPr>
        <p:blipFill rotWithShape="1">
          <a:blip r:embed="rId2"/>
          <a:srcRect l="9773" t="5152" r="58409" b="1516"/>
          <a:stretch/>
        </p:blipFill>
        <p:spPr>
          <a:xfrm rot="5400000">
            <a:off x="2493818" y="-131618"/>
            <a:ext cx="4156364" cy="9144000"/>
          </a:xfrm>
          <a:prstGeom prst="rect">
            <a:avLst/>
          </a:prstGeom>
        </p:spPr>
      </p:pic>
    </p:spTree>
    <p:extLst>
      <p:ext uri="{BB962C8B-B14F-4D97-AF65-F5344CB8AC3E}">
        <p14:creationId xmlns:p14="http://schemas.microsoft.com/office/powerpoint/2010/main" val="1382258107"/>
      </p:ext>
    </p:extLst>
  </p:cSld>
  <p:clrMapOvr>
    <a:masterClrMapping/>
  </p:clrMapOvr>
  <mc:AlternateContent xmlns:mc="http://schemas.openxmlformats.org/markup-compatibility/2006" xmlns:p14="http://schemas.microsoft.com/office/powerpoint/2010/main">
    <mc:Choice Requires="p14">
      <p:transition spd="slow" p14:dur="2000" advTm="89535"/>
    </mc:Choice>
    <mc:Fallback xmlns="">
      <p:transition spd="slow" advTm="8953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handax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1447800"/>
            <a:ext cx="28257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olduvan_chop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1471862"/>
            <a:ext cx="3357835" cy="3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acheulian_bi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1888" y="1143000"/>
            <a:ext cx="27289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6"/>
          <p:cNvSpPr txBox="1">
            <a:spLocks noChangeArrowheads="1"/>
          </p:cNvSpPr>
          <p:nvPr/>
        </p:nvSpPr>
        <p:spPr bwMode="auto">
          <a:xfrm>
            <a:off x="1371600" y="152400"/>
            <a:ext cx="1389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latin typeface="Arial" panose="020B0604020202020204" pitchFamily="34" charset="0"/>
              </a:rPr>
              <a:t>Oldowan</a:t>
            </a:r>
          </a:p>
        </p:txBody>
      </p:sp>
      <p:sp>
        <p:nvSpPr>
          <p:cNvPr id="8199" name="Text Box 7"/>
          <p:cNvSpPr txBox="1">
            <a:spLocks noChangeArrowheads="1"/>
          </p:cNvSpPr>
          <p:nvPr/>
        </p:nvSpPr>
        <p:spPr bwMode="auto">
          <a:xfrm>
            <a:off x="5318125" y="192088"/>
            <a:ext cx="152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latin typeface="Arial" panose="020B0604020202020204" pitchFamily="34" charset="0"/>
              </a:rPr>
              <a:t>Achuelian</a:t>
            </a:r>
          </a:p>
        </p:txBody>
      </p:sp>
    </p:spTree>
    <p:extLst>
      <p:ext uri="{BB962C8B-B14F-4D97-AF65-F5344CB8AC3E}">
        <p14:creationId xmlns:p14="http://schemas.microsoft.com/office/powerpoint/2010/main" val="3368728124"/>
      </p:ext>
    </p:extLst>
  </p:cSld>
  <p:clrMapOvr>
    <a:masterClrMapping/>
  </p:clrMapOvr>
  <mc:AlternateContent xmlns:mc="http://schemas.openxmlformats.org/markup-compatibility/2006" xmlns:p14="http://schemas.microsoft.com/office/powerpoint/2010/main">
    <mc:Choice Requires="p14">
      <p:transition spd="slow" p14:dur="2000" advTm="60897"/>
    </mc:Choice>
    <mc:Fallback xmlns="">
      <p:transition spd="slow" advTm="6089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381000"/>
            <a:ext cx="3124200" cy="1371600"/>
          </a:xfrm>
        </p:spPr>
        <p:txBody>
          <a:bodyPr/>
          <a:lstStyle/>
          <a:p>
            <a:pPr eaLnBrk="1" hangingPunct="1">
              <a:defRPr/>
            </a:pPr>
            <a:r>
              <a:rPr lang="en-US" altLang="en-US"/>
              <a:t>Kanzi</a:t>
            </a:r>
          </a:p>
        </p:txBody>
      </p:sp>
      <p:sp>
        <p:nvSpPr>
          <p:cNvPr id="23555" name="Rectangle 3"/>
          <p:cNvSpPr>
            <a:spLocks noGrp="1" noChangeArrowheads="1"/>
          </p:cNvSpPr>
          <p:nvPr>
            <p:ph type="body" idx="1"/>
          </p:nvPr>
        </p:nvSpPr>
        <p:spPr>
          <a:xfrm>
            <a:off x="457200" y="1981200"/>
            <a:ext cx="3124200" cy="4114800"/>
          </a:xfrm>
        </p:spPr>
        <p:txBody>
          <a:bodyPr/>
          <a:lstStyle/>
          <a:p>
            <a:pPr eaLnBrk="1" hangingPunct="1">
              <a:defRPr/>
            </a:pPr>
            <a:r>
              <a:rPr lang="en-US" altLang="en-US"/>
              <a:t>A bonobo</a:t>
            </a:r>
          </a:p>
          <a:p>
            <a:pPr eaLnBrk="1" hangingPunct="1">
              <a:defRPr/>
            </a:pPr>
            <a:r>
              <a:rPr lang="en-US" altLang="en-US"/>
              <a:t>Renowned for language ability.</a:t>
            </a:r>
          </a:p>
          <a:p>
            <a:pPr eaLnBrk="1" hangingPunct="1">
              <a:defRPr/>
            </a:pPr>
            <a:r>
              <a:rPr lang="en-US" altLang="en-US"/>
              <a:t>Taught by direct example.</a:t>
            </a:r>
          </a:p>
        </p:txBody>
      </p:sp>
      <p:pic>
        <p:nvPicPr>
          <p:cNvPr id="10244" name="Picture 4" descr="kanzi_img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063" y="0"/>
            <a:ext cx="5430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004547"/>
      </p:ext>
    </p:extLst>
  </p:cSld>
  <p:clrMapOvr>
    <a:masterClrMapping/>
  </p:clrMapOvr>
  <mc:AlternateContent xmlns:mc="http://schemas.openxmlformats.org/markup-compatibility/2006" xmlns:p14="http://schemas.microsoft.com/office/powerpoint/2010/main">
    <mc:Choice Requires="p14">
      <p:transition spd="slow" p14:dur="2000" advTm="27112"/>
    </mc:Choice>
    <mc:Fallback xmlns="">
      <p:transition spd="slow" advTm="2711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81000"/>
            <a:ext cx="3429000" cy="1371600"/>
          </a:xfrm>
        </p:spPr>
        <p:txBody>
          <a:bodyPr/>
          <a:lstStyle/>
          <a:p>
            <a:pPr eaLnBrk="1" hangingPunct="1">
              <a:defRPr/>
            </a:pPr>
            <a:r>
              <a:rPr lang="en-US" altLang="en-US" sz="4000"/>
              <a:t>Kanzi’s Stone Tools</a:t>
            </a:r>
          </a:p>
        </p:txBody>
      </p:sp>
      <p:sp>
        <p:nvSpPr>
          <p:cNvPr id="25603" name="Rectangle 3"/>
          <p:cNvSpPr>
            <a:spLocks noGrp="1" noChangeArrowheads="1"/>
          </p:cNvSpPr>
          <p:nvPr>
            <p:ph type="body" idx="1"/>
          </p:nvPr>
        </p:nvSpPr>
        <p:spPr>
          <a:xfrm>
            <a:off x="457200" y="1981200"/>
            <a:ext cx="2971800" cy="4114800"/>
          </a:xfrm>
        </p:spPr>
        <p:txBody>
          <a:bodyPr/>
          <a:lstStyle/>
          <a:p>
            <a:pPr eaLnBrk="1" hangingPunct="1">
              <a:defRPr/>
            </a:pPr>
            <a:r>
              <a:rPr lang="en-US" altLang="en-US" dirty="0"/>
              <a:t>Initially throw it until it breaks right.</a:t>
            </a:r>
          </a:p>
        </p:txBody>
      </p:sp>
      <p:pic>
        <p:nvPicPr>
          <p:cNvPr id="12292" name="Picture 4" descr="kanzistonetoolkit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0"/>
            <a:ext cx="573405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897428"/>
      </p:ext>
    </p:extLst>
  </p:cSld>
  <p:clrMapOvr>
    <a:masterClrMapping/>
  </p:clrMapOvr>
  <mc:AlternateContent xmlns:mc="http://schemas.openxmlformats.org/markup-compatibility/2006" xmlns:p14="http://schemas.microsoft.com/office/powerpoint/2010/main">
    <mc:Choice Requires="p14">
      <p:transition spd="slow" p14:dur="2000" advTm="40062"/>
    </mc:Choice>
    <mc:Fallback xmlns="">
      <p:transition spd="slow" advTm="4006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89" y="-152400"/>
            <a:ext cx="8229600" cy="1371600"/>
          </a:xfrm>
        </p:spPr>
        <p:txBody>
          <a:bodyPr/>
          <a:lstStyle/>
          <a:p>
            <a:r>
              <a:rPr lang="en-US" dirty="0"/>
              <a:t>What are species?</a:t>
            </a:r>
          </a:p>
        </p:txBody>
      </p:sp>
      <p:sp>
        <p:nvSpPr>
          <p:cNvPr id="3" name="Content Placeholder 2"/>
          <p:cNvSpPr>
            <a:spLocks noGrp="1"/>
          </p:cNvSpPr>
          <p:nvPr>
            <p:ph idx="1"/>
          </p:nvPr>
        </p:nvSpPr>
        <p:spPr>
          <a:xfrm>
            <a:off x="237193" y="1562100"/>
            <a:ext cx="4287253" cy="5143500"/>
          </a:xfrm>
        </p:spPr>
        <p:txBody>
          <a:bodyPr/>
          <a:lstStyle/>
          <a:p>
            <a:r>
              <a:rPr lang="en-US" dirty="0"/>
              <a:t>Ecological Definition: the largest group of living organisms that [can] interbreed.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103" y="2311581"/>
            <a:ext cx="4572000" cy="3187337"/>
          </a:xfrm>
          <a:prstGeom prst="rect">
            <a:avLst/>
          </a:prstGeom>
        </p:spPr>
      </p:pic>
    </p:spTree>
    <p:extLst>
      <p:ext uri="{BB962C8B-B14F-4D97-AF65-F5344CB8AC3E}">
        <p14:creationId xmlns:p14="http://schemas.microsoft.com/office/powerpoint/2010/main" val="1810191277"/>
      </p:ext>
    </p:extLst>
  </p:cSld>
  <p:clrMapOvr>
    <a:masterClrMapping/>
  </p:clrMapOvr>
  <mc:AlternateContent xmlns:mc="http://schemas.openxmlformats.org/markup-compatibility/2006" xmlns:p14="http://schemas.microsoft.com/office/powerpoint/2010/main">
    <mc:Choice Requires="p14">
      <p:transition spd="slow" p14:dur="2000" advTm="51502"/>
    </mc:Choice>
    <mc:Fallback xmlns="">
      <p:transition spd="slow" advTm="5150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04800"/>
            <a:ext cx="8229600" cy="1371600"/>
          </a:xfrm>
        </p:spPr>
        <p:txBody>
          <a:bodyPr/>
          <a:lstStyle/>
          <a:p>
            <a:pPr eaLnBrk="1" hangingPunct="1">
              <a:defRPr/>
            </a:pPr>
            <a:r>
              <a:rPr lang="en-US" altLang="en-US"/>
              <a:t>Panbanisha</a:t>
            </a:r>
          </a:p>
        </p:txBody>
      </p:sp>
      <p:sp>
        <p:nvSpPr>
          <p:cNvPr id="27651" name="Rectangle 3"/>
          <p:cNvSpPr>
            <a:spLocks noGrp="1" noChangeArrowheads="1"/>
          </p:cNvSpPr>
          <p:nvPr>
            <p:ph type="body" idx="1"/>
          </p:nvPr>
        </p:nvSpPr>
        <p:spPr>
          <a:xfrm>
            <a:off x="0" y="1371600"/>
            <a:ext cx="3124200" cy="5257800"/>
          </a:xfrm>
        </p:spPr>
        <p:txBody>
          <a:bodyPr/>
          <a:lstStyle/>
          <a:p>
            <a:pPr eaLnBrk="1" hangingPunct="1">
              <a:defRPr/>
            </a:pPr>
            <a:r>
              <a:rPr lang="en-US" altLang="en-US" sz="2800"/>
              <a:t>Kanzi’s sister</a:t>
            </a:r>
          </a:p>
          <a:p>
            <a:pPr eaLnBrk="1" hangingPunct="1">
              <a:defRPr/>
            </a:pPr>
            <a:r>
              <a:rPr lang="en-US" altLang="en-US" sz="2800"/>
              <a:t>Preferred hard hammer percussion.</a:t>
            </a:r>
          </a:p>
          <a:p>
            <a:pPr eaLnBrk="1" hangingPunct="1">
              <a:defRPr/>
            </a:pPr>
            <a:r>
              <a:rPr lang="en-US" altLang="en-US" sz="2800"/>
              <a:t>Both Kanzi and Panbanisha could recognize the sound when a flake was about to be removed.</a:t>
            </a:r>
          </a:p>
        </p:txBody>
      </p:sp>
      <p:pic>
        <p:nvPicPr>
          <p:cNvPr id="14340" name="Picture 4" descr="g10484_u16796_panbanishaandmusicalinstru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669318"/>
      </p:ext>
    </p:extLst>
  </p:cSld>
  <p:clrMapOvr>
    <a:masterClrMapping/>
  </p:clrMapOvr>
  <mc:AlternateContent xmlns:mc="http://schemas.openxmlformats.org/markup-compatibility/2006" xmlns:p14="http://schemas.microsoft.com/office/powerpoint/2010/main">
    <mc:Choice Requires="p14">
      <p:transition spd="slow" p14:dur="2000" advTm="40815"/>
    </mc:Choice>
    <mc:Fallback xmlns="">
      <p:transition spd="slow" advTm="4081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lstStyle/>
          <a:p>
            <a:pPr>
              <a:defRPr/>
            </a:pPr>
            <a:r>
              <a:rPr lang="en-US" dirty="0" err="1"/>
              <a:t>Kanzi</a:t>
            </a:r>
            <a:r>
              <a:rPr lang="en-US" dirty="0"/>
              <a:t> (and perhaps </a:t>
            </a:r>
            <a:r>
              <a:rPr lang="en-US" dirty="0" err="1"/>
              <a:t>Panbanisha</a:t>
            </a:r>
            <a:r>
              <a:rPr lang="en-US" dirty="0"/>
              <a:t>) could make </a:t>
            </a:r>
            <a:r>
              <a:rPr lang="en-US" dirty="0" err="1"/>
              <a:t>Oldawan</a:t>
            </a:r>
            <a:r>
              <a:rPr lang="en-US" dirty="0"/>
              <a:t> style tools</a:t>
            </a:r>
          </a:p>
        </p:txBody>
      </p:sp>
      <p:sp>
        <p:nvSpPr>
          <p:cNvPr id="3" name="Content Placeholder 2"/>
          <p:cNvSpPr>
            <a:spLocks noGrp="1"/>
          </p:cNvSpPr>
          <p:nvPr>
            <p:ph idx="1"/>
          </p:nvPr>
        </p:nvSpPr>
        <p:spPr>
          <a:xfrm>
            <a:off x="457200" y="1828800"/>
            <a:ext cx="5702300" cy="4114800"/>
          </a:xfrm>
        </p:spPr>
        <p:txBody>
          <a:bodyPr/>
          <a:lstStyle/>
          <a:p>
            <a:pPr>
              <a:defRPr/>
            </a:pPr>
            <a:r>
              <a:rPr lang="en-US" dirty="0"/>
              <a:t>However…</a:t>
            </a:r>
          </a:p>
          <a:p>
            <a:pPr lvl="1">
              <a:defRPr/>
            </a:pPr>
            <a:r>
              <a:rPr lang="en-US" dirty="0"/>
              <a:t>Unclear about cultural transmission.</a:t>
            </a:r>
          </a:p>
          <a:p>
            <a:pPr lvl="1">
              <a:defRPr/>
            </a:pPr>
            <a:r>
              <a:rPr lang="en-US" dirty="0"/>
              <a:t>Didn’t think it up on their own. Unclear if it would continue in the wild.</a:t>
            </a:r>
          </a:p>
          <a:p>
            <a:pPr lvl="1">
              <a:defRPr/>
            </a:pPr>
            <a:endParaRPr lang="en-US" dirty="0"/>
          </a:p>
        </p:txBody>
      </p:sp>
      <p:pic>
        <p:nvPicPr>
          <p:cNvPr id="16388" name="Picture 2" descr="https://upload.wikimedia.org/wikipedia/commons/c/c9/Ham_the_chimp_%28cropped%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3" y="1371600"/>
            <a:ext cx="2598737"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3"/>
          <p:cNvSpPr txBox="1">
            <a:spLocks noChangeArrowheads="1"/>
          </p:cNvSpPr>
          <p:nvPr/>
        </p:nvSpPr>
        <p:spPr bwMode="auto">
          <a:xfrm>
            <a:off x="6545263" y="5973763"/>
            <a:ext cx="25987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“Ham” in his space suit. Chimp in the Mercury program (1959).</a:t>
            </a:r>
          </a:p>
        </p:txBody>
      </p:sp>
    </p:spTree>
    <p:extLst>
      <p:ext uri="{BB962C8B-B14F-4D97-AF65-F5344CB8AC3E}">
        <p14:creationId xmlns:p14="http://schemas.microsoft.com/office/powerpoint/2010/main" val="2280358619"/>
      </p:ext>
    </p:extLst>
  </p:cSld>
  <p:clrMapOvr>
    <a:masterClrMapping/>
  </p:clrMapOvr>
  <mc:AlternateContent xmlns:mc="http://schemas.openxmlformats.org/markup-compatibility/2006" xmlns:p14="http://schemas.microsoft.com/office/powerpoint/2010/main">
    <mc:Choice Requires="p14">
      <p:transition spd="slow" p14:dur="2000" advTm="89816"/>
    </mc:Choice>
    <mc:Fallback xmlns="">
      <p:transition spd="slow" advTm="8981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304800"/>
            <a:ext cx="8229600" cy="1371600"/>
          </a:xfrm>
        </p:spPr>
        <p:txBody>
          <a:bodyPr/>
          <a:lstStyle/>
          <a:p>
            <a:pPr eaLnBrk="1" hangingPunct="1">
              <a:defRPr/>
            </a:pPr>
            <a:r>
              <a:rPr lang="en-US" altLang="en-US" dirty="0"/>
              <a:t>In Humans	</a:t>
            </a:r>
          </a:p>
        </p:txBody>
      </p:sp>
      <p:sp>
        <p:nvSpPr>
          <p:cNvPr id="29699" name="Rectangle 3"/>
          <p:cNvSpPr>
            <a:spLocks noGrp="1" noChangeArrowheads="1"/>
          </p:cNvSpPr>
          <p:nvPr>
            <p:ph type="body" idx="1"/>
          </p:nvPr>
        </p:nvSpPr>
        <p:spPr>
          <a:xfrm>
            <a:off x="457200" y="838200"/>
            <a:ext cx="8229600" cy="4114800"/>
          </a:xfrm>
        </p:spPr>
        <p:txBody>
          <a:bodyPr/>
          <a:lstStyle/>
          <a:p>
            <a:pPr eaLnBrk="1" hangingPunct="1">
              <a:defRPr/>
            </a:pPr>
            <a:r>
              <a:rPr lang="en-US" altLang="en-US" dirty="0"/>
              <a:t>Knapping is taught socially.</a:t>
            </a:r>
          </a:p>
          <a:p>
            <a:pPr eaLnBrk="1" hangingPunct="1">
              <a:defRPr/>
            </a:pPr>
            <a:r>
              <a:rPr lang="en-US" altLang="en-US" dirty="0"/>
              <a:t>Bonobos emulate, humans imitate.</a:t>
            </a:r>
          </a:p>
          <a:p>
            <a:pPr eaLnBrk="1" hangingPunct="1">
              <a:defRPr/>
            </a:pPr>
            <a:r>
              <a:rPr lang="en-US" altLang="en-US" dirty="0"/>
              <a:t>Allows “ratchet effect”.  But this is the additional of a social factor, not the elimination of a “biological” factor.</a:t>
            </a:r>
          </a:p>
          <a:p>
            <a:pPr eaLnBrk="1" hangingPunct="1">
              <a:defRPr/>
            </a:pPr>
            <a:endParaRPr lang="en-US" altLang="en-US" dirty="0"/>
          </a:p>
        </p:txBody>
      </p:sp>
      <p:pic>
        <p:nvPicPr>
          <p:cNvPr id="2" name="Picture 1"/>
          <p:cNvPicPr>
            <a:picLocks noChangeAspect="1"/>
          </p:cNvPicPr>
          <p:nvPr/>
        </p:nvPicPr>
        <p:blipFill rotWithShape="1">
          <a:blip r:embed="rId3"/>
          <a:srcRect l="19251" r="10724"/>
          <a:stretch/>
        </p:blipFill>
        <p:spPr>
          <a:xfrm rot="16200000">
            <a:off x="3181313" y="2666964"/>
            <a:ext cx="2781373" cy="5295898"/>
          </a:xfrm>
          <a:prstGeom prst="rect">
            <a:avLst/>
          </a:prstGeom>
        </p:spPr>
      </p:pic>
    </p:spTree>
    <p:extLst>
      <p:ext uri="{BB962C8B-B14F-4D97-AF65-F5344CB8AC3E}">
        <p14:creationId xmlns:p14="http://schemas.microsoft.com/office/powerpoint/2010/main" val="3851176952"/>
      </p:ext>
    </p:extLst>
  </p:cSld>
  <p:clrMapOvr>
    <a:masterClrMapping/>
  </p:clrMapOvr>
  <mc:AlternateContent xmlns:mc="http://schemas.openxmlformats.org/markup-compatibility/2006" xmlns:p14="http://schemas.microsoft.com/office/powerpoint/2010/main">
    <mc:Choice Requires="p14">
      <p:transition spd="slow" p14:dur="2000" advTm="413014"/>
    </mc:Choice>
    <mc:Fallback xmlns="">
      <p:transition spd="slow" advTm="41301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quime mo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288"/>
            <a:ext cx="77724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726332"/>
      </p:ext>
    </p:extLst>
  </p:cSld>
  <p:clrMapOvr>
    <a:masterClrMapping/>
  </p:clrMapOvr>
  <p:transition spd="slow" advTm="921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89" y="-152400"/>
            <a:ext cx="8229600" cy="1371600"/>
          </a:xfrm>
        </p:spPr>
        <p:txBody>
          <a:bodyPr/>
          <a:lstStyle/>
          <a:p>
            <a:r>
              <a:rPr lang="en-US" dirty="0"/>
              <a:t>What are species?</a:t>
            </a:r>
          </a:p>
        </p:txBody>
      </p:sp>
      <p:sp>
        <p:nvSpPr>
          <p:cNvPr id="3" name="Content Placeholder 2"/>
          <p:cNvSpPr>
            <a:spLocks noGrp="1"/>
          </p:cNvSpPr>
          <p:nvPr>
            <p:ph idx="1"/>
          </p:nvPr>
        </p:nvSpPr>
        <p:spPr>
          <a:xfrm>
            <a:off x="437147" y="1333500"/>
            <a:ext cx="4287253" cy="5143500"/>
          </a:xfrm>
        </p:spPr>
        <p:txBody>
          <a:bodyPr/>
          <a:lstStyle/>
          <a:p>
            <a:r>
              <a:rPr lang="en-US" dirty="0"/>
              <a:t>Paleontological Definition: Breeding populations that are distinct enough to differentiate between them.</a:t>
            </a:r>
          </a:p>
        </p:txBody>
      </p:sp>
      <p:pic>
        <p:nvPicPr>
          <p:cNvPr id="5" name="Picture 4"/>
          <p:cNvPicPr>
            <a:picLocks noChangeAspect="1"/>
          </p:cNvPicPr>
          <p:nvPr/>
        </p:nvPicPr>
        <p:blipFill>
          <a:blip r:embed="rId2"/>
          <a:stretch>
            <a:fillRect/>
          </a:stretch>
        </p:blipFill>
        <p:spPr>
          <a:xfrm>
            <a:off x="5257800" y="1344386"/>
            <a:ext cx="3424989" cy="5197422"/>
          </a:xfrm>
          <a:prstGeom prst="rect">
            <a:avLst/>
          </a:prstGeom>
        </p:spPr>
      </p:pic>
    </p:spTree>
    <p:extLst>
      <p:ext uri="{BB962C8B-B14F-4D97-AF65-F5344CB8AC3E}">
        <p14:creationId xmlns:p14="http://schemas.microsoft.com/office/powerpoint/2010/main" val="4151488119"/>
      </p:ext>
    </p:extLst>
  </p:cSld>
  <p:clrMapOvr>
    <a:masterClrMapping/>
  </p:clrMapOvr>
  <mc:AlternateContent xmlns:mc="http://schemas.openxmlformats.org/markup-compatibility/2006" xmlns:p14="http://schemas.microsoft.com/office/powerpoint/2010/main">
    <mc:Choice Requires="p14">
      <p:transition spd="slow" p14:dur="2000" advTm="35081"/>
    </mc:Choice>
    <mc:Fallback xmlns="">
      <p:transition spd="slow" advTm="3508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Lumpers</a:t>
            </a:r>
            <a:r>
              <a:rPr lang="en-US" dirty="0"/>
              <a:t> vs. Splitters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3016" y="2133600"/>
            <a:ext cx="2843784" cy="41148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953" y="1915886"/>
            <a:ext cx="3474047" cy="4286250"/>
          </a:xfrm>
          <a:prstGeom prst="rect">
            <a:avLst/>
          </a:prstGeom>
          <a:solidFill>
            <a:schemeClr val="tx1"/>
          </a:solidFill>
        </p:spPr>
      </p:pic>
    </p:spTree>
    <p:extLst>
      <p:ext uri="{BB962C8B-B14F-4D97-AF65-F5344CB8AC3E}">
        <p14:creationId xmlns:p14="http://schemas.microsoft.com/office/powerpoint/2010/main" val="3902208906"/>
      </p:ext>
    </p:extLst>
  </p:cSld>
  <p:clrMapOvr>
    <a:masterClrMapping/>
  </p:clrMapOvr>
  <mc:AlternateContent xmlns:mc="http://schemas.openxmlformats.org/markup-compatibility/2006" xmlns:p14="http://schemas.microsoft.com/office/powerpoint/2010/main">
    <mc:Choice Requires="p14">
      <p:transition spd="slow" p14:dur="2000" advTm="189216"/>
    </mc:Choice>
    <mc:Fallback xmlns="">
      <p:transition spd="slow" advTm="18921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284" y="1371600"/>
            <a:ext cx="8229600" cy="4114800"/>
          </a:xfrm>
        </p:spPr>
        <p:txBody>
          <a:bodyPr/>
          <a:lstStyle/>
          <a:p>
            <a:r>
              <a:rPr lang="en-US" dirty="0"/>
              <a:t>Changes within species (microevolution) can lead to the creation of new species.</a:t>
            </a:r>
          </a:p>
        </p:txBody>
      </p:sp>
      <p:sp>
        <p:nvSpPr>
          <p:cNvPr id="4" name="Title 1"/>
          <p:cNvSpPr>
            <a:spLocks noGrp="1"/>
          </p:cNvSpPr>
          <p:nvPr>
            <p:ph type="title"/>
          </p:nvPr>
        </p:nvSpPr>
        <p:spPr>
          <a:xfrm>
            <a:off x="457200" y="-228600"/>
            <a:ext cx="8229600" cy="1371600"/>
          </a:xfrm>
        </p:spPr>
        <p:txBody>
          <a:bodyPr/>
          <a:lstStyle/>
          <a:p>
            <a:pPr>
              <a:defRPr/>
            </a:pPr>
            <a:r>
              <a:rPr lang="en-IN" dirty="0">
                <a:solidFill>
                  <a:schemeClr val="tx1"/>
                </a:solidFill>
                <a:effectLst>
                  <a:outerShdw blurRad="38100" dist="38100" dir="2700000" algn="tl">
                    <a:srgbClr val="000000">
                      <a:alpha val="43137"/>
                    </a:srgbClr>
                  </a:outerShdw>
                </a:effectLst>
              </a:rPr>
              <a:t>Macroevolution and Speciation</a:t>
            </a:r>
          </a:p>
        </p:txBody>
      </p:sp>
    </p:spTree>
    <p:extLst>
      <p:ext uri="{BB962C8B-B14F-4D97-AF65-F5344CB8AC3E}">
        <p14:creationId xmlns:p14="http://schemas.microsoft.com/office/powerpoint/2010/main" val="1802868546"/>
      </p:ext>
    </p:extLst>
  </p:cSld>
  <p:clrMapOvr>
    <a:masterClrMapping/>
  </p:clrMapOvr>
  <mc:AlternateContent xmlns:mc="http://schemas.openxmlformats.org/markup-compatibility/2006" xmlns:p14="http://schemas.microsoft.com/office/powerpoint/2010/main">
    <mc:Choice Requires="p14">
      <p:transition spd="slow" p14:dur="2000" advTm="19657"/>
    </mc:Choice>
    <mc:Fallback xmlns="">
      <p:transition spd="slow" advTm="1965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114800"/>
          </a:xfrm>
        </p:spPr>
        <p:txBody>
          <a:bodyPr/>
          <a:lstStyle/>
          <a:p>
            <a:r>
              <a:rPr lang="en-US" dirty="0"/>
              <a:t>Two general ways this happens:</a:t>
            </a:r>
          </a:p>
          <a:p>
            <a:pPr marL="617538" lvl="1" indent="-217488">
              <a:lnSpc>
                <a:spcPct val="90000"/>
              </a:lnSpc>
              <a:buFont typeface="Arial" panose="020B0604020202020204" pitchFamily="34" charset="0"/>
              <a:buChar char="•"/>
            </a:pPr>
            <a:r>
              <a:rPr lang="en-US" dirty="0" err="1"/>
              <a:t>Cladogenesis</a:t>
            </a:r>
            <a:r>
              <a:rPr lang="en-US" dirty="0"/>
              <a:t>: Isolating Mechanism can separate populations. No gene flow and the accumulation of random mutations cause two or more species to form.         </a:t>
            </a:r>
          </a:p>
          <a:p>
            <a:pPr lvl="1"/>
            <a:endParaRPr lang="en-US" dirty="0"/>
          </a:p>
        </p:txBody>
      </p:sp>
      <p:sp>
        <p:nvSpPr>
          <p:cNvPr id="4" name="Title 1"/>
          <p:cNvSpPr>
            <a:spLocks noGrp="1"/>
          </p:cNvSpPr>
          <p:nvPr>
            <p:ph type="title"/>
          </p:nvPr>
        </p:nvSpPr>
        <p:spPr>
          <a:xfrm>
            <a:off x="457200" y="-228600"/>
            <a:ext cx="8229600" cy="1371600"/>
          </a:xfrm>
        </p:spPr>
        <p:txBody>
          <a:bodyPr/>
          <a:lstStyle/>
          <a:p>
            <a:pPr>
              <a:defRPr/>
            </a:pPr>
            <a:r>
              <a:rPr lang="en-IN" dirty="0">
                <a:solidFill>
                  <a:schemeClr val="tx1"/>
                </a:solidFill>
                <a:effectLst>
                  <a:outerShdw blurRad="38100" dist="38100" dir="2700000" algn="tl">
                    <a:srgbClr val="000000">
                      <a:alpha val="43137"/>
                    </a:srgbClr>
                  </a:outerShdw>
                </a:effectLst>
              </a:rPr>
              <a:t>Macroevolution and Speciation</a:t>
            </a:r>
          </a:p>
        </p:txBody>
      </p:sp>
      <p:pic>
        <p:nvPicPr>
          <p:cNvPr id="5" name="Picture 4"/>
          <p:cNvPicPr>
            <a:picLocks noChangeAspect="1"/>
          </p:cNvPicPr>
          <p:nvPr/>
        </p:nvPicPr>
        <p:blipFill rotWithShape="1">
          <a:blip r:embed="rId2"/>
          <a:srcRect l="7031" t="8333" r="35682" b="2786"/>
          <a:stretch/>
        </p:blipFill>
        <p:spPr>
          <a:xfrm>
            <a:off x="3810000" y="4572000"/>
            <a:ext cx="1524000" cy="1773382"/>
          </a:xfrm>
          <a:prstGeom prst="rect">
            <a:avLst/>
          </a:prstGeom>
        </p:spPr>
      </p:pic>
      <p:pic>
        <p:nvPicPr>
          <p:cNvPr id="6" name="Picture 5"/>
          <p:cNvPicPr>
            <a:picLocks noChangeAspect="1"/>
          </p:cNvPicPr>
          <p:nvPr/>
        </p:nvPicPr>
        <p:blipFill>
          <a:blip r:embed="rId3"/>
          <a:stretch>
            <a:fillRect/>
          </a:stretch>
        </p:blipFill>
        <p:spPr>
          <a:xfrm>
            <a:off x="3011460" y="3429000"/>
            <a:ext cx="1597080" cy="1066800"/>
          </a:xfrm>
          <a:prstGeom prst="rect">
            <a:avLst/>
          </a:prstGeom>
        </p:spPr>
      </p:pic>
      <p:sp>
        <p:nvSpPr>
          <p:cNvPr id="2" name="TextBox 1"/>
          <p:cNvSpPr txBox="1"/>
          <p:nvPr/>
        </p:nvSpPr>
        <p:spPr>
          <a:xfrm>
            <a:off x="3011461" y="3059668"/>
            <a:ext cx="1597080" cy="369332"/>
          </a:xfrm>
          <a:prstGeom prst="rect">
            <a:avLst/>
          </a:prstGeom>
          <a:noFill/>
        </p:spPr>
        <p:txBody>
          <a:bodyPr wrap="square" rtlCol="0">
            <a:spAutoFit/>
          </a:bodyPr>
          <a:lstStyle/>
          <a:p>
            <a:pPr algn="ctr"/>
            <a:r>
              <a:rPr lang="en-US" dirty="0"/>
              <a:t>Okapi</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5881" y="3412958"/>
            <a:ext cx="856002" cy="1082842"/>
          </a:xfrm>
          <a:prstGeom prst="rect">
            <a:avLst/>
          </a:prstGeom>
        </p:spPr>
      </p:pic>
      <p:sp>
        <p:nvSpPr>
          <p:cNvPr id="8" name="TextBox 7"/>
          <p:cNvSpPr txBox="1"/>
          <p:nvPr/>
        </p:nvSpPr>
        <p:spPr>
          <a:xfrm>
            <a:off x="4875881" y="3061049"/>
            <a:ext cx="856002" cy="369332"/>
          </a:xfrm>
          <a:prstGeom prst="rect">
            <a:avLst/>
          </a:prstGeom>
          <a:noFill/>
        </p:spPr>
        <p:txBody>
          <a:bodyPr wrap="square" rtlCol="0">
            <a:spAutoFit/>
          </a:bodyPr>
          <a:lstStyle/>
          <a:p>
            <a:pPr algn="ctr"/>
            <a:r>
              <a:rPr lang="en-US" dirty="0"/>
              <a:t>Giraffe</a:t>
            </a:r>
          </a:p>
        </p:txBody>
      </p:sp>
      <p:sp>
        <p:nvSpPr>
          <p:cNvPr id="9" name="TextBox 8"/>
          <p:cNvSpPr txBox="1"/>
          <p:nvPr/>
        </p:nvSpPr>
        <p:spPr>
          <a:xfrm>
            <a:off x="2543799" y="5446417"/>
            <a:ext cx="856002" cy="646331"/>
          </a:xfrm>
          <a:prstGeom prst="rect">
            <a:avLst/>
          </a:prstGeom>
          <a:noFill/>
        </p:spPr>
        <p:txBody>
          <a:bodyPr wrap="square" rtlCol="0">
            <a:spAutoFit/>
          </a:bodyPr>
          <a:lstStyle/>
          <a:p>
            <a:pPr algn="ctr"/>
            <a:r>
              <a:rPr lang="en-US" dirty="0"/>
              <a:t>11.5 MYA</a:t>
            </a:r>
          </a:p>
        </p:txBody>
      </p:sp>
      <p:cxnSp>
        <p:nvCxnSpPr>
          <p:cNvPr id="11" name="Straight Arrow Connector 10"/>
          <p:cNvCxnSpPr/>
          <p:nvPr/>
        </p:nvCxnSpPr>
        <p:spPr bwMode="auto">
          <a:xfrm flipV="1">
            <a:off x="3276600" y="5378624"/>
            <a:ext cx="1190001" cy="258796"/>
          </a:xfrm>
          <a:prstGeom prst="straightConnector1">
            <a:avLst/>
          </a:prstGeom>
          <a:solidFill>
            <a:schemeClr val="accent1"/>
          </a:solidFill>
          <a:ln w="28575" cap="flat" cmpd="sng" algn="ctr">
            <a:solidFill>
              <a:srgbClr val="00206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6364260" y="3507425"/>
            <a:ext cx="1597080" cy="2585323"/>
          </a:xfrm>
          <a:prstGeom prst="rect">
            <a:avLst/>
          </a:prstGeom>
          <a:noFill/>
        </p:spPr>
        <p:txBody>
          <a:bodyPr wrap="square" rtlCol="0">
            <a:spAutoFit/>
          </a:bodyPr>
          <a:lstStyle/>
          <a:p>
            <a:pPr algn="ctr"/>
            <a:r>
              <a:rPr lang="en-US" dirty="0"/>
              <a:t>Different habitats led to genetic isolation. Okapi in forested areas. Giraffe in open savannahs.</a:t>
            </a:r>
          </a:p>
        </p:txBody>
      </p:sp>
    </p:spTree>
    <p:extLst>
      <p:ext uri="{BB962C8B-B14F-4D97-AF65-F5344CB8AC3E}">
        <p14:creationId xmlns:p14="http://schemas.microsoft.com/office/powerpoint/2010/main" val="958651819"/>
      </p:ext>
    </p:extLst>
  </p:cSld>
  <p:clrMapOvr>
    <a:masterClrMapping/>
  </p:clrMapOvr>
  <mc:AlternateContent xmlns:mc="http://schemas.openxmlformats.org/markup-compatibility/2006" xmlns:p14="http://schemas.microsoft.com/office/powerpoint/2010/main">
    <mc:Choice Requires="p14">
      <p:transition spd="slow" p14:dur="2000" advTm="64205"/>
    </mc:Choice>
    <mc:Fallback xmlns="">
      <p:transition spd="slow" advTm="6420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52525"/>
            <a:ext cx="4724400" cy="4114800"/>
          </a:xfrm>
        </p:spPr>
        <p:txBody>
          <a:bodyPr/>
          <a:lstStyle/>
          <a:p>
            <a:r>
              <a:rPr lang="en-US" dirty="0"/>
              <a:t>Two general ways this happens:</a:t>
            </a:r>
          </a:p>
          <a:p>
            <a:pPr marL="617538" lvl="1" indent="-217488">
              <a:lnSpc>
                <a:spcPct val="90000"/>
              </a:lnSpc>
              <a:buFont typeface="Arial" panose="020B0604020202020204" pitchFamily="34" charset="0"/>
              <a:buChar char="•"/>
            </a:pPr>
            <a:r>
              <a:rPr lang="en-US" dirty="0" err="1"/>
              <a:t>Anagenesis</a:t>
            </a:r>
            <a:r>
              <a:rPr lang="en-US" dirty="0"/>
              <a:t>: selection and drift create change through time without genetic isolation. ‘Transforms’ one species into a new one.         </a:t>
            </a:r>
          </a:p>
          <a:p>
            <a:pPr lvl="1"/>
            <a:endParaRPr lang="en-US" dirty="0"/>
          </a:p>
        </p:txBody>
      </p:sp>
      <p:sp>
        <p:nvSpPr>
          <p:cNvPr id="4" name="Title 1"/>
          <p:cNvSpPr>
            <a:spLocks noGrp="1"/>
          </p:cNvSpPr>
          <p:nvPr>
            <p:ph type="title"/>
          </p:nvPr>
        </p:nvSpPr>
        <p:spPr>
          <a:xfrm>
            <a:off x="457200" y="-228600"/>
            <a:ext cx="8229600" cy="1371600"/>
          </a:xfrm>
        </p:spPr>
        <p:txBody>
          <a:bodyPr/>
          <a:lstStyle/>
          <a:p>
            <a:pPr>
              <a:defRPr/>
            </a:pPr>
            <a:r>
              <a:rPr lang="en-IN" dirty="0">
                <a:solidFill>
                  <a:schemeClr val="tx1"/>
                </a:solidFill>
                <a:effectLst>
                  <a:outerShdw blurRad="38100" dist="38100" dir="2700000" algn="tl">
                    <a:srgbClr val="000000">
                      <a:alpha val="43137"/>
                    </a:srgbClr>
                  </a:outerShdw>
                </a:effectLst>
              </a:rPr>
              <a:t>Macroevolution and Speciation</a:t>
            </a:r>
          </a:p>
        </p:txBody>
      </p:sp>
      <p:pic>
        <p:nvPicPr>
          <p:cNvPr id="7" name="Picture 6"/>
          <p:cNvPicPr>
            <a:picLocks noChangeAspect="1"/>
          </p:cNvPicPr>
          <p:nvPr/>
        </p:nvPicPr>
        <p:blipFill rotWithShape="1">
          <a:blip r:embed="rId2"/>
          <a:srcRect r="57407" b="8779"/>
          <a:stretch/>
        </p:blipFill>
        <p:spPr>
          <a:xfrm>
            <a:off x="6172200" y="1066800"/>
            <a:ext cx="2133600" cy="5542722"/>
          </a:xfrm>
          <a:prstGeom prst="rect">
            <a:avLst/>
          </a:prstGeom>
        </p:spPr>
      </p:pic>
    </p:spTree>
    <p:extLst>
      <p:ext uri="{BB962C8B-B14F-4D97-AF65-F5344CB8AC3E}">
        <p14:creationId xmlns:p14="http://schemas.microsoft.com/office/powerpoint/2010/main" val="954661803"/>
      </p:ext>
    </p:extLst>
  </p:cSld>
  <p:clrMapOvr>
    <a:masterClrMapping/>
  </p:clrMapOvr>
  <mc:AlternateContent xmlns:mc="http://schemas.openxmlformats.org/markup-compatibility/2006" xmlns:p14="http://schemas.microsoft.com/office/powerpoint/2010/main">
    <mc:Choice Requires="p14">
      <p:transition spd="slow" p14:dur="2000" advTm="58580"/>
    </mc:Choice>
    <mc:Fallback xmlns="">
      <p:transition spd="slow" advTm="585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152400"/>
            <a:ext cx="8229600" cy="1371600"/>
          </a:xfrm>
        </p:spPr>
        <p:txBody>
          <a:bodyPr/>
          <a:lstStyle/>
          <a:p>
            <a:pPr>
              <a:defRPr/>
            </a:pPr>
            <a:r>
              <a:rPr lang="en-US" dirty="0"/>
              <a:t>Goals. Students will be able to:</a:t>
            </a:r>
          </a:p>
        </p:txBody>
      </p:sp>
      <p:sp>
        <p:nvSpPr>
          <p:cNvPr id="3" name="Content Placeholder 2"/>
          <p:cNvSpPr>
            <a:spLocks noGrp="1"/>
          </p:cNvSpPr>
          <p:nvPr>
            <p:ph idx="1"/>
          </p:nvPr>
        </p:nvSpPr>
        <p:spPr>
          <a:xfrm>
            <a:off x="469900" y="1219200"/>
            <a:ext cx="8229600" cy="4114800"/>
          </a:xfrm>
        </p:spPr>
        <p:txBody>
          <a:bodyPr/>
          <a:lstStyle/>
          <a:p>
            <a:pPr>
              <a:defRPr/>
            </a:pPr>
            <a:r>
              <a:rPr lang="en-US" dirty="0"/>
              <a:t>Identify when we last shared a common ancestor with other African apes</a:t>
            </a:r>
          </a:p>
          <a:p>
            <a:pPr>
              <a:defRPr/>
            </a:pPr>
            <a:r>
              <a:rPr lang="en-US" dirty="0"/>
              <a:t>List examples of human adaptations </a:t>
            </a:r>
          </a:p>
          <a:p>
            <a:pPr>
              <a:defRPr/>
            </a:pPr>
            <a:r>
              <a:rPr lang="en-US" dirty="0"/>
              <a:t>Identify the genera that developed from </a:t>
            </a:r>
            <a:r>
              <a:rPr lang="en-US" i="1" dirty="0" err="1"/>
              <a:t>Australopithicus</a:t>
            </a:r>
            <a:r>
              <a:rPr lang="en-US" i="1" dirty="0"/>
              <a:t> </a:t>
            </a:r>
            <a:r>
              <a:rPr lang="en-US" dirty="0"/>
              <a:t>(</a:t>
            </a:r>
            <a:r>
              <a:rPr lang="en-US" i="1" dirty="0" err="1"/>
              <a:t>Paranthropus</a:t>
            </a:r>
            <a:r>
              <a:rPr lang="en-US" dirty="0"/>
              <a:t> and </a:t>
            </a:r>
            <a:r>
              <a:rPr lang="en-US" i="1" dirty="0"/>
              <a:t>Homo</a:t>
            </a:r>
            <a:r>
              <a:rPr lang="en-US" dirty="0"/>
              <a:t>)</a:t>
            </a:r>
            <a:endParaRPr lang="en-US" dirty="0">
              <a:effectLst/>
            </a:endParaRPr>
          </a:p>
          <a:p>
            <a:pPr>
              <a:defRPr/>
            </a:pPr>
            <a:endParaRPr lang="en-US" dirty="0"/>
          </a:p>
          <a:p>
            <a:pPr>
              <a:defRPr/>
            </a:pPr>
            <a:endParaRPr lang="en-US" dirty="0">
              <a:effectLst/>
            </a:endParaRPr>
          </a:p>
          <a:p>
            <a:pPr>
              <a:defRPr/>
            </a:pPr>
            <a:endParaRPr lang="en-US" dirty="0"/>
          </a:p>
          <a:p>
            <a:pPr marL="0" indent="0">
              <a:buFont typeface="Wingdings" panose="05000000000000000000" pitchFamily="2" charset="2"/>
              <a:buNone/>
              <a:defRPr/>
            </a:pPr>
            <a:endParaRPr lang="en-US" dirty="0"/>
          </a:p>
        </p:txBody>
      </p:sp>
      <p:pic>
        <p:nvPicPr>
          <p:cNvPr id="717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393" y="4129537"/>
            <a:ext cx="4113213" cy="273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083523"/>
      </p:ext>
    </p:extLst>
  </p:cSld>
  <p:clrMapOvr>
    <a:masterClrMapping/>
  </p:clrMapOvr>
  <p:transition spd="slow" advTm="37636"/>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481404"/>
            <a:ext cx="8229600" cy="4114800"/>
          </a:xfrm>
        </p:spPr>
        <p:txBody>
          <a:bodyPr/>
          <a:lstStyle/>
          <a:p>
            <a:r>
              <a:rPr lang="en-US" dirty="0"/>
              <a:t>Genetics and anatomical analysis indicates the African apes (chimps, bonobos, and gorillas) are our closest </a:t>
            </a:r>
            <a:r>
              <a:rPr lang="en-US" dirty="0" err="1"/>
              <a:t>reatives</a:t>
            </a:r>
            <a:endParaRPr lang="en-US" dirty="0"/>
          </a:p>
          <a:p>
            <a:r>
              <a:rPr lang="en-US" dirty="0"/>
              <a:t>Last common ancestor was between 8 and 5 MYA.</a:t>
            </a:r>
          </a:p>
        </p:txBody>
      </p:sp>
      <p:pic>
        <p:nvPicPr>
          <p:cNvPr id="6" name="Content Placeholder 4" descr="A phylogenetic tree illustrates evolutionary relationships among primate species. The common ancestor is divided into 2 main branches. The first main branch is labeled monkey. The second main branch is divided into 2. The first branch is further divided into 2 and is labeled Gibbons and Siamangs. The second branch is further divided into 2 sub-branches. The first sub-branch is labeled Orangutans. The second sub-branch is further divided into 4 and is labeled Gorillas, Bonobos, Chimpanzees, and Humans.">
            <a:extLst>
              <a:ext uri="{FF2B5EF4-FFF2-40B4-BE49-F238E27FC236}">
                <a16:creationId xmlns:a16="http://schemas.microsoft.com/office/drawing/2014/main" id="{6A79C347-90CA-488D-BFA8-C7094ACA2FF5}"/>
              </a:ext>
            </a:extLst>
          </p:cNvPr>
          <p:cNvPicPr>
            <a:picLocks noGrp="1" noChangeAspect="1"/>
          </p:cNvPicPr>
          <p:nvPr/>
        </p:nvPicPr>
        <p:blipFill rotWithShape="1">
          <a:blip r:embed="rId2"/>
          <a:srcRect l="3495"/>
          <a:stretch/>
        </p:blipFill>
        <p:spPr bwMode="auto">
          <a:xfrm>
            <a:off x="1966756" y="3429000"/>
            <a:ext cx="5210487" cy="308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pic>
    </p:spTree>
    <p:extLst>
      <p:ext uri="{BB962C8B-B14F-4D97-AF65-F5344CB8AC3E}">
        <p14:creationId xmlns:p14="http://schemas.microsoft.com/office/powerpoint/2010/main" val="349499120"/>
      </p:ext>
    </p:extLst>
  </p:cSld>
  <p:clrMapOvr>
    <a:masterClrMapping/>
  </p:clrMapOvr>
  <mc:AlternateContent xmlns:mc="http://schemas.openxmlformats.org/markup-compatibility/2006" xmlns:p14="http://schemas.microsoft.com/office/powerpoint/2010/main">
    <mc:Choice Requires="p14">
      <p:transition spd="slow" p14:dur="2000" advTm="27828"/>
    </mc:Choice>
    <mc:Fallback xmlns="">
      <p:transition spd="slow" advTm="27828"/>
    </mc:Fallback>
  </mc:AlternateContent>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978D293550EE408BBA80E379FB1048" ma:contentTypeVersion="13" ma:contentTypeDescription="Create a new document." ma:contentTypeScope="" ma:versionID="0320b37996e2507463ab4a755bdfbf3e">
  <xsd:schema xmlns:xsd="http://www.w3.org/2001/XMLSchema" xmlns:xs="http://www.w3.org/2001/XMLSchema" xmlns:p="http://schemas.microsoft.com/office/2006/metadata/properties" xmlns:ns3="4094fec7-eb86-4f33-885f-f4ec69534214" xmlns:ns4="73a3dab4-b00d-4a1f-a26d-4395bc4ed9d3" targetNamespace="http://schemas.microsoft.com/office/2006/metadata/properties" ma:root="true" ma:fieldsID="ec0d64960e09cbef36647de189690bea" ns3:_="" ns4:_="">
    <xsd:import namespace="4094fec7-eb86-4f33-885f-f4ec69534214"/>
    <xsd:import namespace="73a3dab4-b00d-4a1f-a26d-4395bc4ed9d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94fec7-eb86-4f33-885f-f4ec695342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a3dab4-b00d-4a1f-a26d-4395bc4ed9d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43991B-6898-46DC-8AEA-57D16F93D40A}">
  <ds:schemaRefs>
    <ds:schemaRef ds:uri="http://schemas.microsoft.com/office/2006/documentManagement/types"/>
    <ds:schemaRef ds:uri="73a3dab4-b00d-4a1f-a26d-4395bc4ed9d3"/>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4094fec7-eb86-4f33-885f-f4ec69534214"/>
    <ds:schemaRef ds:uri="http://www.w3.org/XML/1998/namespace"/>
    <ds:schemaRef ds:uri="http://purl.org/dc/dcmitype/"/>
  </ds:schemaRefs>
</ds:datastoreItem>
</file>

<file path=customXml/itemProps2.xml><?xml version="1.0" encoding="utf-8"?>
<ds:datastoreItem xmlns:ds="http://schemas.openxmlformats.org/officeDocument/2006/customXml" ds:itemID="{55617BEC-A8D0-4D32-82E1-CFE2394B6C1C}">
  <ds:schemaRefs>
    <ds:schemaRef ds:uri="http://schemas.microsoft.com/sharepoint/v3/contenttype/forms"/>
  </ds:schemaRefs>
</ds:datastoreItem>
</file>

<file path=customXml/itemProps3.xml><?xml version="1.0" encoding="utf-8"?>
<ds:datastoreItem xmlns:ds="http://schemas.openxmlformats.org/officeDocument/2006/customXml" ds:itemID="{4862201D-CF40-4DC7-A745-154537CBFA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94fec7-eb86-4f33-885f-f4ec69534214"/>
    <ds:schemaRef ds:uri="73a3dab4-b00d-4a1f-a26d-4395bc4ed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Textured</Template>
  <TotalTime>5058</TotalTime>
  <Words>799</Words>
  <Application>Microsoft Office PowerPoint</Application>
  <PresentationFormat>On-screen Show (4:3)</PresentationFormat>
  <Paragraphs>100</Paragraphs>
  <Slides>23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Tahoma</vt:lpstr>
      <vt:lpstr>Wingdings</vt:lpstr>
      <vt:lpstr>Textured</vt:lpstr>
      <vt:lpstr>Goals. Students will be able to:</vt:lpstr>
      <vt:lpstr>What are species?</vt:lpstr>
      <vt:lpstr>What are species?</vt:lpstr>
      <vt:lpstr>Lumpers vs. Splitters</vt:lpstr>
      <vt:lpstr>Macroevolution and Speciation</vt:lpstr>
      <vt:lpstr>Macroevolution and Speciation</vt:lpstr>
      <vt:lpstr>Macroevolution and Speciation</vt:lpstr>
      <vt:lpstr>Goals. Students will be able to:</vt:lpstr>
      <vt:lpstr>PowerPoint Presentation</vt:lpstr>
      <vt:lpstr>What determines whether a fossil is a human ancestor? </vt:lpstr>
      <vt:lpstr>Human Adaptations</vt:lpstr>
      <vt:lpstr>Australopithecus</vt:lpstr>
      <vt:lpstr>Bipedality Evidence</vt:lpstr>
      <vt:lpstr>BIPEDALISM</vt:lpstr>
      <vt:lpstr>Phylogenetic Tree for African Apes, Hominids, and Hominins</vt:lpstr>
      <vt:lpstr>Homo compared to Paranthropus</vt:lpstr>
      <vt:lpstr>PowerPoint Presentation</vt:lpstr>
      <vt:lpstr>Kanzi</vt:lpstr>
      <vt:lpstr>Kanzi’s Stone Tools</vt:lpstr>
      <vt:lpstr>Panbanisha</vt:lpstr>
      <vt:lpstr>Kanzi (and perhaps Panbanisha) could make Oldawan style tools</vt:lpstr>
      <vt:lpstr>In Humans </vt:lpstr>
      <vt:lpstr>PowerPoint Presentation</vt:lpstr>
    </vt:vector>
  </TitlesOfParts>
  <Company>University of Missouri--Columbia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Stone Artifact Analysis</dc:title>
  <dc:creator>Todd VanPool</dc:creator>
  <cp:lastModifiedBy>VanPool, Todd</cp:lastModifiedBy>
  <cp:revision>41</cp:revision>
  <dcterms:created xsi:type="dcterms:W3CDTF">2011-01-19T17:16:25Z</dcterms:created>
  <dcterms:modified xsi:type="dcterms:W3CDTF">2021-09-22T14:30:56Z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0x01010028978D293550EE408BBA80E379FB1048</vt:lpwstr>
  </property>
</Properties>
</file>