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3"/>
  </p:notesMasterIdLst>
  <p:sldIdLst>
    <p:sldId id="377" r:id="rId5"/>
    <p:sldId id="465" r:id="rId6"/>
    <p:sldId id="440" r:id="rId7"/>
    <p:sldId id="390" r:id="rId8"/>
    <p:sldId id="391" r:id="rId9"/>
    <p:sldId id="389"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4" r:id="rId23"/>
    <p:sldId id="456" r:id="rId24"/>
    <p:sldId id="457" r:id="rId25"/>
    <p:sldId id="458" r:id="rId26"/>
    <p:sldId id="459" r:id="rId27"/>
    <p:sldId id="460" r:id="rId28"/>
    <p:sldId id="461" r:id="rId29"/>
    <p:sldId id="462" r:id="rId30"/>
    <p:sldId id="463" r:id="rId31"/>
    <p:sldId id="46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Pool, Todd" userId="05216d8f-9783-452a-a1a8-bff49cd9eb6f" providerId="ADAL" clId="{B04EA2EE-C0A2-49EC-9A28-1DC13AFC85EA}"/>
    <pc:docChg chg="modShowInfo">
      <pc:chgData name="VanPool, Todd" userId="05216d8f-9783-452a-a1a8-bff49cd9eb6f" providerId="ADAL" clId="{B04EA2EE-C0A2-49EC-9A28-1DC13AFC85EA}" dt="2021-09-24T15:23:47.675" v="2"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51C966D-D1B5-44E8-8B26-A51CAFB09C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0C90DE0-2E1D-4DB6-A158-338CB1D11069}"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228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1C966D-D1B5-44E8-8B26-A51CAFB09C09}" type="slidenum">
              <a:rPr lang="en-US" altLang="en-US" smtClean="0"/>
              <a:pPr>
                <a:defRPr/>
              </a:pPr>
              <a:t>5</a:t>
            </a:fld>
            <a:endParaRPr lang="en-US" altLang="en-US"/>
          </a:p>
        </p:txBody>
      </p:sp>
    </p:spTree>
    <p:extLst>
      <p:ext uri="{BB962C8B-B14F-4D97-AF65-F5344CB8AC3E}">
        <p14:creationId xmlns:p14="http://schemas.microsoft.com/office/powerpoint/2010/main" val="159021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846D219-F74E-480E-A4E0-3AB7D4AFB4CC}"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2826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22353F-E6A0-45FE-9FD8-9A4C025C60E3}"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Clockwise from top, cordate, ficron, and ovate.</a:t>
            </a:r>
          </a:p>
        </p:txBody>
      </p:sp>
    </p:spTree>
    <p:extLst>
      <p:ext uri="{BB962C8B-B14F-4D97-AF65-F5344CB8AC3E}">
        <p14:creationId xmlns:p14="http://schemas.microsoft.com/office/powerpoint/2010/main" val="397159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5EE5E4-9D24-40F3-B4E5-BE02EAC6D32C}"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9471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E851D81-31A2-4D52-BF41-159E0162B00D}"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3693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3072599-F69B-49A0-BDA4-285AC7A585F6}"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012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A04815B-CB16-47CA-BBA4-41674B806308}"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322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0F6868-00EF-43EB-B157-526B39AD5545}" type="slidenum">
              <a:rPr lang="en-US" altLang="en-US"/>
              <a:pPr>
                <a:defRPr/>
              </a:pPr>
              <a:t>‹#›</a:t>
            </a:fld>
            <a:endParaRPr lang="en-US" altLang="en-US"/>
          </a:p>
        </p:txBody>
      </p:sp>
    </p:spTree>
    <p:extLst>
      <p:ext uri="{BB962C8B-B14F-4D97-AF65-F5344CB8AC3E}">
        <p14:creationId xmlns:p14="http://schemas.microsoft.com/office/powerpoint/2010/main" val="85137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16C46D-8C23-42AF-BF16-605452FD8440}" type="slidenum">
              <a:rPr lang="en-US" altLang="en-US"/>
              <a:pPr>
                <a:defRPr/>
              </a:pPr>
              <a:t>‹#›</a:t>
            </a:fld>
            <a:endParaRPr lang="en-US" altLang="en-US"/>
          </a:p>
        </p:txBody>
      </p:sp>
    </p:spTree>
    <p:extLst>
      <p:ext uri="{BB962C8B-B14F-4D97-AF65-F5344CB8AC3E}">
        <p14:creationId xmlns:p14="http://schemas.microsoft.com/office/powerpoint/2010/main" val="125293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5F7E36-4E2E-402F-97EC-3BE87BFDA94C}" type="slidenum">
              <a:rPr lang="en-US" altLang="en-US"/>
              <a:pPr>
                <a:defRPr/>
              </a:pPr>
              <a:t>‹#›</a:t>
            </a:fld>
            <a:endParaRPr lang="en-US" altLang="en-US"/>
          </a:p>
        </p:txBody>
      </p:sp>
    </p:spTree>
    <p:extLst>
      <p:ext uri="{BB962C8B-B14F-4D97-AF65-F5344CB8AC3E}">
        <p14:creationId xmlns:p14="http://schemas.microsoft.com/office/powerpoint/2010/main" val="92093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069848"/>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199"/>
            <a:ext cx="8229600" cy="4953001"/>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p:nvPr>
        </p:nvSpPr>
        <p:spPr>
          <a:xfrm>
            <a:off x="3657600" y="6705600"/>
            <a:ext cx="54864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5737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CAA779C-1B9C-4A76-82D7-8B12B5B30D42}" type="slidenum">
              <a:rPr lang="en-US" altLang="en-US"/>
              <a:pPr>
                <a:defRPr/>
              </a:pPr>
              <a:t>‹#›</a:t>
            </a:fld>
            <a:endParaRPr lang="en-US" altLang="en-US"/>
          </a:p>
        </p:txBody>
      </p:sp>
    </p:spTree>
    <p:extLst>
      <p:ext uri="{BB962C8B-B14F-4D97-AF65-F5344CB8AC3E}">
        <p14:creationId xmlns:p14="http://schemas.microsoft.com/office/powerpoint/2010/main" val="35608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402671-0493-47AA-BEF1-DB4560389B77}" type="slidenum">
              <a:rPr lang="en-US" altLang="en-US"/>
              <a:pPr>
                <a:defRPr/>
              </a:pPr>
              <a:t>‹#›</a:t>
            </a:fld>
            <a:endParaRPr lang="en-US" altLang="en-US"/>
          </a:p>
        </p:txBody>
      </p:sp>
    </p:spTree>
    <p:extLst>
      <p:ext uri="{BB962C8B-B14F-4D97-AF65-F5344CB8AC3E}">
        <p14:creationId xmlns:p14="http://schemas.microsoft.com/office/powerpoint/2010/main" val="7573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D992C4-E966-41C4-ABC5-8DF6CFC26FF1}" type="slidenum">
              <a:rPr lang="en-US" altLang="en-US"/>
              <a:pPr>
                <a:defRPr/>
              </a:pPr>
              <a:t>‹#›</a:t>
            </a:fld>
            <a:endParaRPr lang="en-US" altLang="en-US"/>
          </a:p>
        </p:txBody>
      </p:sp>
    </p:spTree>
    <p:extLst>
      <p:ext uri="{BB962C8B-B14F-4D97-AF65-F5344CB8AC3E}">
        <p14:creationId xmlns:p14="http://schemas.microsoft.com/office/powerpoint/2010/main" val="134325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EA21EC5-E63C-4271-83A8-1E263E080B6D}" type="slidenum">
              <a:rPr lang="en-US" altLang="en-US"/>
              <a:pPr>
                <a:defRPr/>
              </a:pPr>
              <a:t>‹#›</a:t>
            </a:fld>
            <a:endParaRPr lang="en-US" altLang="en-US"/>
          </a:p>
        </p:txBody>
      </p:sp>
    </p:spTree>
    <p:extLst>
      <p:ext uri="{BB962C8B-B14F-4D97-AF65-F5344CB8AC3E}">
        <p14:creationId xmlns:p14="http://schemas.microsoft.com/office/powerpoint/2010/main" val="177908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94952EF-6F79-4B9E-8577-7877E413391C}" type="slidenum">
              <a:rPr lang="en-US" altLang="en-US"/>
              <a:pPr>
                <a:defRPr/>
              </a:pPr>
              <a:t>‹#›</a:t>
            </a:fld>
            <a:endParaRPr lang="en-US" altLang="en-US"/>
          </a:p>
        </p:txBody>
      </p:sp>
    </p:spTree>
    <p:extLst>
      <p:ext uri="{BB962C8B-B14F-4D97-AF65-F5344CB8AC3E}">
        <p14:creationId xmlns:p14="http://schemas.microsoft.com/office/powerpoint/2010/main" val="47284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409403C-BDDB-43C2-AFB1-3A6A531A78B9}" type="slidenum">
              <a:rPr lang="en-US" altLang="en-US"/>
              <a:pPr>
                <a:defRPr/>
              </a:pPr>
              <a:t>‹#›</a:t>
            </a:fld>
            <a:endParaRPr lang="en-US" altLang="en-US"/>
          </a:p>
        </p:txBody>
      </p:sp>
    </p:spTree>
    <p:extLst>
      <p:ext uri="{BB962C8B-B14F-4D97-AF65-F5344CB8AC3E}">
        <p14:creationId xmlns:p14="http://schemas.microsoft.com/office/powerpoint/2010/main" val="130834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D530C93-7E8B-46DF-B1BD-E227F63E4EED}" type="slidenum">
              <a:rPr lang="en-US" altLang="en-US"/>
              <a:pPr>
                <a:defRPr/>
              </a:pPr>
              <a:t>‹#›</a:t>
            </a:fld>
            <a:endParaRPr lang="en-US" altLang="en-US"/>
          </a:p>
        </p:txBody>
      </p:sp>
    </p:spTree>
    <p:extLst>
      <p:ext uri="{BB962C8B-B14F-4D97-AF65-F5344CB8AC3E}">
        <p14:creationId xmlns:p14="http://schemas.microsoft.com/office/powerpoint/2010/main" val="125578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B85E95-D297-45BD-910C-1EEB747EE4D3}" type="slidenum">
              <a:rPr lang="en-US" altLang="en-US"/>
              <a:pPr>
                <a:defRPr/>
              </a:pPr>
              <a:t>‹#›</a:t>
            </a:fld>
            <a:endParaRPr lang="en-US" altLang="en-US"/>
          </a:p>
        </p:txBody>
      </p:sp>
    </p:spTree>
    <p:extLst>
      <p:ext uri="{BB962C8B-B14F-4D97-AF65-F5344CB8AC3E}">
        <p14:creationId xmlns:p14="http://schemas.microsoft.com/office/powerpoint/2010/main" val="66890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503B138C-9386-4D1A-906C-45DB546C1AB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ahUKEwiT84fTzsXWAhUW6mMKHW9qBcYQjRwIBw&amp;url=http%3A%2F%2Fwww.daviddisalvo.org%2Fthe-daily-brain%2F2012%2F6%2F1%2Fwhat-drove-the-evolution-of-the-human-brain.html&amp;psig=AFQjCNEsXXtGACMJh7ccP_Z6NQ70gK2DOw&amp;ust=150661014845933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url?sa=i&amp;rct=j&amp;q=&amp;esrc=s&amp;source=images&amp;cd=&amp;cad=rja&amp;uact=8&amp;ved=0ahUKEwi3jIKyprLZAhVFyYMKHe7aDI4QjRwIBw&amp;url=https%3A%2F%2Fwww2.palomar.edu%2Fanthro%2Fhomo%2Fglossary.htm&amp;psig=AOvVaw1qGceYwK9-Ub76Lasp0-eH&amp;ust=151914069800519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2.bp.blogspot.com/-YrLHrIbsK70/UGtHb7q3NMI/AAAAAAAADwQ/IKyEv3bQip0/s1600/human_evol2_big.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dirty="0"/>
              <a:t>Describe how </a:t>
            </a:r>
            <a:r>
              <a:rPr lang="en-US" i="1" dirty="0"/>
              <a:t>H. </a:t>
            </a:r>
            <a:r>
              <a:rPr lang="en-US" i="1" dirty="0" err="1"/>
              <a:t>habilis</a:t>
            </a:r>
            <a:r>
              <a:rPr lang="en-US" i="1" dirty="0"/>
              <a:t> </a:t>
            </a:r>
            <a:r>
              <a:rPr lang="en-US" dirty="0"/>
              <a:t>differs from </a:t>
            </a:r>
            <a:r>
              <a:rPr lang="en-US" i="1" dirty="0"/>
              <a:t>Australopithecus</a:t>
            </a:r>
            <a:endParaRPr lang="en-US" dirty="0"/>
          </a:p>
          <a:p>
            <a:pPr>
              <a:defRPr/>
            </a:pPr>
            <a:r>
              <a:rPr lang="en-US" dirty="0"/>
              <a:t>Describe aspects of </a:t>
            </a:r>
            <a:r>
              <a:rPr lang="en-US" i="1" dirty="0"/>
              <a:t>H. </a:t>
            </a:r>
            <a:r>
              <a:rPr lang="en-US" i="1" dirty="0" err="1"/>
              <a:t>habilis</a:t>
            </a:r>
            <a:r>
              <a:rPr lang="en-US" i="1" dirty="0"/>
              <a:t> </a:t>
            </a:r>
            <a:r>
              <a:rPr lang="en-US" dirty="0"/>
              <a:t>culture</a:t>
            </a:r>
            <a:r>
              <a:rPr lang="en-US" i="1" dirty="0"/>
              <a:t> </a:t>
            </a:r>
            <a:endParaRPr lang="en-US" dirty="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3417888"/>
            <a:ext cx="5178425"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418013"/>
      </p:ext>
    </p:extLst>
  </p:cSld>
  <p:clrMapOvr>
    <a:masterClrMapping/>
  </p:clrMapOvr>
  <p:transition spd="slow" advTm="12921"/>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3"/>
          <p:cNvSpPr>
            <a:spLocks noGrp="1"/>
          </p:cNvSpPr>
          <p:nvPr>
            <p:ph type="title"/>
          </p:nvPr>
        </p:nvSpPr>
        <p:spPr>
          <a:xfrm>
            <a:off x="914400" y="228600"/>
            <a:ext cx="7315200" cy="1069975"/>
          </a:xfrm>
        </p:spPr>
        <p:txBody>
          <a:bodyPr/>
          <a:lstStyle/>
          <a:p>
            <a:pPr>
              <a:defRPr/>
            </a:pPr>
            <a:r>
              <a:rPr lang="en-US" i="1" dirty="0">
                <a:solidFill>
                  <a:schemeClr val="tx1"/>
                </a:solidFill>
              </a:rPr>
              <a:t>H. HABILIS </a:t>
            </a:r>
            <a:r>
              <a:rPr lang="en-US" dirty="0">
                <a:solidFill>
                  <a:schemeClr val="tx1"/>
                </a:solidFill>
              </a:rPr>
              <a:t>AND </a:t>
            </a:r>
            <a:r>
              <a:rPr lang="en-US" i="1" dirty="0">
                <a:solidFill>
                  <a:schemeClr val="tx1"/>
                </a:solidFill>
              </a:rPr>
              <a:t>H. ERECTUS</a:t>
            </a:r>
            <a:r>
              <a:rPr lang="en-US" dirty="0">
                <a:solidFill>
                  <a:schemeClr val="tx1"/>
                </a:solidFill>
              </a:rPr>
              <a:t>: HUNTING, TOOLS, AND TEETH</a:t>
            </a:r>
          </a:p>
        </p:txBody>
      </p:sp>
      <p:sp>
        <p:nvSpPr>
          <p:cNvPr id="12291" name="Content Placeholder 2"/>
          <p:cNvSpPr>
            <a:spLocks noGrp="1"/>
          </p:cNvSpPr>
          <p:nvPr>
            <p:ph idx="1"/>
          </p:nvPr>
        </p:nvSpPr>
        <p:spPr>
          <a:xfrm>
            <a:off x="457200" y="1600200"/>
            <a:ext cx="8229600" cy="4953000"/>
          </a:xfrm>
        </p:spPr>
        <p:txBody>
          <a:bodyPr/>
          <a:lstStyle/>
          <a:p>
            <a:pPr>
              <a:defRPr/>
            </a:pPr>
            <a:r>
              <a:rPr lang="en-US" dirty="0"/>
              <a:t>Ecological niche separating </a:t>
            </a:r>
            <a:r>
              <a:rPr lang="en-US" i="1" dirty="0"/>
              <a:t>H. erectus </a:t>
            </a:r>
            <a:r>
              <a:rPr lang="en-US" dirty="0"/>
              <a:t>from earlier hominins involved greater reliance on hunting, along with improved cultural capability</a:t>
            </a:r>
          </a:p>
          <a:p>
            <a:pPr lvl="1">
              <a:defRPr/>
            </a:pPr>
            <a:r>
              <a:rPr lang="en-US" dirty="0"/>
              <a:t>Greater variety of tools with symmetry, uniformity, and functional differentiation</a:t>
            </a:r>
          </a:p>
          <a:p>
            <a:pPr>
              <a:defRPr/>
            </a:pPr>
            <a:r>
              <a:rPr lang="en-US" dirty="0"/>
              <a:t>New tools and dietary changes eased the burden on the chewing muscles, so these and supporting structures developed less</a:t>
            </a:r>
          </a:p>
          <a:p>
            <a:pPr lvl="1">
              <a:defRPr/>
            </a:pPr>
            <a:r>
              <a:rPr lang="en-US" dirty="0"/>
              <a:t>Smaller back teeth; larger front teeth for pulling, twisting, and gripping objects</a:t>
            </a:r>
          </a:p>
        </p:txBody>
      </p:sp>
    </p:spTree>
    <p:extLst>
      <p:ext uri="{BB962C8B-B14F-4D97-AF65-F5344CB8AC3E}">
        <p14:creationId xmlns:p14="http://schemas.microsoft.com/office/powerpoint/2010/main" val="2195850039"/>
      </p:ext>
    </p:extLst>
  </p:cSld>
  <p:clrMapOvr>
    <a:masterClrMapping/>
  </p:clrMapOvr>
  <mc:AlternateContent xmlns:mc="http://schemas.openxmlformats.org/markup-compatibility/2006" xmlns:p14="http://schemas.microsoft.com/office/powerpoint/2010/main">
    <mc:Choice Requires="p14">
      <p:transition spd="slow" p14:dur="2000" advTm="79235"/>
    </mc:Choice>
    <mc:Fallback xmlns="">
      <p:transition spd="slow" advTm="7923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914400"/>
            <a:ext cx="9144000" cy="1143000"/>
          </a:xfrm>
        </p:spPr>
        <p:txBody>
          <a:bodyPr/>
          <a:lstStyle/>
          <a:p>
            <a:pPr>
              <a:defRPr/>
            </a:pPr>
            <a:r>
              <a:rPr lang="en-US" altLang="en-US" dirty="0">
                <a:solidFill>
                  <a:schemeClr val="tx1"/>
                </a:solidFill>
              </a:rPr>
              <a:t>Early Human Behavior:</a:t>
            </a:r>
            <a:br>
              <a:rPr lang="en-US" altLang="en-US" dirty="0">
                <a:solidFill>
                  <a:schemeClr val="tx1"/>
                </a:solidFill>
              </a:rPr>
            </a:br>
            <a:r>
              <a:rPr lang="en-US" altLang="en-US" dirty="0">
                <a:solidFill>
                  <a:schemeClr val="tx1"/>
                </a:solidFill>
              </a:rPr>
              <a:t>Scavengers or Hunters?</a:t>
            </a:r>
            <a:br>
              <a:rPr lang="en-US" altLang="en-US" dirty="0">
                <a:solidFill>
                  <a:schemeClr val="tx1"/>
                </a:solidFill>
              </a:rPr>
            </a:br>
            <a:br>
              <a:rPr lang="en-US" altLang="en-US" dirty="0">
                <a:solidFill>
                  <a:schemeClr val="tx1"/>
                </a:solidFill>
              </a:rPr>
            </a:br>
            <a:r>
              <a:rPr lang="en-US" altLang="en-US" sz="2400" dirty="0">
                <a:solidFill>
                  <a:schemeClr val="tx1"/>
                </a:solidFill>
              </a:rPr>
              <a:t>Some bones at early sites have tool </a:t>
            </a:r>
            <a:br>
              <a:rPr lang="en-US" altLang="en-US" sz="2400" dirty="0">
                <a:solidFill>
                  <a:schemeClr val="tx1"/>
                </a:solidFill>
              </a:rPr>
            </a:br>
            <a:r>
              <a:rPr lang="en-US" altLang="en-US" sz="2400" dirty="0">
                <a:solidFill>
                  <a:schemeClr val="tx1"/>
                </a:solidFill>
              </a:rPr>
              <a:t>marks </a:t>
            </a:r>
            <a:r>
              <a:rPr lang="en-US" altLang="en-US" sz="2400" b="1" dirty="0">
                <a:solidFill>
                  <a:schemeClr val="tx1"/>
                </a:solidFill>
              </a:rPr>
              <a:t>on top</a:t>
            </a:r>
            <a:r>
              <a:rPr lang="en-US" altLang="en-US" sz="2400" dirty="0">
                <a:solidFill>
                  <a:schemeClr val="tx1"/>
                </a:solidFill>
              </a:rPr>
              <a:t> of animal tooth marks</a:t>
            </a:r>
            <a:endParaRPr lang="en-US" altLang="en-US" dirty="0">
              <a:solidFill>
                <a:schemeClr val="tx1"/>
              </a:solidFill>
            </a:endParaRPr>
          </a:p>
        </p:txBody>
      </p:sp>
      <p:pic>
        <p:nvPicPr>
          <p:cNvPr id="31747" name="Picture 4" descr="MVC-006X"/>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0762" t="12962" r="27344" b="11111"/>
          <a:stretch>
            <a:fillRect/>
          </a:stretch>
        </p:blipFill>
        <p:spPr bwMode="auto">
          <a:xfrm>
            <a:off x="-71438" y="3429000"/>
            <a:ext cx="2522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MVC-007X"/>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l="27605" t="16667" r="10156" b="12962"/>
          <a:stretch>
            <a:fillRect/>
          </a:stretch>
        </p:blipFill>
        <p:spPr bwMode="auto">
          <a:xfrm>
            <a:off x="2438400" y="3733800"/>
            <a:ext cx="3200400" cy="27146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MVC-088S"/>
          <p:cNvPicPr>
            <a:picLocks noChangeAspect="1" noChangeArrowheads="1"/>
          </p:cNvPicPr>
          <p:nvPr/>
        </p:nvPicPr>
        <p:blipFill>
          <a:blip r:embed="rId4">
            <a:extLst>
              <a:ext uri="{28A0092B-C50C-407E-A947-70E740481C1C}">
                <a14:useLocalDpi xmlns:a14="http://schemas.microsoft.com/office/drawing/2010/main" val="0"/>
              </a:ext>
            </a:extLst>
          </a:blip>
          <a:srcRect l="32187" t="17500" r="17188" b="31250"/>
          <a:stretch>
            <a:fillRect/>
          </a:stretch>
        </p:blipFill>
        <p:spPr bwMode="auto">
          <a:xfrm>
            <a:off x="5638800" y="3733800"/>
            <a:ext cx="35052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019644"/>
      </p:ext>
    </p:extLst>
  </p:cSld>
  <p:clrMapOvr>
    <a:masterClrMapping/>
  </p:clrMapOvr>
  <mc:AlternateContent xmlns:mc="http://schemas.openxmlformats.org/markup-compatibility/2006" xmlns:p14="http://schemas.microsoft.com/office/powerpoint/2010/main">
    <mc:Choice Requires="p14">
      <p:transition spd="slow" p14:dur="2000" advTm="96339"/>
    </mc:Choice>
    <mc:Fallback xmlns="">
      <p:transition spd="slow" advTm="963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human evolution brain capac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3175"/>
            <a:ext cx="60293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3"/>
          <p:cNvSpPr txBox="1">
            <a:spLocks noChangeArrowheads="1"/>
          </p:cNvSpPr>
          <p:nvPr/>
        </p:nvSpPr>
        <p:spPr bwMode="auto">
          <a:xfrm>
            <a:off x="2546350" y="4191000"/>
            <a:ext cx="40513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t>Australopithecus: 440 cc</a:t>
            </a:r>
          </a:p>
          <a:p>
            <a:pPr>
              <a:spcBef>
                <a:spcPct val="0"/>
              </a:spcBef>
              <a:buClrTx/>
              <a:buSzTx/>
              <a:buFontTx/>
              <a:buNone/>
            </a:pPr>
            <a:r>
              <a:rPr lang="en-US" altLang="en-US" sz="2800"/>
              <a:t>Paranthropus: 519 cc</a:t>
            </a:r>
          </a:p>
          <a:p>
            <a:pPr>
              <a:spcBef>
                <a:spcPct val="0"/>
              </a:spcBef>
              <a:buClrTx/>
              <a:buSzTx/>
              <a:buFontTx/>
              <a:buNone/>
            </a:pPr>
            <a:r>
              <a:rPr lang="en-US" altLang="en-US" sz="2800"/>
              <a:t>Homo habilis: 640 cc</a:t>
            </a:r>
          </a:p>
          <a:p>
            <a:pPr>
              <a:spcBef>
                <a:spcPct val="0"/>
              </a:spcBef>
              <a:buClrTx/>
              <a:buSzTx/>
              <a:buFontTx/>
              <a:buNone/>
            </a:pPr>
            <a:r>
              <a:rPr lang="en-US" altLang="en-US" sz="2800"/>
              <a:t>Homo erectus: 1,029</a:t>
            </a:r>
          </a:p>
          <a:p>
            <a:pPr>
              <a:spcBef>
                <a:spcPct val="0"/>
              </a:spcBef>
              <a:buClrTx/>
              <a:buSzTx/>
              <a:buFontTx/>
              <a:buNone/>
            </a:pPr>
            <a:r>
              <a:rPr lang="en-US" altLang="en-US" sz="2800"/>
              <a:t>Homo sapiens: 1,350 cc</a:t>
            </a:r>
          </a:p>
        </p:txBody>
      </p:sp>
    </p:spTree>
    <p:extLst>
      <p:ext uri="{BB962C8B-B14F-4D97-AF65-F5344CB8AC3E}">
        <p14:creationId xmlns:p14="http://schemas.microsoft.com/office/powerpoint/2010/main" val="65932240"/>
      </p:ext>
    </p:extLst>
  </p:cSld>
  <p:clrMapOvr>
    <a:masterClrMapping/>
  </p:clrMapOvr>
  <mc:AlternateContent xmlns:mc="http://schemas.openxmlformats.org/markup-compatibility/2006" xmlns:p14="http://schemas.microsoft.com/office/powerpoint/2010/main">
    <mc:Choice Requires="p14">
      <p:transition spd="slow" p14:dur="2000" advTm="61479"/>
    </mc:Choice>
    <mc:Fallback xmlns="">
      <p:transition spd="slow" advTm="6147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371600"/>
          </a:xfrm>
        </p:spPr>
        <p:txBody>
          <a:bodyPr/>
          <a:lstStyle/>
          <a:p>
            <a:pPr eaLnBrk="1" hangingPunct="1">
              <a:defRPr/>
            </a:pPr>
            <a:r>
              <a:rPr lang="en-US" altLang="en-US"/>
              <a:t>Acheulian Hand Axes</a:t>
            </a:r>
          </a:p>
        </p:txBody>
      </p:sp>
      <p:pic>
        <p:nvPicPr>
          <p:cNvPr id="34819" name="Picture 3" descr="Acheuleanhandax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28675"/>
            <a:ext cx="368617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erectus-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17838"/>
            <a:ext cx="53340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3836988" y="1295400"/>
            <a:ext cx="5307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t>Retouched and repaired by a “thoughtful” creature</a:t>
            </a:r>
          </a:p>
        </p:txBody>
      </p:sp>
      <p:sp>
        <p:nvSpPr>
          <p:cNvPr id="34822" name="Line 6"/>
          <p:cNvSpPr>
            <a:spLocks noChangeShapeType="1"/>
          </p:cNvSpPr>
          <p:nvPr/>
        </p:nvSpPr>
        <p:spPr bwMode="auto">
          <a:xfrm>
            <a:off x="7543800" y="1600200"/>
            <a:ext cx="152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55710453"/>
      </p:ext>
    </p:extLst>
  </p:cSld>
  <p:clrMapOvr>
    <a:masterClrMapping/>
  </p:clrMapOvr>
  <mc:AlternateContent xmlns:mc="http://schemas.openxmlformats.org/markup-compatibility/2006" xmlns:p14="http://schemas.microsoft.com/office/powerpoint/2010/main">
    <mc:Choice Requires="p14">
      <p:transition spd="slow" p14:dur="2000" advTm="121411"/>
    </mc:Choice>
    <mc:Fallback xmlns="">
      <p:transition spd="slow" advTm="12141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371600"/>
          </a:xfrm>
        </p:spPr>
        <p:txBody>
          <a:bodyPr/>
          <a:lstStyle/>
          <a:p>
            <a:pPr eaLnBrk="1" hangingPunct="1">
              <a:defRPr/>
            </a:pPr>
            <a:r>
              <a:rPr lang="en-US" altLang="en-US" i="1" dirty="0"/>
              <a:t>Homo erectus</a:t>
            </a:r>
            <a:endParaRPr lang="en-US" altLang="en-US" dirty="0"/>
          </a:p>
        </p:txBody>
      </p:sp>
      <p:sp>
        <p:nvSpPr>
          <p:cNvPr id="22531" name="Rectangle 3"/>
          <p:cNvSpPr>
            <a:spLocks noGrp="1" noChangeArrowheads="1"/>
          </p:cNvSpPr>
          <p:nvPr>
            <p:ph type="body" idx="1"/>
          </p:nvPr>
        </p:nvSpPr>
        <p:spPr>
          <a:xfrm>
            <a:off x="457200" y="1371600"/>
            <a:ext cx="8229600" cy="4114800"/>
          </a:xfrm>
        </p:spPr>
        <p:txBody>
          <a:bodyPr/>
          <a:lstStyle/>
          <a:p>
            <a:pPr eaLnBrk="1" hangingPunct="1">
              <a:lnSpc>
                <a:spcPct val="90000"/>
              </a:lnSpc>
              <a:defRPr/>
            </a:pPr>
            <a:r>
              <a:rPr lang="en-US" altLang="en-US" dirty="0"/>
              <a:t>lived from approximately 1.8 MYA to around 400,000 years ago (but as recent as 50,000 BP in some areas).</a:t>
            </a:r>
          </a:p>
          <a:p>
            <a:pPr eaLnBrk="1" hangingPunct="1">
              <a:lnSpc>
                <a:spcPct val="90000"/>
              </a:lnSpc>
              <a:defRPr/>
            </a:pPr>
            <a:r>
              <a:rPr lang="en-US" altLang="en-US" dirty="0"/>
              <a:t>has a larger brain, with adult brains ranging from 900 to 1200 cc. </a:t>
            </a:r>
          </a:p>
          <a:p>
            <a:pPr lvl="1" eaLnBrk="1" hangingPunct="1">
              <a:lnSpc>
                <a:spcPct val="90000"/>
              </a:lnSpc>
              <a:defRPr/>
            </a:pPr>
            <a:r>
              <a:rPr lang="en-US" altLang="en-US" dirty="0"/>
              <a:t>fifty-percent increase in brain size over </a:t>
            </a:r>
            <a:r>
              <a:rPr lang="en-US" altLang="en-US" i="1" dirty="0"/>
              <a:t>H. </a:t>
            </a:r>
            <a:r>
              <a:rPr lang="en-US" altLang="en-US" i="1" dirty="0" err="1"/>
              <a:t>habilis</a:t>
            </a:r>
            <a:r>
              <a:rPr lang="en-US" altLang="en-US" dirty="0"/>
              <a:t> </a:t>
            </a:r>
          </a:p>
          <a:p>
            <a:pPr lvl="1" eaLnBrk="1" hangingPunct="1">
              <a:lnSpc>
                <a:spcPct val="90000"/>
              </a:lnSpc>
              <a:defRPr/>
            </a:pPr>
            <a:r>
              <a:rPr lang="en-US" altLang="en-US" dirty="0"/>
              <a:t>The largest brain sizes fall within the range of modern humans, although the brain was configured somewhat differently. </a:t>
            </a:r>
          </a:p>
          <a:p>
            <a:pPr eaLnBrk="1" hangingPunct="1">
              <a:lnSpc>
                <a:spcPct val="90000"/>
              </a:lnSpc>
              <a:defRPr/>
            </a:pPr>
            <a:endParaRPr lang="en-US" altLang="en-US" dirty="0"/>
          </a:p>
        </p:txBody>
      </p:sp>
    </p:spTree>
    <p:extLst>
      <p:ext uri="{BB962C8B-B14F-4D97-AF65-F5344CB8AC3E}">
        <p14:creationId xmlns:p14="http://schemas.microsoft.com/office/powerpoint/2010/main" val="1471206739"/>
      </p:ext>
    </p:extLst>
  </p:cSld>
  <p:clrMapOvr>
    <a:masterClrMapping/>
  </p:clrMapOvr>
  <mc:AlternateContent xmlns:mc="http://schemas.openxmlformats.org/markup-compatibility/2006" xmlns:p14="http://schemas.microsoft.com/office/powerpoint/2010/main">
    <mc:Choice Requires="p14">
      <p:transition spd="slow" p14:dur="2000" advTm="59620"/>
    </mc:Choice>
    <mc:Fallback xmlns="">
      <p:transition spd="slow" advTm="596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7253" y="-152400"/>
            <a:ext cx="8229600" cy="1371600"/>
          </a:xfrm>
        </p:spPr>
        <p:txBody>
          <a:bodyPr/>
          <a:lstStyle/>
          <a:p>
            <a:pPr eaLnBrk="1" hangingPunct="1">
              <a:defRPr/>
            </a:pPr>
            <a:r>
              <a:rPr lang="en-US" altLang="en-US" i="1" dirty="0"/>
              <a:t>Homo erectus</a:t>
            </a:r>
          </a:p>
        </p:txBody>
      </p:sp>
      <p:sp>
        <p:nvSpPr>
          <p:cNvPr id="23555" name="Rectangle 3"/>
          <p:cNvSpPr>
            <a:spLocks noGrp="1" noChangeArrowheads="1"/>
          </p:cNvSpPr>
          <p:nvPr>
            <p:ph type="body" idx="1"/>
          </p:nvPr>
        </p:nvSpPr>
        <p:spPr>
          <a:xfrm>
            <a:off x="457200" y="1219200"/>
            <a:ext cx="8229600" cy="4114800"/>
          </a:xfrm>
        </p:spPr>
        <p:txBody>
          <a:bodyPr/>
          <a:lstStyle/>
          <a:p>
            <a:pPr marL="0" indent="0" eaLnBrk="1" hangingPunct="1">
              <a:buFont typeface="Wingdings" panose="05000000000000000000" pitchFamily="2" charset="2"/>
              <a:buNone/>
              <a:defRPr/>
            </a:pPr>
            <a:r>
              <a:rPr lang="en-US" altLang="en-US" sz="2400" dirty="0"/>
              <a:t>The skull of </a:t>
            </a:r>
            <a:r>
              <a:rPr lang="en-US" altLang="en-US" sz="2400" i="1" dirty="0"/>
              <a:t>Homo erectus</a:t>
            </a:r>
            <a:r>
              <a:rPr lang="en-US" altLang="en-US" sz="2400" dirty="0"/>
              <a:t> is larger and less apelike than that of </a:t>
            </a:r>
            <a:r>
              <a:rPr lang="en-US" altLang="en-US" sz="2400" i="1" dirty="0"/>
              <a:t>Homo </a:t>
            </a:r>
            <a:r>
              <a:rPr lang="en-US" altLang="en-US" sz="2400" i="1" dirty="0" err="1"/>
              <a:t>habilis</a:t>
            </a:r>
            <a:r>
              <a:rPr lang="en-US" altLang="en-US" sz="2400" dirty="0"/>
              <a:t>. Still, it remains more </a:t>
            </a:r>
            <a:r>
              <a:rPr lang="en-US" altLang="en-US" sz="2400" b="1" dirty="0"/>
              <a:t>prognathous</a:t>
            </a:r>
            <a:r>
              <a:rPr lang="en-US" altLang="en-US" sz="2400" dirty="0"/>
              <a:t> than that of a modern human.</a:t>
            </a:r>
          </a:p>
          <a:p>
            <a:pPr marL="0" indent="0" eaLnBrk="1" hangingPunct="1">
              <a:defRPr/>
            </a:pPr>
            <a:endParaRPr lang="en-US" altLang="en-US" sz="2400" dirty="0"/>
          </a:p>
        </p:txBody>
      </p:sp>
      <p:pic>
        <p:nvPicPr>
          <p:cNvPr id="37892" name="Picture 4" descr="fed49386_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70" y="2590800"/>
            <a:ext cx="770906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603789"/>
      </p:ext>
    </p:extLst>
  </p:cSld>
  <p:clrMapOvr>
    <a:masterClrMapping/>
  </p:clrMapOvr>
  <mc:AlternateContent xmlns:mc="http://schemas.openxmlformats.org/markup-compatibility/2006" xmlns:p14="http://schemas.microsoft.com/office/powerpoint/2010/main">
    <mc:Choice Requires="p14">
      <p:transition spd="slow" p14:dur="2000" advTm="46209"/>
    </mc:Choice>
    <mc:Fallback xmlns="">
      <p:transition spd="slow" advTm="462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371600"/>
          </a:xfrm>
        </p:spPr>
        <p:txBody>
          <a:bodyPr/>
          <a:lstStyle/>
          <a:p>
            <a:pPr eaLnBrk="1" hangingPunct="1">
              <a:defRPr/>
            </a:pPr>
            <a:r>
              <a:rPr lang="en-US" altLang="en-US" i="1"/>
              <a:t>H. Erectus </a:t>
            </a:r>
            <a:r>
              <a:rPr lang="en-US" altLang="en-US"/>
              <a:t>Traits </a:t>
            </a:r>
          </a:p>
        </p:txBody>
      </p:sp>
      <p:sp>
        <p:nvSpPr>
          <p:cNvPr id="32771" name="Rectangle 3"/>
          <p:cNvSpPr>
            <a:spLocks noGrp="1" noChangeArrowheads="1"/>
          </p:cNvSpPr>
          <p:nvPr>
            <p:ph type="body" idx="1"/>
          </p:nvPr>
        </p:nvSpPr>
        <p:spPr>
          <a:xfrm>
            <a:off x="0" y="1371600"/>
            <a:ext cx="8229600" cy="4114800"/>
          </a:xfrm>
        </p:spPr>
        <p:txBody>
          <a:bodyPr/>
          <a:lstStyle/>
          <a:p>
            <a:pPr lvl="1" eaLnBrk="1" hangingPunct="1">
              <a:lnSpc>
                <a:spcPct val="90000"/>
              </a:lnSpc>
              <a:defRPr/>
            </a:pPr>
            <a:r>
              <a:rPr lang="en-US" altLang="en-US"/>
              <a:t>Analysis of cranial endocasts of </a:t>
            </a:r>
            <a:r>
              <a:rPr lang="en-US" altLang="en-US" i="1"/>
              <a:t>Homo erectus</a:t>
            </a:r>
            <a:r>
              <a:rPr lang="en-US" altLang="en-US"/>
              <a:t> specimens shows similarities to the modern human brain.</a:t>
            </a:r>
          </a:p>
          <a:p>
            <a:pPr lvl="2" eaLnBrk="1" hangingPunct="1">
              <a:lnSpc>
                <a:spcPct val="90000"/>
              </a:lnSpc>
              <a:defRPr/>
            </a:pPr>
            <a:r>
              <a:rPr lang="en-US" altLang="en-US"/>
              <a:t>Language</a:t>
            </a:r>
          </a:p>
          <a:p>
            <a:pPr lvl="3" eaLnBrk="1" hangingPunct="1">
              <a:lnSpc>
                <a:spcPct val="90000"/>
              </a:lnSpc>
              <a:defRPr/>
            </a:pPr>
            <a:r>
              <a:rPr lang="en-US" altLang="en-US"/>
              <a:t>Growth of Broca’s and Wernicke’s areas</a:t>
            </a:r>
          </a:p>
          <a:p>
            <a:pPr lvl="4" eaLnBrk="1" hangingPunct="1">
              <a:lnSpc>
                <a:spcPct val="90000"/>
              </a:lnSpc>
              <a:defRPr/>
            </a:pPr>
            <a:r>
              <a:rPr lang="en-US" altLang="en-US"/>
              <a:t>Broca’s controls speech</a:t>
            </a:r>
          </a:p>
          <a:p>
            <a:pPr lvl="4" eaLnBrk="1" hangingPunct="1">
              <a:lnSpc>
                <a:spcPct val="90000"/>
              </a:lnSpc>
              <a:defRPr/>
            </a:pPr>
            <a:r>
              <a:rPr lang="en-US" altLang="en-US"/>
              <a:t>Wernicke’s controls comprehension</a:t>
            </a:r>
          </a:p>
          <a:p>
            <a:pPr lvl="1" eaLnBrk="1" hangingPunct="1">
              <a:lnSpc>
                <a:spcPct val="90000"/>
              </a:lnSpc>
              <a:defRPr/>
            </a:pPr>
            <a:endParaRPr lang="en-US" altLang="en-US"/>
          </a:p>
        </p:txBody>
      </p:sp>
      <p:pic>
        <p:nvPicPr>
          <p:cNvPr id="38916" name="Picture 4" descr="speech_centers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3733800"/>
            <a:ext cx="2901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85284"/>
      </p:ext>
    </p:extLst>
  </p:cSld>
  <p:clrMapOvr>
    <a:masterClrMapping/>
  </p:clrMapOvr>
  <mc:AlternateContent xmlns:mc="http://schemas.openxmlformats.org/markup-compatibility/2006" xmlns:p14="http://schemas.microsoft.com/office/powerpoint/2010/main">
    <mc:Choice Requires="p14">
      <p:transition spd="slow" p14:dur="2000" advTm="109064"/>
    </mc:Choice>
    <mc:Fallback xmlns="">
      <p:transition spd="slow" advTm="1090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229600" cy="1371600"/>
          </a:xfrm>
        </p:spPr>
        <p:txBody>
          <a:bodyPr/>
          <a:lstStyle/>
          <a:p>
            <a:pPr eaLnBrk="1" hangingPunct="1">
              <a:defRPr/>
            </a:pPr>
            <a:r>
              <a:rPr lang="en-US" altLang="en-US"/>
              <a:t>Language</a:t>
            </a:r>
          </a:p>
        </p:txBody>
      </p:sp>
      <p:pic>
        <p:nvPicPr>
          <p:cNvPr id="39939" name="Picture 3" descr="lary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538" y="3276600"/>
            <a:ext cx="2828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body" idx="1"/>
          </p:nvPr>
        </p:nvSpPr>
        <p:spPr>
          <a:xfrm>
            <a:off x="457200" y="990600"/>
            <a:ext cx="8229600" cy="4114800"/>
          </a:xfrm>
        </p:spPr>
        <p:txBody>
          <a:bodyPr/>
          <a:lstStyle/>
          <a:p>
            <a:pPr eaLnBrk="1" hangingPunct="1">
              <a:defRPr/>
            </a:pPr>
            <a:r>
              <a:rPr lang="en-US" altLang="en-US"/>
              <a:t>Placement and structure of the larynx is central to speech.  </a:t>
            </a:r>
            <a:r>
              <a:rPr lang="en-US" altLang="en-US" i="1"/>
              <a:t>H. erectus</a:t>
            </a:r>
            <a:r>
              <a:rPr lang="en-US" altLang="en-US"/>
              <a:t> had narrower throat, so could not have made the full range of sounds that we can.</a:t>
            </a:r>
          </a:p>
        </p:txBody>
      </p:sp>
    </p:spTree>
    <p:extLst>
      <p:ext uri="{BB962C8B-B14F-4D97-AF65-F5344CB8AC3E}">
        <p14:creationId xmlns:p14="http://schemas.microsoft.com/office/powerpoint/2010/main" val="2714042388"/>
      </p:ext>
    </p:extLst>
  </p:cSld>
  <p:clrMapOvr>
    <a:masterClrMapping/>
  </p:clrMapOvr>
  <mc:AlternateContent xmlns:mc="http://schemas.openxmlformats.org/markup-compatibility/2006" xmlns:p14="http://schemas.microsoft.com/office/powerpoint/2010/main">
    <mc:Choice Requires="p14">
      <p:transition spd="slow" p14:dur="2000" advTm="26387"/>
    </mc:Choice>
    <mc:Fallback xmlns="">
      <p:transition spd="slow" advTm="2638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371600"/>
          </a:xfrm>
        </p:spPr>
        <p:txBody>
          <a:bodyPr/>
          <a:lstStyle/>
          <a:p>
            <a:pPr eaLnBrk="1" hangingPunct="1">
              <a:defRPr/>
            </a:pPr>
            <a:r>
              <a:rPr lang="en-US" altLang="en-US" i="1" dirty="0"/>
              <a:t>H. erectus </a:t>
            </a:r>
            <a:r>
              <a:rPr lang="en-US" altLang="en-US" dirty="0"/>
              <a:t>Traits</a:t>
            </a:r>
          </a:p>
        </p:txBody>
      </p:sp>
      <p:sp>
        <p:nvSpPr>
          <p:cNvPr id="25603" name="Rectangle 3"/>
          <p:cNvSpPr>
            <a:spLocks noGrp="1" noChangeArrowheads="1"/>
          </p:cNvSpPr>
          <p:nvPr>
            <p:ph type="body" idx="1"/>
          </p:nvPr>
        </p:nvSpPr>
        <p:spPr>
          <a:xfrm>
            <a:off x="457200" y="1676400"/>
            <a:ext cx="8229600" cy="4114800"/>
          </a:xfrm>
        </p:spPr>
        <p:txBody>
          <a:bodyPr/>
          <a:lstStyle/>
          <a:p>
            <a:pPr eaLnBrk="1" hangingPunct="1">
              <a:lnSpc>
                <a:spcPct val="80000"/>
              </a:lnSpc>
              <a:defRPr/>
            </a:pPr>
            <a:r>
              <a:rPr lang="en-US" altLang="en-US" sz="2400" dirty="0"/>
              <a:t>From the neck down almost exactly like modern humans</a:t>
            </a:r>
          </a:p>
          <a:p>
            <a:pPr eaLnBrk="1" hangingPunct="1">
              <a:lnSpc>
                <a:spcPct val="80000"/>
              </a:lnSpc>
              <a:defRPr/>
            </a:pPr>
            <a:r>
              <a:rPr lang="en-US" altLang="en-US" sz="2400" dirty="0"/>
              <a:t>Above the neck is where the differences were. Had no chin, thick and big brow ridges </a:t>
            </a:r>
          </a:p>
          <a:p>
            <a:pPr lvl="1" eaLnBrk="1" hangingPunct="1">
              <a:lnSpc>
                <a:spcPct val="80000"/>
              </a:lnSpc>
              <a:defRPr/>
            </a:pPr>
            <a:r>
              <a:rPr lang="en-US" altLang="en-US" sz="2000" i="1" dirty="0"/>
              <a:t>Homo erectus </a:t>
            </a:r>
            <a:r>
              <a:rPr lang="en-US" altLang="en-US" sz="2000" dirty="0"/>
              <a:t>crania display a massive ridge of bone called a </a:t>
            </a:r>
            <a:r>
              <a:rPr lang="en-US" altLang="en-US" sz="2000" b="1" dirty="0"/>
              <a:t>supraorbital torus.  </a:t>
            </a:r>
            <a:r>
              <a:rPr lang="en-US" altLang="en-US" sz="2000" dirty="0"/>
              <a:t>Present in the skulls of all ape species but generally absent in the modern human form.</a:t>
            </a:r>
          </a:p>
          <a:p>
            <a:pPr eaLnBrk="1" hangingPunct="1">
              <a:lnSpc>
                <a:spcPct val="80000"/>
              </a:lnSpc>
              <a:defRPr/>
            </a:pPr>
            <a:r>
              <a:rPr lang="en-US" altLang="en-US" sz="2400" dirty="0"/>
              <a:t>Bigger teeth than modern humans</a:t>
            </a:r>
          </a:p>
          <a:p>
            <a:pPr eaLnBrk="1" hangingPunct="1">
              <a:lnSpc>
                <a:spcPct val="80000"/>
              </a:lnSpc>
              <a:defRPr/>
            </a:pPr>
            <a:r>
              <a:rPr lang="en-US" altLang="en-US" sz="2400" dirty="0"/>
              <a:t>Males were much bigger than females, but this changes over time</a:t>
            </a:r>
          </a:p>
          <a:p>
            <a:pPr eaLnBrk="1" hangingPunct="1">
              <a:lnSpc>
                <a:spcPct val="80000"/>
              </a:lnSpc>
              <a:defRPr/>
            </a:pPr>
            <a:r>
              <a:rPr lang="en-US" altLang="en-US" sz="2400" dirty="0"/>
              <a:t>More robust body</a:t>
            </a:r>
          </a:p>
          <a:p>
            <a:pPr eaLnBrk="1" hangingPunct="1">
              <a:lnSpc>
                <a:spcPct val="80000"/>
              </a:lnSpc>
              <a:defRPr/>
            </a:pPr>
            <a:r>
              <a:rPr lang="en-US" altLang="en-US" sz="2400" dirty="0"/>
              <a:t>Body Size</a:t>
            </a:r>
          </a:p>
          <a:p>
            <a:pPr lvl="1" eaLnBrk="1" hangingPunct="1">
              <a:lnSpc>
                <a:spcPct val="80000"/>
              </a:lnSpc>
              <a:defRPr/>
            </a:pPr>
            <a:r>
              <a:rPr lang="en-US" altLang="en-US" sz="2000" dirty="0"/>
              <a:t>male:170cm,66kg </a:t>
            </a:r>
          </a:p>
          <a:p>
            <a:pPr lvl="1" eaLnBrk="1" hangingPunct="1">
              <a:lnSpc>
                <a:spcPct val="80000"/>
              </a:lnSpc>
              <a:defRPr/>
            </a:pPr>
            <a:r>
              <a:rPr lang="en-US" altLang="en-US" sz="2000" dirty="0"/>
              <a:t>female:150cm, 56kg</a:t>
            </a:r>
          </a:p>
          <a:p>
            <a:pPr eaLnBrk="1" hangingPunct="1">
              <a:lnSpc>
                <a:spcPct val="80000"/>
              </a:lnSpc>
              <a:defRPr/>
            </a:pPr>
            <a:endParaRPr lang="en-US" altLang="en-US" sz="2400" dirty="0"/>
          </a:p>
          <a:p>
            <a:pPr eaLnBrk="1" hangingPunct="1">
              <a:lnSpc>
                <a:spcPct val="80000"/>
              </a:lnSpc>
              <a:defRPr/>
            </a:pPr>
            <a:endParaRPr lang="en-US" altLang="en-US" sz="2400" dirty="0"/>
          </a:p>
        </p:txBody>
      </p:sp>
      <p:pic>
        <p:nvPicPr>
          <p:cNvPr id="40964" name="Picture 5" descr="Image result for supraorbital tor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10088"/>
            <a:ext cx="2295525" cy="23272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527477"/>
      </p:ext>
    </p:extLst>
  </p:cSld>
  <p:clrMapOvr>
    <a:masterClrMapping/>
  </p:clrMapOvr>
  <mc:AlternateContent xmlns:mc="http://schemas.openxmlformats.org/markup-compatibility/2006" xmlns:p14="http://schemas.microsoft.com/office/powerpoint/2010/main">
    <mc:Choice Requires="p14">
      <p:transition spd="slow" p14:dur="2000" advTm="48013"/>
    </mc:Choice>
    <mc:Fallback xmlns="">
      <p:transition spd="slow" advTm="4801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ltLang="en-US"/>
              <a:t>Raising </a:t>
            </a:r>
            <a:r>
              <a:rPr lang="en-US" altLang="en-US" i="1"/>
              <a:t>Homo erectus</a:t>
            </a:r>
            <a:endParaRPr lang="en-US" altLang="en-US"/>
          </a:p>
        </p:txBody>
      </p:sp>
      <p:sp>
        <p:nvSpPr>
          <p:cNvPr id="60419" name="Rectangle 3"/>
          <p:cNvSpPr>
            <a:spLocks noGrp="1" noChangeArrowheads="1"/>
          </p:cNvSpPr>
          <p:nvPr>
            <p:ph type="body" idx="1"/>
          </p:nvPr>
        </p:nvSpPr>
        <p:spPr/>
        <p:txBody>
          <a:bodyPr/>
          <a:lstStyle/>
          <a:p>
            <a:pPr eaLnBrk="1" hangingPunct="1">
              <a:defRPr/>
            </a:pPr>
            <a:r>
              <a:rPr lang="en-US" altLang="en-US" sz="2800" i="1"/>
              <a:t>Homo </a:t>
            </a:r>
            <a:r>
              <a:rPr lang="en-US" altLang="en-US" sz="2800"/>
              <a:t>in a difficult situation: natural selection is favoring both increased intelligence and bipedalism.</a:t>
            </a:r>
          </a:p>
          <a:p>
            <a:pPr lvl="1" eaLnBrk="1" hangingPunct="1">
              <a:defRPr/>
            </a:pPr>
            <a:r>
              <a:rPr lang="en-US" altLang="en-US" sz="2400"/>
              <a:t>Increased intelligence requires a larger brain.</a:t>
            </a:r>
          </a:p>
          <a:p>
            <a:pPr lvl="1" eaLnBrk="1" hangingPunct="1">
              <a:defRPr/>
            </a:pPr>
            <a:r>
              <a:rPr lang="en-US" altLang="en-US" sz="2400"/>
              <a:t>Bipedalism requires narrow hips and pelvis.</a:t>
            </a:r>
          </a:p>
          <a:p>
            <a:pPr lvl="1" eaLnBrk="1" hangingPunct="1">
              <a:buFont typeface="Wingdings" panose="05000000000000000000" pitchFamily="2" charset="2"/>
              <a:buNone/>
              <a:defRPr/>
            </a:pPr>
            <a:endParaRPr lang="en-US" altLang="en-US" sz="2400"/>
          </a:p>
          <a:p>
            <a:pPr lvl="1" algn="ctr" eaLnBrk="1" hangingPunct="1">
              <a:buFont typeface="Wingdings" panose="05000000000000000000" pitchFamily="2" charset="2"/>
              <a:buNone/>
              <a:defRPr/>
            </a:pPr>
            <a:r>
              <a:rPr lang="en-US" altLang="en-US" sz="2400"/>
              <a:t>What’s the problem?</a:t>
            </a:r>
          </a:p>
          <a:p>
            <a:pPr lvl="1" algn="ctr" eaLnBrk="1" hangingPunct="1">
              <a:buFont typeface="Wingdings" panose="05000000000000000000" pitchFamily="2" charset="2"/>
              <a:buNone/>
              <a:defRPr/>
            </a:pPr>
            <a:r>
              <a:rPr lang="en-US" altLang="en-US" sz="2400"/>
              <a:t>What’s the solution?</a:t>
            </a:r>
          </a:p>
          <a:p>
            <a:pPr lvl="1" algn="ctr" eaLnBrk="1" hangingPunct="1">
              <a:buFont typeface="Wingdings" panose="05000000000000000000" pitchFamily="2" charset="2"/>
              <a:buNone/>
              <a:defRPr/>
            </a:pPr>
            <a:r>
              <a:rPr lang="en-US" altLang="en-US" sz="2400"/>
              <a:t>This issue became central to evolution of </a:t>
            </a:r>
            <a:r>
              <a:rPr lang="en-US" altLang="en-US" sz="2400" i="1"/>
              <a:t>Homo erectus</a:t>
            </a:r>
            <a:r>
              <a:rPr lang="en-US" altLang="en-US" sz="2400"/>
              <a:t>. </a:t>
            </a:r>
          </a:p>
        </p:txBody>
      </p:sp>
    </p:spTree>
    <p:extLst>
      <p:ext uri="{BB962C8B-B14F-4D97-AF65-F5344CB8AC3E}">
        <p14:creationId xmlns:p14="http://schemas.microsoft.com/office/powerpoint/2010/main" val="3537996148"/>
      </p:ext>
    </p:extLst>
  </p:cSld>
  <p:clrMapOvr>
    <a:masterClrMapping/>
  </p:clrMapOvr>
  <mc:AlternateContent xmlns:mc="http://schemas.openxmlformats.org/markup-compatibility/2006" xmlns:p14="http://schemas.microsoft.com/office/powerpoint/2010/main">
    <mc:Choice Requires="p14">
      <p:transition spd="slow" p14:dur="2000" advTm="141780"/>
    </mc:Choice>
    <mc:Fallback xmlns="">
      <p:transition spd="slow" advTm="14178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0146-3F07-446A-B187-B5D04B47D7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718BD4-4C90-4F0E-B08C-403276049EC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488429A-E511-4C11-A844-6DFA09CFD4C7}"/>
              </a:ext>
            </a:extLst>
          </p:cNvPr>
          <p:cNvPicPr>
            <a:picLocks noChangeAspect="1"/>
          </p:cNvPicPr>
          <p:nvPr/>
        </p:nvPicPr>
        <p:blipFill>
          <a:blip r:embed="rId2"/>
          <a:stretch>
            <a:fillRect/>
          </a:stretch>
        </p:blipFill>
        <p:spPr>
          <a:xfrm>
            <a:off x="577951" y="0"/>
            <a:ext cx="7988099" cy="6858000"/>
          </a:xfrm>
          <a:prstGeom prst="rect">
            <a:avLst/>
          </a:prstGeom>
        </p:spPr>
      </p:pic>
    </p:spTree>
    <p:extLst>
      <p:ext uri="{BB962C8B-B14F-4D97-AF65-F5344CB8AC3E}">
        <p14:creationId xmlns:p14="http://schemas.microsoft.com/office/powerpoint/2010/main" val="397321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1371600"/>
          </a:xfrm>
        </p:spPr>
        <p:txBody>
          <a:bodyPr/>
          <a:lstStyle/>
          <a:p>
            <a:pPr eaLnBrk="1" hangingPunct="1">
              <a:defRPr/>
            </a:pPr>
            <a:r>
              <a:rPr lang="en-US" altLang="en-US" dirty="0"/>
              <a:t>Famous </a:t>
            </a:r>
            <a:r>
              <a:rPr lang="en-US" altLang="en-US" i="1" dirty="0"/>
              <a:t>H. erectus </a:t>
            </a:r>
            <a:r>
              <a:rPr lang="en-US" altLang="en-US" dirty="0"/>
              <a:t>finds</a:t>
            </a:r>
          </a:p>
        </p:txBody>
      </p:sp>
      <p:sp>
        <p:nvSpPr>
          <p:cNvPr id="9219" name="Rectangle 3"/>
          <p:cNvSpPr>
            <a:spLocks noGrp="1" noChangeArrowheads="1"/>
          </p:cNvSpPr>
          <p:nvPr>
            <p:ph type="body" idx="1"/>
          </p:nvPr>
        </p:nvSpPr>
        <p:spPr>
          <a:xfrm>
            <a:off x="741362" y="1008647"/>
            <a:ext cx="7661275" cy="5676900"/>
          </a:xfrm>
        </p:spPr>
        <p:txBody>
          <a:bodyPr/>
          <a:lstStyle/>
          <a:p>
            <a:pPr eaLnBrk="1" hangingPunct="1">
              <a:lnSpc>
                <a:spcPct val="90000"/>
              </a:lnSpc>
              <a:defRPr/>
            </a:pPr>
            <a:r>
              <a:rPr lang="en-US" altLang="en-US" sz="2800" dirty="0" err="1"/>
              <a:t>Swartkrans</a:t>
            </a:r>
            <a:r>
              <a:rPr lang="en-US" altLang="en-US" sz="2800" dirty="0"/>
              <a:t>, South Africa</a:t>
            </a:r>
          </a:p>
          <a:p>
            <a:pPr lvl="1" eaLnBrk="1" hangingPunct="1">
              <a:lnSpc>
                <a:spcPct val="90000"/>
              </a:lnSpc>
              <a:defRPr/>
            </a:pPr>
            <a:r>
              <a:rPr lang="en-US" altLang="en-US" sz="2400" dirty="0"/>
              <a:t>Cave site excavated in the 1960s</a:t>
            </a:r>
          </a:p>
          <a:p>
            <a:pPr lvl="1" eaLnBrk="1" hangingPunct="1">
              <a:lnSpc>
                <a:spcPct val="90000"/>
              </a:lnSpc>
              <a:defRPr/>
            </a:pPr>
            <a:r>
              <a:rPr lang="en-US" altLang="en-US" sz="2400" dirty="0"/>
              <a:t>Co-existence of </a:t>
            </a:r>
            <a:r>
              <a:rPr lang="en-US" altLang="en-US" sz="2400" dirty="0" err="1"/>
              <a:t>Paranthropus</a:t>
            </a:r>
            <a:r>
              <a:rPr lang="en-US" altLang="en-US" sz="2400" dirty="0"/>
              <a:t> and </a:t>
            </a:r>
            <a:r>
              <a:rPr lang="en-US" altLang="en-US" sz="2400" i="1" dirty="0"/>
              <a:t>Homo (H. </a:t>
            </a:r>
            <a:r>
              <a:rPr lang="en-US" altLang="en-US" sz="2400" i="1" dirty="0" err="1"/>
              <a:t>habilis</a:t>
            </a:r>
            <a:r>
              <a:rPr lang="en-US" altLang="en-US" sz="2400" i="1" dirty="0"/>
              <a:t> and H. erectus</a:t>
            </a:r>
            <a:r>
              <a:rPr lang="en-US" altLang="en-US" sz="2400" dirty="0"/>
              <a:t>)</a:t>
            </a:r>
            <a:r>
              <a:rPr lang="en-US" altLang="en-US" sz="2400" i="1" dirty="0"/>
              <a:t>.</a:t>
            </a:r>
            <a:r>
              <a:rPr lang="en-US" altLang="en-US" sz="2400" dirty="0"/>
              <a:t>  </a:t>
            </a:r>
            <a:r>
              <a:rPr lang="en-US" altLang="en-US" sz="2000" dirty="0"/>
              <a:t> </a:t>
            </a:r>
          </a:p>
          <a:p>
            <a:pPr lvl="1" eaLnBrk="1" hangingPunct="1">
              <a:lnSpc>
                <a:spcPct val="90000"/>
              </a:lnSpc>
              <a:defRPr/>
            </a:pPr>
            <a:r>
              <a:rPr lang="en-US" altLang="en-US" sz="2400" dirty="0"/>
              <a:t>Controlled use of fire by about 1.5 </a:t>
            </a:r>
            <a:r>
              <a:rPr lang="en-US" altLang="en-US" sz="2400" dirty="0" err="1"/>
              <a:t>mya</a:t>
            </a:r>
            <a:endParaRPr lang="en-US" altLang="en-US" sz="2400" dirty="0"/>
          </a:p>
          <a:p>
            <a:pPr lvl="1" eaLnBrk="1" hangingPunct="1">
              <a:lnSpc>
                <a:spcPct val="90000"/>
              </a:lnSpc>
              <a:defRPr/>
            </a:pPr>
            <a:r>
              <a:rPr lang="en-US" altLang="en-US" sz="2400" dirty="0"/>
              <a:t>Bone tools possibly used for digging termite mounds.  (</a:t>
            </a:r>
            <a:r>
              <a:rPr lang="en-US" altLang="en-US" sz="2400" dirty="0" err="1"/>
              <a:t>Usewear</a:t>
            </a:r>
            <a:r>
              <a:rPr lang="en-US" altLang="en-US" sz="2400" dirty="0"/>
              <a:t> and experimental analysis).</a:t>
            </a:r>
          </a:p>
          <a:p>
            <a:pPr lvl="1" eaLnBrk="1" hangingPunct="1">
              <a:lnSpc>
                <a:spcPct val="90000"/>
              </a:lnSpc>
              <a:defRPr/>
            </a:pPr>
            <a:endParaRPr lang="en-US" altLang="en-US" sz="2400" dirty="0"/>
          </a:p>
        </p:txBody>
      </p:sp>
      <p:pic>
        <p:nvPicPr>
          <p:cNvPr id="4" name="Picture 9" descr="http://2.bp.blogspot.com/-YrLHrIbsK70/UGtHb7q3NMI/AAAAAAAADwQ/IKyEv3bQip0/s1600/human_evol2_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726" y="3845217"/>
            <a:ext cx="3582547" cy="28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704433"/>
      </p:ext>
    </p:extLst>
  </p:cSld>
  <p:clrMapOvr>
    <a:masterClrMapping/>
  </p:clrMapOvr>
  <mc:AlternateContent xmlns:mc="http://schemas.openxmlformats.org/markup-compatibility/2006" xmlns:p14="http://schemas.microsoft.com/office/powerpoint/2010/main">
    <mc:Choice Requires="p14">
      <p:transition spd="slow" p14:dur="2000" advTm="149558"/>
    </mc:Choice>
    <mc:Fallback xmlns="">
      <p:transition spd="slow" advTm="14955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371600"/>
          </a:xfrm>
        </p:spPr>
        <p:txBody>
          <a:bodyPr/>
          <a:lstStyle/>
          <a:p>
            <a:pPr eaLnBrk="1" hangingPunct="1">
              <a:defRPr/>
            </a:pPr>
            <a:r>
              <a:rPr lang="en-US" altLang="en-US" i="1"/>
              <a:t>Homo </a:t>
            </a:r>
            <a:r>
              <a:rPr lang="en-US" altLang="en-US"/>
              <a:t>out of Africa</a:t>
            </a:r>
            <a:endParaRPr lang="en-US" altLang="en-US" i="1"/>
          </a:p>
        </p:txBody>
      </p:sp>
      <p:sp>
        <p:nvSpPr>
          <p:cNvPr id="37891" name="Rectangle 3"/>
          <p:cNvSpPr>
            <a:spLocks noGrp="1" noChangeArrowheads="1"/>
          </p:cNvSpPr>
          <p:nvPr>
            <p:ph type="body" idx="1"/>
          </p:nvPr>
        </p:nvSpPr>
        <p:spPr>
          <a:xfrm>
            <a:off x="457200" y="1371600"/>
            <a:ext cx="8229600" cy="5181600"/>
          </a:xfrm>
        </p:spPr>
        <p:txBody>
          <a:bodyPr/>
          <a:lstStyle/>
          <a:p>
            <a:pPr eaLnBrk="1" hangingPunct="1">
              <a:lnSpc>
                <a:spcPct val="90000"/>
              </a:lnSpc>
              <a:defRPr/>
            </a:pPr>
            <a:r>
              <a:rPr lang="en-US" altLang="en-US" sz="2800"/>
              <a:t>The control of fire was a big deal</a:t>
            </a:r>
          </a:p>
          <a:p>
            <a:pPr lvl="1" eaLnBrk="1" hangingPunct="1">
              <a:lnSpc>
                <a:spcPct val="90000"/>
              </a:lnSpc>
              <a:defRPr/>
            </a:pPr>
            <a:r>
              <a:rPr lang="en-US" altLang="en-US" sz="2400"/>
              <a:t>Allows cooking, which increases nutrition and helps eliminate parasites and other pathogens</a:t>
            </a:r>
          </a:p>
          <a:p>
            <a:pPr lvl="1" eaLnBrk="1" hangingPunct="1">
              <a:lnSpc>
                <a:spcPct val="90000"/>
              </a:lnSpc>
              <a:defRPr/>
            </a:pPr>
            <a:r>
              <a:rPr lang="en-US" altLang="en-US" sz="2400"/>
              <a:t>Allows great range of environments.  </a:t>
            </a:r>
            <a:r>
              <a:rPr lang="en-US" altLang="en-US" sz="2400" i="1"/>
              <a:t>H. erectus </a:t>
            </a:r>
            <a:r>
              <a:rPr lang="en-US" altLang="en-US" sz="2400"/>
              <a:t>is the first member of the genus </a:t>
            </a:r>
            <a:r>
              <a:rPr lang="en-US" altLang="en-US" sz="2400" i="1"/>
              <a:t>Homo</a:t>
            </a:r>
            <a:r>
              <a:rPr lang="en-US" altLang="en-US" sz="2400"/>
              <a:t> to venture beyond Africa.</a:t>
            </a:r>
          </a:p>
          <a:p>
            <a:pPr eaLnBrk="1" hangingPunct="1">
              <a:lnSpc>
                <a:spcPct val="90000"/>
              </a:lnSpc>
              <a:defRPr/>
            </a:pPr>
            <a:r>
              <a:rPr lang="en-US" altLang="en-US" sz="2800"/>
              <a:t>The earliest</a:t>
            </a:r>
            <a:r>
              <a:rPr lang="en-US" altLang="en-US" sz="2800" b="1"/>
              <a:t> </a:t>
            </a:r>
            <a:r>
              <a:rPr lang="en-US" altLang="en-US" sz="2800" i="1"/>
              <a:t>H. erectus</a:t>
            </a:r>
            <a:r>
              <a:rPr lang="en-US" altLang="en-US" sz="2800"/>
              <a:t> finds are in the Rift Valley of Africa and in South Africa. </a:t>
            </a:r>
          </a:p>
          <a:p>
            <a:pPr eaLnBrk="1" hangingPunct="1">
              <a:lnSpc>
                <a:spcPct val="90000"/>
              </a:lnSpc>
              <a:defRPr/>
            </a:pPr>
            <a:r>
              <a:rPr lang="en-US" altLang="en-US" sz="2800"/>
              <a:t>Stone tools and camp sites are widely distributed over Africa, including sites in what is now the Sahara desert. By at least 1.7 million years ago, </a:t>
            </a:r>
            <a:r>
              <a:rPr lang="en-US" altLang="en-US" sz="2800" i="1"/>
              <a:t>H. erectus</a:t>
            </a:r>
            <a:r>
              <a:rPr lang="en-US" altLang="en-US" sz="2800"/>
              <a:t> migrated out of Africa to Asia and Europe.</a:t>
            </a:r>
          </a:p>
        </p:txBody>
      </p:sp>
    </p:spTree>
    <p:extLst>
      <p:ext uri="{BB962C8B-B14F-4D97-AF65-F5344CB8AC3E}">
        <p14:creationId xmlns:p14="http://schemas.microsoft.com/office/powerpoint/2010/main" val="871595847"/>
      </p:ext>
    </p:extLst>
  </p:cSld>
  <p:clrMapOvr>
    <a:masterClrMapping/>
  </p:clrMapOvr>
  <mc:AlternateContent xmlns:mc="http://schemas.openxmlformats.org/markup-compatibility/2006" xmlns:p14="http://schemas.microsoft.com/office/powerpoint/2010/main">
    <mc:Choice Requires="p14">
      <p:transition spd="slow" p14:dur="2000" advTm="44509"/>
    </mc:Choice>
    <mc:Fallback xmlns="">
      <p:transition spd="slow" advTm="4450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altLang="en-US"/>
              <a:t>Homo Erectus</a:t>
            </a:r>
          </a:p>
        </p:txBody>
      </p:sp>
      <p:sp>
        <p:nvSpPr>
          <p:cNvPr id="39939" name="Rectangle 3"/>
          <p:cNvSpPr>
            <a:spLocks noGrp="1" noChangeArrowheads="1"/>
          </p:cNvSpPr>
          <p:nvPr>
            <p:ph type="body" idx="1"/>
          </p:nvPr>
        </p:nvSpPr>
        <p:spPr>
          <a:xfrm>
            <a:off x="457200" y="2243138"/>
            <a:ext cx="2514600" cy="3265487"/>
          </a:xfrm>
        </p:spPr>
        <p:txBody>
          <a:bodyPr/>
          <a:lstStyle/>
          <a:p>
            <a:pPr marL="0" indent="0" eaLnBrk="1" hangingPunct="1">
              <a:buFont typeface="Wingdings" panose="05000000000000000000" pitchFamily="2" charset="2"/>
              <a:buNone/>
              <a:defRPr/>
            </a:pPr>
            <a:r>
              <a:rPr lang="en-US" altLang="en-US" sz="2400"/>
              <a:t>Fossil localities of </a:t>
            </a:r>
            <a:r>
              <a:rPr lang="en-US" altLang="en-US" sz="2400" i="1"/>
              <a:t>Homo erectus</a:t>
            </a:r>
            <a:r>
              <a:rPr lang="en-US" altLang="en-US" sz="2400"/>
              <a:t>.</a:t>
            </a:r>
          </a:p>
          <a:p>
            <a:pPr marL="0" indent="0" eaLnBrk="1" hangingPunct="1">
              <a:defRPr/>
            </a:pPr>
            <a:endParaRPr lang="en-US" altLang="en-US" sz="2400"/>
          </a:p>
        </p:txBody>
      </p:sp>
      <p:pic>
        <p:nvPicPr>
          <p:cNvPr id="5" name="Content Placeholder 5" descr="A world map indicating the existence of homo erectus species in various parts of the world and their approximate period of existence. Konso Gardula, 1.3 to 1.9 million years ago. Melka Kunture, 700,000 to 1.3 million years ago. Omo, 1.4 million years ago. Koobi Fora, 1.8 million years ago. Olduvai Gorge, 1.4 million years ago. Nariokotome, 1.6 million years ago, found in Eastern parts of Africa. Swartkrans, 1.5 million years ago in Southern Africa. Thomas Quarries and Sidi Abderrahman, 400,000 in Morocco. Sale, 400,000 in Morocco. Ternifine, 800,000 in North Western parts of Africa. Atapuerca, 780,000 in Spain. Ceprano, 780,000 in Italy. Boxgrove, 500,000 in the U K. Bilzingsleben, 350,000 in Germany. Mauer, 500,000 in Germany. Dmanisi, 1.8 million years ago in Georgia. Zhoukoudian, 500,000 in Northern China. Lantian, 800,000 in Eastern China. Hexian and Jianshi, 300,000 in Eastern China. Longgupo 1.8 million years ago in Central-Eastern China. Yuanmou, unknown, in Eastern China. Sambungmachan less than 500,000 in central Indonesia. Mojokerto 1.8 million years ago in Eastern Indonesia. Trinil 900,000, and Sangiran 1.6 million years ago in Central Indonesia. There are arrow marks indicating the migration of homo erectus from Central Africa to the Middle East and Central Asia and from Northern Africa to Euro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133600"/>
            <a:ext cx="5953636" cy="4343400"/>
          </a:xfrm>
          <a:prstGeom prst="rect">
            <a:avLst/>
          </a:prstGeom>
        </p:spPr>
      </p:pic>
    </p:spTree>
    <p:extLst>
      <p:ext uri="{BB962C8B-B14F-4D97-AF65-F5344CB8AC3E}">
        <p14:creationId xmlns:p14="http://schemas.microsoft.com/office/powerpoint/2010/main" val="4069474392"/>
      </p:ext>
    </p:extLst>
  </p:cSld>
  <p:clrMapOvr>
    <a:masterClrMapping/>
  </p:clrMapOvr>
  <mc:AlternateContent xmlns:mc="http://schemas.openxmlformats.org/markup-compatibility/2006" xmlns:p14="http://schemas.microsoft.com/office/powerpoint/2010/main">
    <mc:Choice Requires="p14">
      <p:transition spd="slow" p14:dur="2000" advTm="73248"/>
    </mc:Choice>
    <mc:Fallback xmlns="">
      <p:transition spd="slow" advTm="7324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dirty="0"/>
              <a:t>Define the Lower Paleolithic.</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3417888"/>
            <a:ext cx="5178425"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84745"/>
      </p:ext>
    </p:extLst>
  </p:cSld>
  <p:clrMapOvr>
    <a:masterClrMapping/>
  </p:clrMapOvr>
  <p:transition spd="slow" advTm="36367"/>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828800"/>
          </a:xfrm>
        </p:spPr>
        <p:txBody>
          <a:bodyPr/>
          <a:lstStyle/>
          <a:p>
            <a:pPr eaLnBrk="1" hangingPunct="1">
              <a:defRPr/>
            </a:pPr>
            <a:r>
              <a:rPr lang="en-US" altLang="en-US" dirty="0"/>
              <a:t>Lower Paleolithic</a:t>
            </a:r>
          </a:p>
        </p:txBody>
      </p:sp>
      <p:sp>
        <p:nvSpPr>
          <p:cNvPr id="2051" name="Rectangle 3"/>
          <p:cNvSpPr>
            <a:spLocks noGrp="1" noChangeArrowheads="1"/>
          </p:cNvSpPr>
          <p:nvPr>
            <p:ph type="subTitle" idx="1"/>
          </p:nvPr>
        </p:nvSpPr>
        <p:spPr>
          <a:xfrm>
            <a:off x="419100" y="1447800"/>
            <a:ext cx="8305800" cy="4648200"/>
          </a:xfrm>
        </p:spPr>
        <p:txBody>
          <a:bodyPr/>
          <a:lstStyle/>
          <a:p>
            <a:pPr algn="l" eaLnBrk="1" hangingPunct="1">
              <a:buFont typeface="Wingdings" pitchFamily="2" charset="2"/>
              <a:buChar char="n"/>
              <a:defRPr/>
            </a:pPr>
            <a:r>
              <a:rPr lang="en-US" altLang="en-US" sz="2800" dirty="0"/>
              <a:t>  </a:t>
            </a:r>
            <a:r>
              <a:rPr lang="en-US" altLang="en-US" sz="2800" i="1" dirty="0"/>
              <a:t>Homo </a:t>
            </a:r>
            <a:r>
              <a:rPr lang="en-US" altLang="en-US" sz="2800" i="1" dirty="0" err="1"/>
              <a:t>habilis</a:t>
            </a:r>
            <a:r>
              <a:rPr lang="en-US" altLang="en-US" sz="2800" i="1" dirty="0"/>
              <a:t> </a:t>
            </a:r>
            <a:r>
              <a:rPr lang="en-US" altLang="en-US" sz="2800" dirty="0"/>
              <a:t>and </a:t>
            </a:r>
            <a:r>
              <a:rPr lang="en-US" altLang="en-US" sz="2800" i="1" dirty="0"/>
              <a:t>Homo erectus</a:t>
            </a:r>
            <a:r>
              <a:rPr lang="en-US" altLang="en-US" sz="2800" dirty="0"/>
              <a:t>.</a:t>
            </a:r>
          </a:p>
          <a:p>
            <a:pPr algn="l" eaLnBrk="1" hangingPunct="1">
              <a:buFont typeface="Wingdings" pitchFamily="2" charset="2"/>
              <a:buChar char="n"/>
              <a:defRPr/>
            </a:pPr>
            <a:r>
              <a:rPr lang="en-US" altLang="en-US" sz="2800" dirty="0"/>
              <a:t>  Dates from 2.5 </a:t>
            </a:r>
            <a:r>
              <a:rPr lang="en-US" altLang="en-US" sz="2800" dirty="0" err="1"/>
              <a:t>mya</a:t>
            </a:r>
            <a:r>
              <a:rPr lang="en-US" altLang="en-US" sz="2800" dirty="0"/>
              <a:t> to around 50 </a:t>
            </a:r>
            <a:r>
              <a:rPr lang="en-US" altLang="en-US" sz="2800" dirty="0" err="1"/>
              <a:t>kya</a:t>
            </a:r>
            <a:r>
              <a:rPr lang="en-US" altLang="en-US" sz="2800" dirty="0"/>
              <a:t>.  Long period of cultural stasis, with extreme biological change.</a:t>
            </a:r>
          </a:p>
          <a:p>
            <a:pPr algn="l" eaLnBrk="1" hangingPunct="1">
              <a:buFont typeface="Wingdings" pitchFamily="2" charset="2"/>
              <a:buChar char="n"/>
              <a:defRPr/>
            </a:pPr>
            <a:r>
              <a:rPr lang="en-US" altLang="en-US" sz="2800" dirty="0"/>
              <a:t>  Use of fire</a:t>
            </a:r>
          </a:p>
          <a:p>
            <a:pPr algn="l" eaLnBrk="1" hangingPunct="1">
              <a:buFont typeface="Wingdings" pitchFamily="2" charset="2"/>
              <a:buChar char="n"/>
              <a:defRPr/>
            </a:pPr>
            <a:r>
              <a:rPr lang="en-US" altLang="en-US" sz="2800" dirty="0"/>
              <a:t>  </a:t>
            </a:r>
            <a:r>
              <a:rPr lang="en-US" altLang="en-US" sz="2800" dirty="0" err="1"/>
              <a:t>Scavaging</a:t>
            </a:r>
            <a:r>
              <a:rPr lang="en-US" altLang="en-US" sz="2800" dirty="0"/>
              <a:t> and perhaps some hunting</a:t>
            </a:r>
          </a:p>
          <a:p>
            <a:pPr algn="l" eaLnBrk="1" hangingPunct="1">
              <a:buFont typeface="Wingdings" pitchFamily="2" charset="2"/>
              <a:buChar char="n"/>
              <a:defRPr/>
            </a:pPr>
            <a:r>
              <a:rPr lang="en-US" altLang="en-US" sz="2800" dirty="0"/>
              <a:t>  “Hunting and gathering” lifestyle (and all that that entails)</a:t>
            </a:r>
          </a:p>
          <a:p>
            <a:pPr algn="l" eaLnBrk="1" hangingPunct="1">
              <a:buFont typeface="Wingdings" pitchFamily="2" charset="2"/>
              <a:buChar char="n"/>
              <a:defRPr/>
            </a:pPr>
            <a:endParaRPr lang="en-US" altLang="en-US" sz="2800" dirty="0"/>
          </a:p>
        </p:txBody>
      </p:sp>
    </p:spTree>
    <p:extLst>
      <p:ext uri="{BB962C8B-B14F-4D97-AF65-F5344CB8AC3E}">
        <p14:creationId xmlns:p14="http://schemas.microsoft.com/office/powerpoint/2010/main" val="2678357249"/>
      </p:ext>
    </p:extLst>
  </p:cSld>
  <p:clrMapOvr>
    <a:masterClrMapping/>
  </p:clrMapOvr>
  <mc:AlternateContent xmlns:mc="http://schemas.openxmlformats.org/markup-compatibility/2006" xmlns:p14="http://schemas.microsoft.com/office/powerpoint/2010/main">
    <mc:Choice Requires="p14">
      <p:transition spd="slow" p14:dur="2000" advTm="78697"/>
    </mc:Choice>
    <mc:Fallback xmlns="">
      <p:transition spd="slow" advTm="7869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altLang="en-US"/>
              <a:t>Lower Paleolithic Tool Traditions</a:t>
            </a:r>
          </a:p>
        </p:txBody>
      </p:sp>
      <p:sp>
        <p:nvSpPr>
          <p:cNvPr id="50179" name="Rectangle 3"/>
          <p:cNvSpPr>
            <a:spLocks noGrp="1" noChangeArrowheads="1"/>
          </p:cNvSpPr>
          <p:nvPr>
            <p:ph type="body" idx="1"/>
          </p:nvPr>
        </p:nvSpPr>
        <p:spPr/>
        <p:txBody>
          <a:bodyPr/>
          <a:lstStyle/>
          <a:p>
            <a:pPr eaLnBrk="1" hangingPunct="1">
              <a:defRPr/>
            </a:pPr>
            <a:r>
              <a:rPr lang="en-US" altLang="en-US"/>
              <a:t>Two primary tool traditions: Oldowan (aka Olduwan and Oldawan) and Acheulian</a:t>
            </a:r>
          </a:p>
          <a:p>
            <a:pPr lvl="1" eaLnBrk="1" hangingPunct="1">
              <a:defRPr/>
            </a:pPr>
            <a:r>
              <a:rPr lang="en-US" altLang="en-US"/>
              <a:t>DO NOT confuse the tool types with species.  Not all </a:t>
            </a:r>
            <a:r>
              <a:rPr lang="en-US" altLang="en-US" i="1"/>
              <a:t>H. erectus </a:t>
            </a:r>
            <a:r>
              <a:rPr lang="en-US" altLang="en-US"/>
              <a:t>used Acheulian tools, and some </a:t>
            </a:r>
            <a:r>
              <a:rPr lang="en-US" altLang="en-US" i="1"/>
              <a:t>H. habilis </a:t>
            </a:r>
            <a:r>
              <a:rPr lang="en-US" altLang="en-US"/>
              <a:t>used virtually identical tools.</a:t>
            </a:r>
          </a:p>
          <a:p>
            <a:pPr lvl="1" eaLnBrk="1" hangingPunct="1">
              <a:defRPr/>
            </a:pPr>
            <a:r>
              <a:rPr lang="en-US" altLang="en-US"/>
              <a:t>Oldowan, expedient tools.</a:t>
            </a:r>
          </a:p>
          <a:p>
            <a:pPr lvl="1" eaLnBrk="1" hangingPunct="1">
              <a:defRPr/>
            </a:pPr>
            <a:r>
              <a:rPr lang="en-US" altLang="en-US"/>
              <a:t>Acheulian, differentiated from Oldowan by “retouch”.</a:t>
            </a:r>
          </a:p>
        </p:txBody>
      </p:sp>
    </p:spTree>
    <p:extLst>
      <p:ext uri="{BB962C8B-B14F-4D97-AF65-F5344CB8AC3E}">
        <p14:creationId xmlns:p14="http://schemas.microsoft.com/office/powerpoint/2010/main" val="531306438"/>
      </p:ext>
    </p:extLst>
  </p:cSld>
  <p:clrMapOvr>
    <a:masterClrMapping/>
  </p:clrMapOvr>
  <mc:AlternateContent xmlns:mc="http://schemas.openxmlformats.org/markup-compatibility/2006" xmlns:p14="http://schemas.microsoft.com/office/powerpoint/2010/main">
    <mc:Choice Requires="p14">
      <p:transition spd="slow" p14:dur="2000" advTm="25558"/>
    </mc:Choice>
    <mc:Fallback xmlns="">
      <p:transition spd="slow" advTm="2555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oldowan_ax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0575"/>
            <a:ext cx="35814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handax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1447800"/>
            <a:ext cx="28257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olduvan_cho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27336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acheulian_bif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1143000"/>
            <a:ext cx="27289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1371600" y="152400"/>
            <a:ext cx="138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rPr>
              <a:t>Oldowan</a:t>
            </a:r>
          </a:p>
        </p:txBody>
      </p:sp>
      <p:sp>
        <p:nvSpPr>
          <p:cNvPr id="35847" name="Text Box 7"/>
          <p:cNvSpPr txBox="1">
            <a:spLocks noChangeArrowheads="1"/>
          </p:cNvSpPr>
          <p:nvPr/>
        </p:nvSpPr>
        <p:spPr bwMode="auto">
          <a:xfrm>
            <a:off x="5318125" y="192088"/>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Arial" panose="020B0604020202020204" pitchFamily="34" charset="0"/>
              </a:rPr>
              <a:t>Achuelian</a:t>
            </a:r>
          </a:p>
        </p:txBody>
      </p:sp>
    </p:spTree>
    <p:extLst>
      <p:ext uri="{BB962C8B-B14F-4D97-AF65-F5344CB8AC3E}">
        <p14:creationId xmlns:p14="http://schemas.microsoft.com/office/powerpoint/2010/main" val="3071251985"/>
      </p:ext>
    </p:extLst>
  </p:cSld>
  <p:clrMapOvr>
    <a:masterClrMapping/>
  </p:clrMapOvr>
  <mc:AlternateContent xmlns:mc="http://schemas.openxmlformats.org/markup-compatibility/2006" xmlns:p14="http://schemas.microsoft.com/office/powerpoint/2010/main">
    <mc:Choice Requires="p14">
      <p:transition spd="slow" p14:dur="2000" advTm="35231"/>
    </mc:Choice>
    <mc:Fallback xmlns="">
      <p:transition spd="slow" advTm="3523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371600"/>
          </a:xfrm>
        </p:spPr>
        <p:txBody>
          <a:bodyPr/>
          <a:lstStyle/>
          <a:p>
            <a:pPr eaLnBrk="1" hangingPunct="1">
              <a:defRPr/>
            </a:pPr>
            <a:r>
              <a:rPr lang="en-US" altLang="en-US"/>
              <a:t>Acheulian Tools</a:t>
            </a:r>
          </a:p>
        </p:txBody>
      </p:sp>
      <p:sp>
        <p:nvSpPr>
          <p:cNvPr id="54275" name="Rectangle 3"/>
          <p:cNvSpPr>
            <a:spLocks noGrp="1" noChangeArrowheads="1"/>
          </p:cNvSpPr>
          <p:nvPr>
            <p:ph type="body" idx="1"/>
          </p:nvPr>
        </p:nvSpPr>
        <p:spPr>
          <a:xfrm>
            <a:off x="457200" y="1066800"/>
            <a:ext cx="8229600" cy="4114800"/>
          </a:xfrm>
        </p:spPr>
        <p:txBody>
          <a:bodyPr/>
          <a:lstStyle/>
          <a:p>
            <a:pPr eaLnBrk="1" hangingPunct="1">
              <a:lnSpc>
                <a:spcPct val="90000"/>
              </a:lnSpc>
              <a:defRPr/>
            </a:pPr>
            <a:r>
              <a:rPr lang="en-US" altLang="en-US"/>
              <a:t>Creation of tool requires a concept of symmetry, bifacial reduction, and forethought.</a:t>
            </a:r>
          </a:p>
          <a:p>
            <a:pPr eaLnBrk="1" hangingPunct="1">
              <a:lnSpc>
                <a:spcPct val="90000"/>
              </a:lnSpc>
              <a:defRPr/>
            </a:pPr>
            <a:r>
              <a:rPr lang="en-US" altLang="en-US"/>
              <a:t>The core was important, as opposed to the flakes.</a:t>
            </a:r>
          </a:p>
          <a:p>
            <a:pPr eaLnBrk="1" hangingPunct="1">
              <a:lnSpc>
                <a:spcPct val="90000"/>
              </a:lnSpc>
              <a:defRPr/>
            </a:pPr>
            <a:r>
              <a:rPr lang="en-US" altLang="en-US"/>
              <a:t>Lots of different forms.  Different uses?</a:t>
            </a:r>
          </a:p>
          <a:p>
            <a:pPr eaLnBrk="1" hangingPunct="1">
              <a:lnSpc>
                <a:spcPct val="90000"/>
              </a:lnSpc>
              <a:defRPr/>
            </a:pPr>
            <a:r>
              <a:rPr lang="en-US" altLang="en-US"/>
              <a:t>Soft hammer reduction using antler and bone.</a:t>
            </a:r>
          </a:p>
        </p:txBody>
      </p:sp>
      <p:pic>
        <p:nvPicPr>
          <p:cNvPr id="40964" name="Picture 5" descr="Image:Acheuleanhandax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4762500"/>
            <a:ext cx="3333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63050"/>
      </p:ext>
    </p:extLst>
  </p:cSld>
  <p:clrMapOvr>
    <a:masterClrMapping/>
  </p:clrMapOvr>
  <mc:AlternateContent xmlns:mc="http://schemas.openxmlformats.org/markup-compatibility/2006" xmlns:p14="http://schemas.microsoft.com/office/powerpoint/2010/main">
    <mc:Choice Requires="p14">
      <p:transition spd="slow" p14:dur="2000" advTm="46081"/>
    </mc:Choice>
    <mc:Fallback xmlns="">
      <p:transition spd="slow" advTm="4608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aquime mo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8"/>
            <a:ext cx="77724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680461"/>
      </p:ext>
    </p:extLst>
  </p:cSld>
  <p:clrMapOvr>
    <a:masterClrMapping/>
  </p:clrMapOvr>
  <p:transition spd="slow" advTm="720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9"/>
            <a:ext cx="8229600" cy="1371600"/>
          </a:xfrm>
        </p:spPr>
        <p:txBody>
          <a:bodyPr/>
          <a:lstStyle/>
          <a:p>
            <a:r>
              <a:rPr lang="en-US" dirty="0"/>
              <a:t>Human Adaptations</a:t>
            </a:r>
          </a:p>
        </p:txBody>
      </p:sp>
      <p:sp>
        <p:nvSpPr>
          <p:cNvPr id="3" name="Content Placeholder 2"/>
          <p:cNvSpPr>
            <a:spLocks noGrp="1"/>
          </p:cNvSpPr>
          <p:nvPr>
            <p:ph idx="1"/>
          </p:nvPr>
        </p:nvSpPr>
        <p:spPr>
          <a:xfrm>
            <a:off x="217227" y="1219200"/>
            <a:ext cx="4343400" cy="4114800"/>
          </a:xfrm>
        </p:spPr>
        <p:txBody>
          <a:bodyPr/>
          <a:lstStyle/>
          <a:p>
            <a:r>
              <a:rPr lang="en-US" b="1" dirty="0">
                <a:solidFill>
                  <a:schemeClr val="accent4">
                    <a:lumMod val="90000"/>
                  </a:schemeClr>
                </a:solidFill>
              </a:rPr>
              <a:t>Bipedalism</a:t>
            </a:r>
          </a:p>
          <a:p>
            <a:r>
              <a:rPr lang="en-US" b="1" kern="0" dirty="0"/>
              <a:t>Large(r) Brains</a:t>
            </a:r>
          </a:p>
          <a:p>
            <a:r>
              <a:rPr lang="en-US" b="1" kern="0" dirty="0"/>
              <a:t>Long(</a:t>
            </a:r>
            <a:r>
              <a:rPr lang="en-US" b="1" kern="0" dirty="0" err="1"/>
              <a:t>er</a:t>
            </a:r>
            <a:r>
              <a:rPr lang="en-US" b="1" kern="0" dirty="0"/>
              <a:t>) period of parental investment</a:t>
            </a:r>
          </a:p>
          <a:p>
            <a:r>
              <a:rPr lang="en-US" b="1" dirty="0"/>
              <a:t>Use of simple artifacts (e.g., a stone flake)</a:t>
            </a:r>
          </a:p>
          <a:p>
            <a:r>
              <a:rPr lang="en-US" dirty="0"/>
              <a:t>Use of fire</a:t>
            </a:r>
          </a:p>
          <a:p>
            <a:r>
              <a:rPr lang="en-US" dirty="0"/>
              <a:t>Religion</a:t>
            </a:r>
          </a:p>
          <a:p>
            <a:endParaRPr lang="en-US" dirty="0"/>
          </a:p>
        </p:txBody>
      </p:sp>
      <p:sp>
        <p:nvSpPr>
          <p:cNvPr id="5" name="Content Placeholder 2"/>
          <p:cNvSpPr txBox="1">
            <a:spLocks/>
          </p:cNvSpPr>
          <p:nvPr/>
        </p:nvSpPr>
        <p:spPr bwMode="auto">
          <a:xfrm>
            <a:off x="4560627" y="1219200"/>
            <a:ext cx="43445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dirty="0"/>
              <a:t>Kinship</a:t>
            </a:r>
          </a:p>
          <a:p>
            <a:r>
              <a:rPr lang="en-US" kern="0" dirty="0"/>
              <a:t>Language</a:t>
            </a:r>
          </a:p>
          <a:p>
            <a:r>
              <a:rPr lang="en-US" kern="0" dirty="0"/>
              <a:t>Medicine</a:t>
            </a:r>
          </a:p>
          <a:p>
            <a:r>
              <a:rPr lang="en-US" dirty="0"/>
              <a:t>Use of composite artifacts (e.g., a bow and arrow)</a:t>
            </a:r>
          </a:p>
          <a:p>
            <a:r>
              <a:rPr lang="en-US" kern="0" dirty="0"/>
              <a:t>Communal hunting</a:t>
            </a:r>
          </a:p>
          <a:p>
            <a:r>
              <a:rPr lang="en-US" dirty="0"/>
              <a:t>Marriage</a:t>
            </a:r>
          </a:p>
          <a:p>
            <a:r>
              <a:rPr lang="en-US" dirty="0"/>
              <a:t>Art</a:t>
            </a:r>
          </a:p>
          <a:p>
            <a:r>
              <a:rPr lang="en-US" dirty="0"/>
              <a:t>Families</a:t>
            </a:r>
          </a:p>
          <a:p>
            <a:endParaRPr lang="en-US" dirty="0"/>
          </a:p>
          <a:p>
            <a:endParaRPr lang="en-US" sz="3600" dirty="0"/>
          </a:p>
          <a:p>
            <a:endParaRPr lang="en-US" sz="3600" kern="0" dirty="0"/>
          </a:p>
        </p:txBody>
      </p:sp>
    </p:spTree>
    <p:extLst>
      <p:ext uri="{BB962C8B-B14F-4D97-AF65-F5344CB8AC3E}">
        <p14:creationId xmlns:p14="http://schemas.microsoft.com/office/powerpoint/2010/main" val="873684758"/>
      </p:ext>
    </p:extLst>
  </p:cSld>
  <p:clrMapOvr>
    <a:masterClrMapping/>
  </p:clrMapOvr>
  <mc:AlternateContent xmlns:mc="http://schemas.openxmlformats.org/markup-compatibility/2006" xmlns:p14="http://schemas.microsoft.com/office/powerpoint/2010/main">
    <mc:Choice Requires="p14">
      <p:transition spd="slow" p14:dur="2000" advTm="115617"/>
    </mc:Choice>
    <mc:Fallback xmlns="">
      <p:transition spd="slow" advTm="1156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371600"/>
          </a:xfrm>
        </p:spPr>
        <p:txBody>
          <a:bodyPr/>
          <a:lstStyle/>
          <a:p>
            <a:pPr eaLnBrk="1" hangingPunct="1">
              <a:defRPr/>
            </a:pPr>
            <a:r>
              <a:rPr lang="en-US" altLang="en-US" i="1" dirty="0"/>
              <a:t>Homo </a:t>
            </a:r>
            <a:r>
              <a:rPr lang="en-US" altLang="en-US" i="1" dirty="0" err="1"/>
              <a:t>habilis</a:t>
            </a:r>
            <a:endParaRPr lang="en-US" altLang="en-US" dirty="0"/>
          </a:p>
        </p:txBody>
      </p:sp>
      <p:sp>
        <p:nvSpPr>
          <p:cNvPr id="17411" name="Rectangle 3"/>
          <p:cNvSpPr>
            <a:spLocks noGrp="1" noChangeArrowheads="1"/>
          </p:cNvSpPr>
          <p:nvPr>
            <p:ph type="body" idx="1"/>
          </p:nvPr>
        </p:nvSpPr>
        <p:spPr>
          <a:xfrm>
            <a:off x="457200" y="990600"/>
            <a:ext cx="8686800" cy="4114800"/>
          </a:xfrm>
        </p:spPr>
        <p:txBody>
          <a:bodyPr/>
          <a:lstStyle/>
          <a:p>
            <a:pPr lvl="1" eaLnBrk="1" hangingPunct="1">
              <a:defRPr/>
            </a:pPr>
            <a:r>
              <a:rPr lang="en-US" altLang="en-US" i="1" dirty="0"/>
              <a:t>Homo </a:t>
            </a:r>
            <a:r>
              <a:rPr lang="en-US" altLang="en-US" i="1" dirty="0" err="1"/>
              <a:t>habilis</a:t>
            </a:r>
            <a:r>
              <a:rPr lang="en-US" altLang="en-US" dirty="0"/>
              <a:t> branches off from main line of the </a:t>
            </a:r>
            <a:r>
              <a:rPr lang="en-US" altLang="en-US" i="1" dirty="0"/>
              <a:t>Australopithecus </a:t>
            </a:r>
            <a:r>
              <a:rPr lang="en-US" altLang="en-US" dirty="0"/>
              <a:t>around 2.5 million years ago.</a:t>
            </a:r>
          </a:p>
          <a:p>
            <a:pPr lvl="1" eaLnBrk="1" hangingPunct="1">
              <a:defRPr/>
            </a:pPr>
            <a:r>
              <a:rPr lang="en-US" altLang="en-US" dirty="0"/>
              <a:t>The skull of </a:t>
            </a:r>
            <a:r>
              <a:rPr lang="en-US" altLang="en-US" i="1" dirty="0"/>
              <a:t>Homo </a:t>
            </a:r>
            <a:r>
              <a:rPr lang="en-US" altLang="en-US" i="1" dirty="0" err="1"/>
              <a:t>habilis</a:t>
            </a:r>
            <a:r>
              <a:rPr lang="en-US" altLang="en-US" dirty="0"/>
              <a:t> was larger and differently shaped than </a:t>
            </a:r>
            <a:r>
              <a:rPr lang="en-US" altLang="en-US" i="1" dirty="0"/>
              <a:t>Australopithecus</a:t>
            </a:r>
            <a:endParaRPr lang="en-US" altLang="en-US" dirty="0"/>
          </a:p>
          <a:p>
            <a:pPr lvl="2" eaLnBrk="1" hangingPunct="1">
              <a:defRPr/>
            </a:pPr>
            <a:r>
              <a:rPr lang="en-US" altLang="en-US" dirty="0"/>
              <a:t>A taller steeper forehead, and more rounded profile.</a:t>
            </a:r>
          </a:p>
          <a:p>
            <a:pPr lvl="2" eaLnBrk="1" hangingPunct="1">
              <a:defRPr/>
            </a:pPr>
            <a:r>
              <a:rPr lang="en-US" altLang="en-US" dirty="0"/>
              <a:t>Larger brain; greater intelligence</a:t>
            </a:r>
          </a:p>
          <a:p>
            <a:pPr lvl="1" eaLnBrk="1" hangingPunct="1">
              <a:defRPr/>
            </a:pPr>
            <a:r>
              <a:rPr lang="en-US" altLang="en-US" i="1" dirty="0"/>
              <a:t>H. </a:t>
            </a:r>
            <a:r>
              <a:rPr lang="en-US" altLang="en-US" i="1" dirty="0" err="1"/>
              <a:t>habilis</a:t>
            </a:r>
            <a:r>
              <a:rPr lang="en-US" altLang="en-US" dirty="0"/>
              <a:t> able to make and use stone tools.</a:t>
            </a:r>
          </a:p>
          <a:p>
            <a:pPr lvl="2" eaLnBrk="1" hangingPunct="1">
              <a:defRPr/>
            </a:pPr>
            <a:r>
              <a:rPr lang="en-US" altLang="en-US" sz="2000" dirty="0"/>
              <a:t>Later australopithecines may have done so as well.</a:t>
            </a:r>
          </a:p>
          <a:p>
            <a:pPr lvl="1" eaLnBrk="1" hangingPunct="1">
              <a:defRPr/>
            </a:pPr>
            <a:r>
              <a:rPr lang="en-US" altLang="en-US" dirty="0"/>
              <a:t>Evolved into another hominid species </a:t>
            </a:r>
            <a:r>
              <a:rPr lang="en-US" altLang="en-US" i="1" dirty="0"/>
              <a:t>H. erectus </a:t>
            </a:r>
            <a:r>
              <a:rPr lang="en-US" altLang="en-US" dirty="0"/>
              <a:t>by about 1.8 MYA.  Rapid evolutionary change.</a:t>
            </a:r>
          </a:p>
          <a:p>
            <a:pPr lvl="2" eaLnBrk="1" hangingPunct="1">
              <a:defRPr/>
            </a:pPr>
            <a:r>
              <a:rPr lang="en-US" altLang="en-US" dirty="0"/>
              <a:t>Punctuated  equilibrium: evolutionary change is not constant, but can vary as the environment and evolutionary contexts change.</a:t>
            </a:r>
          </a:p>
        </p:txBody>
      </p:sp>
    </p:spTree>
    <p:extLst>
      <p:ext uri="{BB962C8B-B14F-4D97-AF65-F5344CB8AC3E}">
        <p14:creationId xmlns:p14="http://schemas.microsoft.com/office/powerpoint/2010/main" val="1614600635"/>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228600"/>
            <a:ext cx="7315200" cy="1069975"/>
          </a:xfrm>
        </p:spPr>
        <p:txBody>
          <a:bodyPr/>
          <a:lstStyle/>
          <a:p>
            <a:pPr>
              <a:defRPr/>
            </a:pPr>
            <a:r>
              <a:rPr lang="en-US" dirty="0">
                <a:solidFill>
                  <a:schemeClr val="tx1"/>
                </a:solidFill>
              </a:rPr>
              <a:t>OLDOWAN HOMININS AT THE KANJERA SITE</a:t>
            </a:r>
          </a:p>
        </p:txBody>
      </p:sp>
      <p:sp>
        <p:nvSpPr>
          <p:cNvPr id="43011" name="Content Placeholder 2"/>
          <p:cNvSpPr>
            <a:spLocks noGrp="1"/>
          </p:cNvSpPr>
          <p:nvPr>
            <p:ph idx="1"/>
          </p:nvPr>
        </p:nvSpPr>
        <p:spPr>
          <a:xfrm>
            <a:off x="457200" y="1600200"/>
            <a:ext cx="8229600" cy="4953000"/>
          </a:xfrm>
        </p:spPr>
        <p:txBody>
          <a:bodyPr/>
          <a:lstStyle/>
          <a:p>
            <a:pPr>
              <a:defRPr/>
            </a:pPr>
            <a:r>
              <a:rPr lang="en-US" dirty="0"/>
              <a:t>Evidence for hunting and “persistent” reliance on meat around two million years ago has been found at the Kanjera South (KJS) site in Kenya</a:t>
            </a:r>
          </a:p>
          <a:p>
            <a:pPr lvl="1">
              <a:defRPr/>
            </a:pPr>
            <a:r>
              <a:rPr lang="en-US" dirty="0"/>
              <a:t>Marks on antelope bones should simple stone tools were used to remove animal flesh and crack open bones</a:t>
            </a:r>
          </a:p>
          <a:p>
            <a:pPr lvl="1">
              <a:defRPr/>
            </a:pPr>
            <a:r>
              <a:rPr lang="en-US" dirty="0"/>
              <a:t>Reliance on meat allowed for numerous changes:</a:t>
            </a:r>
          </a:p>
          <a:p>
            <a:pPr lvl="2">
              <a:defRPr/>
            </a:pPr>
            <a:r>
              <a:rPr lang="en-US" dirty="0"/>
              <a:t>Gender-based division of labor, pair bonding, and increased parental (especially male) investment in children</a:t>
            </a:r>
          </a:p>
          <a:p>
            <a:pPr lvl="2">
              <a:defRPr/>
            </a:pPr>
            <a:r>
              <a:rPr lang="en-US" dirty="0"/>
              <a:t>Population increase and territorial expansion</a:t>
            </a:r>
          </a:p>
          <a:p>
            <a:pPr lvl="2">
              <a:defRPr/>
            </a:pPr>
            <a:r>
              <a:rPr lang="en-US" dirty="0"/>
              <a:t>Increase in the size of the human body and brain</a:t>
            </a:r>
          </a:p>
        </p:txBody>
      </p:sp>
    </p:spTree>
    <p:extLst>
      <p:ext uri="{BB962C8B-B14F-4D97-AF65-F5344CB8AC3E}">
        <p14:creationId xmlns:p14="http://schemas.microsoft.com/office/powerpoint/2010/main" val="412482181"/>
      </p:ext>
    </p:extLst>
  </p:cSld>
  <p:clrMapOvr>
    <a:masterClrMapping/>
  </p:clrMapOvr>
  <mc:AlternateContent xmlns:mc="http://schemas.openxmlformats.org/markup-compatibility/2006" xmlns:p14="http://schemas.microsoft.com/office/powerpoint/2010/main">
    <mc:Choice Requires="p14">
      <p:transition spd="slow" p14:dur="2000" advTm="147048"/>
    </mc:Choice>
    <mc:Fallback xmlns="">
      <p:transition spd="slow" advTm="1470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04800"/>
            <a:ext cx="8229600" cy="1371600"/>
          </a:xfrm>
        </p:spPr>
        <p:txBody>
          <a:bodyPr/>
          <a:lstStyle/>
          <a:p>
            <a:r>
              <a:rPr lang="en-US" dirty="0" err="1"/>
              <a:t>Oldawan</a:t>
            </a:r>
            <a:endParaRPr lang="en-US" dirty="0"/>
          </a:p>
        </p:txBody>
      </p:sp>
      <p:sp>
        <p:nvSpPr>
          <p:cNvPr id="3" name="Content Placeholder 2"/>
          <p:cNvSpPr>
            <a:spLocks noGrp="1"/>
          </p:cNvSpPr>
          <p:nvPr>
            <p:ph idx="1"/>
          </p:nvPr>
        </p:nvSpPr>
        <p:spPr>
          <a:xfrm>
            <a:off x="433137" y="1066800"/>
            <a:ext cx="8229600" cy="4114800"/>
          </a:xfrm>
        </p:spPr>
        <p:txBody>
          <a:bodyPr/>
          <a:lstStyle/>
          <a:p>
            <a:endParaRPr lang="en-US" dirty="0"/>
          </a:p>
        </p:txBody>
      </p:sp>
      <p:pic>
        <p:nvPicPr>
          <p:cNvPr id="4" name="Picture 3"/>
          <p:cNvPicPr>
            <a:picLocks noChangeAspect="1"/>
          </p:cNvPicPr>
          <p:nvPr/>
        </p:nvPicPr>
        <p:blipFill>
          <a:blip r:embed="rId2"/>
          <a:stretch>
            <a:fillRect/>
          </a:stretch>
        </p:blipFill>
        <p:spPr>
          <a:xfrm>
            <a:off x="4551793" y="1151028"/>
            <a:ext cx="4495800" cy="4555944"/>
          </a:xfrm>
          <a:prstGeom prst="rect">
            <a:avLst/>
          </a:prstGeom>
        </p:spPr>
      </p:pic>
      <p:pic>
        <p:nvPicPr>
          <p:cNvPr id="5" name="Picture 4"/>
          <p:cNvPicPr>
            <a:picLocks noChangeAspect="1"/>
          </p:cNvPicPr>
          <p:nvPr/>
        </p:nvPicPr>
        <p:blipFill>
          <a:blip r:embed="rId3"/>
          <a:stretch>
            <a:fillRect/>
          </a:stretch>
        </p:blipFill>
        <p:spPr>
          <a:xfrm>
            <a:off x="60313" y="1215196"/>
            <a:ext cx="4259025" cy="4125929"/>
          </a:xfrm>
          <a:prstGeom prst="rect">
            <a:avLst/>
          </a:prstGeom>
        </p:spPr>
      </p:pic>
    </p:spTree>
    <p:extLst>
      <p:ext uri="{BB962C8B-B14F-4D97-AF65-F5344CB8AC3E}">
        <p14:creationId xmlns:p14="http://schemas.microsoft.com/office/powerpoint/2010/main" val="921766340"/>
      </p:ext>
    </p:extLst>
  </p:cSld>
  <p:clrMapOvr>
    <a:masterClrMapping/>
  </p:clrMapOvr>
  <mc:AlternateContent xmlns:mc="http://schemas.openxmlformats.org/markup-compatibility/2006" xmlns:p14="http://schemas.microsoft.com/office/powerpoint/2010/main">
    <mc:Choice Requires="p14">
      <p:transition spd="slow" p14:dur="2000" advTm="48538"/>
    </mc:Choice>
    <mc:Fallback xmlns="">
      <p:transition spd="slow" advTm="485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04800"/>
            <a:ext cx="8229600" cy="1371600"/>
          </a:xfrm>
        </p:spPr>
        <p:txBody>
          <a:bodyPr/>
          <a:lstStyle/>
          <a:p>
            <a:pPr>
              <a:defRPr/>
            </a:pPr>
            <a:r>
              <a:rPr lang="en-US" dirty="0"/>
              <a:t>Goals. Students will be able to:</a:t>
            </a:r>
          </a:p>
        </p:txBody>
      </p:sp>
      <p:sp>
        <p:nvSpPr>
          <p:cNvPr id="3" name="Content Placeholder 2"/>
          <p:cNvSpPr>
            <a:spLocks noGrp="1"/>
          </p:cNvSpPr>
          <p:nvPr>
            <p:ph idx="1"/>
          </p:nvPr>
        </p:nvSpPr>
        <p:spPr>
          <a:xfrm>
            <a:off x="469900" y="762000"/>
            <a:ext cx="8229600" cy="4114800"/>
          </a:xfrm>
        </p:spPr>
        <p:txBody>
          <a:bodyPr/>
          <a:lstStyle/>
          <a:p>
            <a:pPr>
              <a:defRPr/>
            </a:pPr>
            <a:r>
              <a:rPr lang="en-US" dirty="0"/>
              <a:t>Describe the trends reflected in the transition to </a:t>
            </a:r>
            <a:r>
              <a:rPr lang="en-US" i="1" dirty="0"/>
              <a:t>H. erectus </a:t>
            </a:r>
            <a:r>
              <a:rPr lang="en-US" dirty="0"/>
              <a:t>from </a:t>
            </a:r>
            <a:r>
              <a:rPr lang="en-US" i="1" dirty="0"/>
              <a:t>H. </a:t>
            </a:r>
            <a:r>
              <a:rPr lang="en-US" i="1" dirty="0" err="1"/>
              <a:t>habilis</a:t>
            </a:r>
            <a:endParaRPr lang="en-US" dirty="0"/>
          </a:p>
          <a:p>
            <a:pPr>
              <a:defRPr/>
            </a:pPr>
            <a:r>
              <a:rPr lang="en-US" dirty="0"/>
              <a:t>Describe Acheulian tools </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3417888"/>
            <a:ext cx="5178425"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40814"/>
      </p:ext>
    </p:extLst>
  </p:cSld>
  <p:clrMapOvr>
    <a:masterClrMapping/>
  </p:clrMapOvr>
  <p:transition spd="slow" advTm="5775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9"/>
            <a:ext cx="8229600" cy="1371600"/>
          </a:xfrm>
        </p:spPr>
        <p:txBody>
          <a:bodyPr/>
          <a:lstStyle/>
          <a:p>
            <a:r>
              <a:rPr lang="en-US" dirty="0"/>
              <a:t>Human Adaptations</a:t>
            </a:r>
          </a:p>
        </p:txBody>
      </p:sp>
      <p:sp>
        <p:nvSpPr>
          <p:cNvPr id="3" name="Content Placeholder 2"/>
          <p:cNvSpPr>
            <a:spLocks noGrp="1"/>
          </p:cNvSpPr>
          <p:nvPr>
            <p:ph idx="1"/>
          </p:nvPr>
        </p:nvSpPr>
        <p:spPr>
          <a:xfrm>
            <a:off x="217227" y="1219200"/>
            <a:ext cx="4343400" cy="2667000"/>
          </a:xfrm>
        </p:spPr>
        <p:txBody>
          <a:bodyPr/>
          <a:lstStyle/>
          <a:p>
            <a:r>
              <a:rPr lang="en-US" b="1" dirty="0">
                <a:solidFill>
                  <a:schemeClr val="accent4">
                    <a:lumMod val="90000"/>
                  </a:schemeClr>
                </a:solidFill>
              </a:rPr>
              <a:t>Bipedalism</a:t>
            </a:r>
          </a:p>
          <a:p>
            <a:r>
              <a:rPr lang="en-US" b="1" dirty="0">
                <a:solidFill>
                  <a:schemeClr val="accent4">
                    <a:lumMod val="90000"/>
                  </a:schemeClr>
                </a:solidFill>
              </a:rPr>
              <a:t>Use of simple artifacts (e.g., a stone flake)</a:t>
            </a:r>
          </a:p>
          <a:p>
            <a:r>
              <a:rPr lang="en-US" b="1" kern="0" dirty="0"/>
              <a:t>Large(r) Brains</a:t>
            </a:r>
          </a:p>
          <a:p>
            <a:r>
              <a:rPr lang="en-US" b="1" kern="0" dirty="0"/>
              <a:t>Long(</a:t>
            </a:r>
            <a:r>
              <a:rPr lang="en-US" b="1" kern="0" dirty="0" err="1"/>
              <a:t>er</a:t>
            </a:r>
            <a:r>
              <a:rPr lang="en-US" b="1" kern="0" dirty="0"/>
              <a:t>) period of parental investment</a:t>
            </a:r>
          </a:p>
          <a:p>
            <a:r>
              <a:rPr lang="en-US" b="1" dirty="0"/>
              <a:t>Use of fire</a:t>
            </a:r>
          </a:p>
          <a:p>
            <a:r>
              <a:rPr lang="en-US" dirty="0"/>
              <a:t>Religion</a:t>
            </a:r>
          </a:p>
          <a:p>
            <a:endParaRPr lang="en-US" dirty="0"/>
          </a:p>
        </p:txBody>
      </p:sp>
      <p:sp>
        <p:nvSpPr>
          <p:cNvPr id="5" name="Content Placeholder 2"/>
          <p:cNvSpPr txBox="1">
            <a:spLocks/>
          </p:cNvSpPr>
          <p:nvPr/>
        </p:nvSpPr>
        <p:spPr bwMode="auto">
          <a:xfrm>
            <a:off x="4560627" y="1219200"/>
            <a:ext cx="43445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dirty="0"/>
              <a:t>Kinship</a:t>
            </a:r>
          </a:p>
          <a:p>
            <a:r>
              <a:rPr lang="en-US" kern="0" dirty="0"/>
              <a:t>Language</a:t>
            </a:r>
          </a:p>
          <a:p>
            <a:r>
              <a:rPr lang="en-US" kern="0" dirty="0"/>
              <a:t>Medicine</a:t>
            </a:r>
          </a:p>
          <a:p>
            <a:r>
              <a:rPr lang="en-US" dirty="0"/>
              <a:t>Use of composite artifacts (e.g., a bow and arrow)</a:t>
            </a:r>
          </a:p>
          <a:p>
            <a:r>
              <a:rPr lang="en-US" kern="0" dirty="0"/>
              <a:t>Communal hunting</a:t>
            </a:r>
          </a:p>
          <a:p>
            <a:r>
              <a:rPr lang="en-US" dirty="0"/>
              <a:t>Marriage</a:t>
            </a:r>
          </a:p>
          <a:p>
            <a:r>
              <a:rPr lang="en-US" dirty="0"/>
              <a:t>Art</a:t>
            </a:r>
          </a:p>
          <a:p>
            <a:r>
              <a:rPr lang="en-US" dirty="0"/>
              <a:t>Families</a:t>
            </a:r>
          </a:p>
          <a:p>
            <a:endParaRPr lang="en-US" dirty="0"/>
          </a:p>
          <a:p>
            <a:endParaRPr lang="en-US" sz="3600" dirty="0"/>
          </a:p>
          <a:p>
            <a:endParaRPr lang="en-US" sz="3600" kern="0" dirty="0"/>
          </a:p>
        </p:txBody>
      </p:sp>
    </p:spTree>
    <p:extLst>
      <p:ext uri="{BB962C8B-B14F-4D97-AF65-F5344CB8AC3E}">
        <p14:creationId xmlns:p14="http://schemas.microsoft.com/office/powerpoint/2010/main" val="4231365933"/>
      </p:ext>
    </p:extLst>
  </p:cSld>
  <p:clrMapOvr>
    <a:masterClrMapping/>
  </p:clrMapOvr>
  <mc:AlternateContent xmlns:mc="http://schemas.openxmlformats.org/markup-compatibility/2006" xmlns:p14="http://schemas.microsoft.com/office/powerpoint/2010/main">
    <mc:Choice Requires="p14">
      <p:transition spd="slow" p14:dur="2000" advTm="30012"/>
    </mc:Choice>
    <mc:Fallback xmlns="">
      <p:transition spd="slow" advTm="300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304800"/>
            <a:ext cx="8229600" cy="6096000"/>
          </a:xfrm>
        </p:spPr>
        <p:txBody>
          <a:bodyPr/>
          <a:lstStyle/>
          <a:p>
            <a:pPr eaLnBrk="1" hangingPunct="1">
              <a:defRPr/>
            </a:pPr>
            <a:r>
              <a:rPr lang="en-US" altLang="en-US" dirty="0"/>
              <a:t>The Fate of </a:t>
            </a:r>
            <a:r>
              <a:rPr lang="en-US" altLang="en-US" i="1" dirty="0"/>
              <a:t>Homo </a:t>
            </a:r>
            <a:r>
              <a:rPr lang="en-US" altLang="en-US" i="1" dirty="0" err="1"/>
              <a:t>habilis</a:t>
            </a:r>
            <a:endParaRPr lang="en-US" altLang="en-US" i="1" dirty="0"/>
          </a:p>
          <a:p>
            <a:pPr lvl="1" eaLnBrk="1" hangingPunct="1">
              <a:defRPr/>
            </a:pPr>
            <a:r>
              <a:rPr lang="en-US" altLang="en-US" dirty="0"/>
              <a:t>Existence of </a:t>
            </a:r>
            <a:r>
              <a:rPr lang="en-US" altLang="en-US" i="1" dirty="0"/>
              <a:t>Homo </a:t>
            </a:r>
            <a:r>
              <a:rPr lang="en-US" altLang="en-US" i="1" dirty="0" err="1"/>
              <a:t>habilis</a:t>
            </a:r>
            <a:r>
              <a:rPr lang="en-US" altLang="en-US" dirty="0"/>
              <a:t> was relatively brief</a:t>
            </a:r>
          </a:p>
          <a:p>
            <a:pPr lvl="1" eaLnBrk="1" hangingPunct="1">
              <a:defRPr/>
            </a:pPr>
            <a:r>
              <a:rPr lang="en-US" altLang="en-US" dirty="0"/>
              <a:t>Remains disappear entirely sometime after about 1.8 million years ago.</a:t>
            </a:r>
          </a:p>
          <a:p>
            <a:pPr lvl="2" eaLnBrk="1" hangingPunct="1">
              <a:defRPr/>
            </a:pPr>
            <a:r>
              <a:rPr lang="en-US" altLang="en-US" i="1" dirty="0" err="1"/>
              <a:t>Habilis</a:t>
            </a:r>
            <a:r>
              <a:rPr lang="en-US" altLang="en-US" i="1" dirty="0"/>
              <a:t> </a:t>
            </a:r>
            <a:r>
              <a:rPr lang="en-US" altLang="en-US" dirty="0"/>
              <a:t>appears to have evolved into another hominid species. (Co-existed for a period too)</a:t>
            </a:r>
          </a:p>
          <a:p>
            <a:pPr lvl="2" eaLnBrk="1" hangingPunct="1">
              <a:defRPr/>
            </a:pPr>
            <a:r>
              <a:rPr lang="en-US" altLang="en-US" dirty="0"/>
              <a:t>What happened?</a:t>
            </a:r>
          </a:p>
          <a:p>
            <a:pPr lvl="3" eaLnBrk="1" hangingPunct="1">
              <a:defRPr/>
            </a:pPr>
            <a:r>
              <a:rPr lang="en-US" altLang="en-US" dirty="0"/>
              <a:t>Bigger brain</a:t>
            </a:r>
          </a:p>
          <a:p>
            <a:pPr lvl="3" eaLnBrk="1" hangingPunct="1">
              <a:defRPr/>
            </a:pPr>
            <a:r>
              <a:rPr lang="en-US" altLang="en-US" dirty="0"/>
              <a:t>More efficient walking</a:t>
            </a:r>
          </a:p>
          <a:p>
            <a:pPr lvl="3" eaLnBrk="1" hangingPunct="1">
              <a:defRPr/>
            </a:pPr>
            <a:r>
              <a:rPr lang="en-US" altLang="en-US" dirty="0"/>
              <a:t>Shorter arms but taller bodies.</a:t>
            </a:r>
          </a:p>
          <a:p>
            <a:pPr lvl="3" eaLnBrk="1" hangingPunct="1">
              <a:defRPr/>
            </a:pPr>
            <a:r>
              <a:rPr lang="en-US" altLang="en-US" dirty="0"/>
              <a:t>In short, became a different species: </a:t>
            </a:r>
            <a:r>
              <a:rPr lang="en-US" altLang="en-US" i="1" dirty="0"/>
              <a:t>Homo erectus</a:t>
            </a:r>
            <a:r>
              <a:rPr lang="en-US" altLang="en-US" dirty="0"/>
              <a:t> (also sometimes other species)</a:t>
            </a:r>
          </a:p>
        </p:txBody>
      </p:sp>
    </p:spTree>
    <p:extLst>
      <p:ext uri="{BB962C8B-B14F-4D97-AF65-F5344CB8AC3E}">
        <p14:creationId xmlns:p14="http://schemas.microsoft.com/office/powerpoint/2010/main" val="1154450096"/>
      </p:ext>
    </p:extLst>
  </p:cSld>
  <p:clrMapOvr>
    <a:masterClrMapping/>
  </p:clrMapOvr>
  <mc:AlternateContent xmlns:mc="http://schemas.openxmlformats.org/markup-compatibility/2006" xmlns:p14="http://schemas.microsoft.com/office/powerpoint/2010/main">
    <mc:Choice Requires="p14">
      <p:transition spd="slow" p14:dur="2000" advTm="136692"/>
    </mc:Choice>
    <mc:Fallback xmlns="">
      <p:transition spd="slow" advTm="136692"/>
    </mc:Fallback>
  </mc:AlternateContent>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978D293550EE408BBA80E379FB1048" ma:contentTypeVersion="13" ma:contentTypeDescription="Create a new document." ma:contentTypeScope="" ma:versionID="0320b37996e2507463ab4a755bdfbf3e">
  <xsd:schema xmlns:xsd="http://www.w3.org/2001/XMLSchema" xmlns:xs="http://www.w3.org/2001/XMLSchema" xmlns:p="http://schemas.microsoft.com/office/2006/metadata/properties" xmlns:ns3="4094fec7-eb86-4f33-885f-f4ec69534214" xmlns:ns4="73a3dab4-b00d-4a1f-a26d-4395bc4ed9d3" targetNamespace="http://schemas.microsoft.com/office/2006/metadata/properties" ma:root="true" ma:fieldsID="ec0d64960e09cbef36647de189690bea" ns3:_="" ns4:_="">
    <xsd:import namespace="4094fec7-eb86-4f33-885f-f4ec69534214"/>
    <xsd:import namespace="73a3dab4-b00d-4a1f-a26d-4395bc4ed9d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4fec7-eb86-4f33-885f-f4ec69534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a3dab4-b00d-4a1f-a26d-4395bc4ed9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43991B-6898-46DC-8AEA-57D16F93D40A}">
  <ds:schemaRefs>
    <ds:schemaRef ds:uri="73a3dab4-b00d-4a1f-a26d-4395bc4ed9d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4094fec7-eb86-4f33-885f-f4ec69534214"/>
    <ds:schemaRef ds:uri="http://www.w3.org/XML/1998/namespace"/>
    <ds:schemaRef ds:uri="http://purl.org/dc/dcmitype/"/>
  </ds:schemaRefs>
</ds:datastoreItem>
</file>

<file path=customXml/itemProps2.xml><?xml version="1.0" encoding="utf-8"?>
<ds:datastoreItem xmlns:ds="http://schemas.openxmlformats.org/officeDocument/2006/customXml" ds:itemID="{55617BEC-A8D0-4D32-82E1-CFE2394B6C1C}">
  <ds:schemaRefs>
    <ds:schemaRef ds:uri="http://schemas.microsoft.com/sharepoint/v3/contenttype/forms"/>
  </ds:schemaRefs>
</ds:datastoreItem>
</file>

<file path=customXml/itemProps3.xml><?xml version="1.0" encoding="utf-8"?>
<ds:datastoreItem xmlns:ds="http://schemas.openxmlformats.org/officeDocument/2006/customXml" ds:itemID="{2B489FAF-128F-46A9-A245-27AA2BE78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4fec7-eb86-4f33-885f-f4ec69534214"/>
    <ds:schemaRef ds:uri="73a3dab4-b00d-4a1f-a26d-4395bc4ed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Textured</Template>
  <TotalTime>5251</TotalTime>
  <Words>1233</Words>
  <Application>Microsoft Office PowerPoint</Application>
  <PresentationFormat>On-screen Show (4:3)</PresentationFormat>
  <Paragraphs>153</Paragraphs>
  <Slides>28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Tahoma</vt:lpstr>
      <vt:lpstr>Wingdings</vt:lpstr>
      <vt:lpstr>Textured</vt:lpstr>
      <vt:lpstr>Goals. Students will be able to:</vt:lpstr>
      <vt:lpstr>PowerPoint Presentation</vt:lpstr>
      <vt:lpstr>Human Adaptations</vt:lpstr>
      <vt:lpstr>Homo habilis</vt:lpstr>
      <vt:lpstr>OLDOWAN HOMININS AT THE KANJERA SITE</vt:lpstr>
      <vt:lpstr>Oldawan</vt:lpstr>
      <vt:lpstr>Goals. Students will be able to:</vt:lpstr>
      <vt:lpstr>Human Adaptations</vt:lpstr>
      <vt:lpstr>PowerPoint Presentation</vt:lpstr>
      <vt:lpstr>H. HABILIS AND H. ERECTUS: HUNTING, TOOLS, AND TEETH</vt:lpstr>
      <vt:lpstr>Early Human Behavior: Scavengers or Hunters?  Some bones at early sites have tool  marks on top of animal tooth marks</vt:lpstr>
      <vt:lpstr>PowerPoint Presentation</vt:lpstr>
      <vt:lpstr>Acheulian Hand Axes</vt:lpstr>
      <vt:lpstr>Homo erectus</vt:lpstr>
      <vt:lpstr>Homo erectus</vt:lpstr>
      <vt:lpstr>H. Erectus Traits </vt:lpstr>
      <vt:lpstr>Language</vt:lpstr>
      <vt:lpstr>H. erectus Traits</vt:lpstr>
      <vt:lpstr>Raising Homo erectus</vt:lpstr>
      <vt:lpstr>Famous H. erectus finds</vt:lpstr>
      <vt:lpstr>Homo out of Africa</vt:lpstr>
      <vt:lpstr>Homo Erectus</vt:lpstr>
      <vt:lpstr>Goals. Students will be able to:</vt:lpstr>
      <vt:lpstr>Lower Paleolithic</vt:lpstr>
      <vt:lpstr>Lower Paleolithic Tool Traditions</vt:lpstr>
      <vt:lpstr>PowerPoint Presentation</vt:lpstr>
      <vt:lpstr>Acheulian Tools</vt:lpstr>
      <vt:lpstr>PowerPoint Presentation</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Artifact Analysis</dc:title>
  <dc:creator>Todd VanPool</dc:creator>
  <cp:lastModifiedBy>VanPool, Todd</cp:lastModifiedBy>
  <cp:revision>54</cp:revision>
  <dcterms:created xsi:type="dcterms:W3CDTF">2011-01-19T17:16:25Z</dcterms:created>
  <dcterms:modified xsi:type="dcterms:W3CDTF">2021-09-24T15:23:52Z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0x01010028978D293550EE408BBA80E379FB1048</vt:lpwstr>
  </property>
</Properties>
</file>