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0"/>
  </p:notesMasterIdLst>
  <p:sldIdLst>
    <p:sldId id="415" r:id="rId5"/>
    <p:sldId id="433" r:id="rId6"/>
    <p:sldId id="311" r:id="rId7"/>
    <p:sldId id="420" r:id="rId8"/>
    <p:sldId id="421" r:id="rId9"/>
    <p:sldId id="422" r:id="rId10"/>
    <p:sldId id="423" r:id="rId11"/>
    <p:sldId id="424" r:id="rId12"/>
    <p:sldId id="425" r:id="rId13"/>
    <p:sldId id="434" r:id="rId14"/>
    <p:sldId id="435" r:id="rId15"/>
    <p:sldId id="436" r:id="rId16"/>
    <p:sldId id="437" r:id="rId17"/>
    <p:sldId id="438" r:id="rId18"/>
    <p:sldId id="439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3" d="100"/>
          <a:sy n="93" d="100"/>
        </p:scale>
        <p:origin x="84" y="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Pool, Todd" userId="05216d8f-9783-452a-a1a8-bff49cd9eb6f" providerId="ADAL" clId="{B0AF6581-4DBB-4372-8388-92B9E5D04BC8}"/>
    <pc:docChg chg="modShowInfo">
      <pc:chgData name="VanPool, Todd" userId="05216d8f-9783-452a-a1a8-bff49cd9eb6f" providerId="ADAL" clId="{B0AF6581-4DBB-4372-8388-92B9E5D04BC8}" dt="2021-10-06T15:17:20.766" v="2" actId="2744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1C966D-D1B5-44E8-8B26-A51CAFB09C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6EEF37E-7505-4CE7-A82A-5E7BB777CEDF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D0804E9-3D8A-43E1-81E5-494BB552B5D7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94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BDBF447-C58E-482B-986C-2189E96F234F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78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B4AD90E-0A59-476E-840D-D27FE0B1213E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46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A04815B-CB16-47CA-BBA4-41674B806308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812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F6868-00EF-43EB-B157-526B39AD55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379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6C46D-8C23-42AF-BF16-605452FD8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93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F7E36-4E2E-402F-97EC-3BE87BFDA9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931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lo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5200" cy="106984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5300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657600" y="6705600"/>
            <a:ext cx="5486400" cy="1524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None/>
              <a:defRPr sz="105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371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lor_Picture with Caption and Jump to Long Desc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253037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895975"/>
            <a:ext cx="548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28700" y="228600"/>
            <a:ext cx="7086600" cy="494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678413"/>
            <a:ext cx="3048000" cy="1795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200400" y="6505575"/>
            <a:ext cx="2743200" cy="172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5067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A779C-1B9C-4A76-82D7-8B12B5B30D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82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02671-0493-47AA-BEF1-DB4560389B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34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992C4-E966-41C4-ABC5-8DF6CFC26F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25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21EC5-E63C-4271-83A8-1E263E080B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08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52EF-6F79-4B9E-8577-7877E41339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84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9403C-BDDB-43C2-AFB1-3A6A531A78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341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30C93-7E8B-46DF-B1BD-E227F63E4E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78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85E95-D297-45BD-910C-1EEB747EE4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909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3B138C-9386-4D1A-906C-45DB546C1A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-30480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en-US" dirty="0"/>
              <a:t>Goals. Students will be able to: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762000"/>
            <a:ext cx="82296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Describe key somatic and cultural features of archaic (pre-modern) </a:t>
            </a:r>
            <a:r>
              <a:rPr lang="en-US" i="1" dirty="0"/>
              <a:t>Homo sapiens</a:t>
            </a:r>
            <a:endParaRPr lang="en-US" dirty="0"/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3417888"/>
            <a:ext cx="5178425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727699"/>
      </p:ext>
    </p:extLst>
  </p:cSld>
  <p:clrMapOvr>
    <a:masterClrMapping/>
  </p:clrMapOvr>
  <p:transition spd="slow" advTm="3585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-30480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en-US" dirty="0"/>
              <a:t>Goals. Students will be able to: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762000"/>
            <a:ext cx="82296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Describe the defining characteristics of the Middle Paleolithic.</a:t>
            </a:r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3417888"/>
            <a:ext cx="5178425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454743"/>
      </p:ext>
    </p:extLst>
  </p:cSld>
  <p:clrMapOvr>
    <a:masterClrMapping/>
  </p:clrMapOvr>
  <p:transition spd="slow" advTm="80753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Middle Paleolithic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Lasts from 300 kya (but later in some areas) to around 40 kya (but earlier in some areas).</a:t>
            </a:r>
          </a:p>
          <a:p>
            <a:pPr eaLnBrk="1" hangingPunct="1">
              <a:defRPr/>
            </a:pPr>
            <a:r>
              <a:rPr lang="en-US" altLang="en-US"/>
              <a:t>Characterized by a more complex stone tool technology.</a:t>
            </a:r>
          </a:p>
          <a:p>
            <a:pPr eaLnBrk="1" hangingPunct="1">
              <a:defRPr/>
            </a:pPr>
            <a:r>
              <a:rPr lang="en-US" altLang="en-US"/>
              <a:t>Associated with premodern and modern </a:t>
            </a:r>
            <a:r>
              <a:rPr lang="en-US" altLang="en-US" i="1"/>
              <a:t>H. sapiens</a:t>
            </a: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23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21"/>
    </mc:Choice>
    <mc:Fallback xmlns="">
      <p:transition spd="slow" advTm="2802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371600"/>
          </a:xfrm>
        </p:spPr>
        <p:txBody>
          <a:bodyPr/>
          <a:lstStyle/>
          <a:p>
            <a:r>
              <a:rPr lang="en-US" dirty="0"/>
              <a:t>Neanderthal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114800"/>
          </a:xfrm>
        </p:spPr>
        <p:txBody>
          <a:bodyPr/>
          <a:lstStyle/>
          <a:p>
            <a:r>
              <a:rPr lang="en-US" dirty="0"/>
              <a:t>Use of fire was essential in a cold Europe</a:t>
            </a:r>
          </a:p>
          <a:p>
            <a:r>
              <a:rPr lang="en-US" dirty="0"/>
              <a:t>Lived in small bands/families, in open air and cave locations</a:t>
            </a:r>
          </a:p>
          <a:p>
            <a:r>
              <a:rPr lang="en-US" dirty="0"/>
              <a:t>Had language (but not as good as ours)</a:t>
            </a:r>
          </a:p>
          <a:p>
            <a:r>
              <a:rPr lang="en-US" dirty="0"/>
              <a:t>They buried their dead—ritual behavior (but no clear evidence of religion)</a:t>
            </a:r>
          </a:p>
        </p:txBody>
      </p:sp>
    </p:spTree>
    <p:extLst>
      <p:ext uri="{BB962C8B-B14F-4D97-AF65-F5344CB8AC3E}">
        <p14:creationId xmlns:p14="http://schemas.microsoft.com/office/powerpoint/2010/main" val="46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15"/>
    </mc:Choice>
    <mc:Fallback xmlns="">
      <p:transition spd="slow" advTm="13011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926"/>
            <a:ext cx="9144000" cy="609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02"/>
    </mc:Choice>
    <mc:Fallback xmlns="">
      <p:transition spd="slow" advTm="6330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5410200" cy="4800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/>
              <a:t>Development of </a:t>
            </a:r>
            <a:r>
              <a:rPr lang="en-US" altLang="en-US" sz="2800" dirty="0" err="1"/>
              <a:t>premodern</a:t>
            </a:r>
            <a:r>
              <a:rPr lang="en-US" altLang="en-US" sz="2800" dirty="0"/>
              <a:t> </a:t>
            </a:r>
            <a:r>
              <a:rPr lang="en-US" altLang="en-US" sz="2800" i="1" dirty="0"/>
              <a:t>Homo Sapiens </a:t>
            </a:r>
            <a:r>
              <a:rPr lang="en-US" altLang="en-US" sz="2800" dirty="0"/>
              <a:t>did not correspond with a great cultural break.</a:t>
            </a:r>
          </a:p>
          <a:p>
            <a:pPr lvl="1" eaLnBrk="1" hangingPunct="1">
              <a:defRPr/>
            </a:pPr>
            <a:r>
              <a:rPr lang="en-US" altLang="en-US" sz="2400" dirty="0" err="1"/>
              <a:t>Handaxes</a:t>
            </a:r>
            <a:r>
              <a:rPr lang="en-US" altLang="en-US" sz="2400" dirty="0"/>
              <a:t> similar to those manufactured by </a:t>
            </a:r>
            <a:r>
              <a:rPr lang="en-US" altLang="en-US" sz="2400" i="1" dirty="0"/>
              <a:t>Homo erectus</a:t>
            </a:r>
            <a:r>
              <a:rPr lang="en-US" altLang="en-US" sz="2400" dirty="0"/>
              <a:t> are common at </a:t>
            </a:r>
            <a:r>
              <a:rPr lang="en-US" altLang="en-US" sz="2400" dirty="0" err="1"/>
              <a:t>premodern</a:t>
            </a:r>
            <a:r>
              <a:rPr lang="en-US" altLang="en-US" sz="2400" dirty="0"/>
              <a:t> </a:t>
            </a:r>
            <a:r>
              <a:rPr lang="en-US" altLang="en-US" sz="2400" i="1" dirty="0"/>
              <a:t>Homo sapiens</a:t>
            </a:r>
            <a:r>
              <a:rPr lang="en-US" altLang="en-US" sz="2400" dirty="0"/>
              <a:t> sites in Europe and Africa.</a:t>
            </a:r>
          </a:p>
          <a:p>
            <a:pPr lvl="1" eaLnBrk="1" hangingPunct="1">
              <a:defRPr/>
            </a:pPr>
            <a:r>
              <a:rPr lang="en-US" altLang="en-US" sz="2400" dirty="0"/>
              <a:t>By 200,000 years </a:t>
            </a:r>
            <a:r>
              <a:rPr lang="en-US" altLang="en-US" sz="2400"/>
              <a:t>ago, </a:t>
            </a:r>
            <a:r>
              <a:rPr lang="en-US" altLang="en-US" sz="2400" dirty="0"/>
              <a:t>a new and more efficient industry developed.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085" y="609600"/>
            <a:ext cx="345043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65"/>
    </mc:Choice>
    <mc:Fallback xmlns="">
      <p:transition spd="slow" advTm="15436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aquime mo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4288"/>
            <a:ext cx="77724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122602"/>
      </p:ext>
    </p:extLst>
  </p:cSld>
  <p:clrMapOvr>
    <a:masterClrMapping/>
  </p:clrMapOvr>
  <p:transition spd="slow" advTm="37029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371600"/>
          </a:xfrm>
        </p:spPr>
        <p:txBody>
          <a:bodyPr/>
          <a:lstStyle/>
          <a:p>
            <a:r>
              <a:rPr lang="en-US" dirty="0"/>
              <a:t>Human Adaptations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227" y="783609"/>
            <a:ext cx="4343400" cy="4114800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90000"/>
                  </a:schemeClr>
                </a:solidFill>
              </a:rPr>
              <a:t>Bipedalism</a:t>
            </a:r>
          </a:p>
          <a:p>
            <a:r>
              <a:rPr lang="en-US" b="1" dirty="0">
                <a:solidFill>
                  <a:schemeClr val="accent4">
                    <a:lumMod val="90000"/>
                  </a:schemeClr>
                </a:solidFill>
              </a:rPr>
              <a:t>Use of fire</a:t>
            </a:r>
          </a:p>
          <a:p>
            <a:r>
              <a:rPr lang="en-US" b="1" dirty="0">
                <a:solidFill>
                  <a:schemeClr val="accent4">
                    <a:lumMod val="90000"/>
                  </a:schemeClr>
                </a:solidFill>
              </a:rPr>
              <a:t>Use of simple artifacts (e.g., a stone flake)</a:t>
            </a:r>
          </a:p>
          <a:p>
            <a:r>
              <a:rPr lang="en-US" b="1" kern="0" dirty="0"/>
              <a:t>Large Brains</a:t>
            </a:r>
          </a:p>
          <a:p>
            <a:r>
              <a:rPr lang="en-US" b="1" kern="0" dirty="0"/>
              <a:t>Long period of parental investment</a:t>
            </a:r>
          </a:p>
          <a:p>
            <a:r>
              <a:rPr lang="en-US" b="1" dirty="0"/>
              <a:t>Kinship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60627" y="783609"/>
            <a:ext cx="43445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b="1" dirty="0"/>
              <a:t>Families</a:t>
            </a:r>
          </a:p>
          <a:p>
            <a:r>
              <a:rPr lang="en-US" b="1" kern="0" dirty="0"/>
              <a:t>Language</a:t>
            </a:r>
          </a:p>
          <a:p>
            <a:r>
              <a:rPr lang="en-US" b="1" dirty="0"/>
              <a:t>Use of composite artifacts (e.g., a stone tipped spear)</a:t>
            </a:r>
          </a:p>
          <a:p>
            <a:r>
              <a:rPr lang="en-US" dirty="0"/>
              <a:t>Religion</a:t>
            </a:r>
          </a:p>
          <a:p>
            <a:r>
              <a:rPr lang="en-US" kern="0" dirty="0"/>
              <a:t>Medicine</a:t>
            </a:r>
          </a:p>
          <a:p>
            <a:r>
              <a:rPr lang="en-US" kern="0" dirty="0"/>
              <a:t>Communal hunting</a:t>
            </a:r>
          </a:p>
          <a:p>
            <a:r>
              <a:rPr lang="en-US" dirty="0"/>
              <a:t>Marriage</a:t>
            </a:r>
          </a:p>
          <a:p>
            <a:r>
              <a:rPr lang="en-US" dirty="0"/>
              <a:t>Art</a:t>
            </a:r>
          </a:p>
          <a:p>
            <a:endParaRPr lang="en-US" dirty="0"/>
          </a:p>
          <a:p>
            <a:endParaRPr lang="en-US" sz="3600" dirty="0"/>
          </a:p>
          <a:p>
            <a:endParaRPr 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201711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77"/>
    </mc:Choice>
    <mc:Fallback xmlns="">
      <p:transition spd="slow" advTm="8207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Change in </a:t>
            </a:r>
            <a:r>
              <a:rPr lang="en-US" altLang="en-US" i="1" dirty="0"/>
              <a:t>H. erectus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1148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altLang="en-US" sz="3600" dirty="0"/>
              <a:t>Beginning as much as 600,000 years ago, and well-established by 400,000 years ago, </a:t>
            </a:r>
            <a:r>
              <a:rPr lang="en-US" altLang="en-US" sz="3600" b="1" dirty="0" err="1"/>
              <a:t>premodern</a:t>
            </a:r>
            <a:r>
              <a:rPr lang="en-US" altLang="en-US" sz="3600" b="1" dirty="0"/>
              <a:t> </a:t>
            </a:r>
            <a:r>
              <a:rPr lang="en-US" altLang="en-US" sz="3600" i="1" dirty="0"/>
              <a:t>Homo sapiens</a:t>
            </a:r>
            <a:r>
              <a:rPr lang="en-US" altLang="en-US" sz="3600" dirty="0"/>
              <a:t>.</a:t>
            </a:r>
          </a:p>
          <a:p>
            <a:pPr lvl="1" eaLnBrk="1" hangingPunct="1">
              <a:defRPr/>
            </a:pPr>
            <a:r>
              <a:rPr lang="en-US" altLang="en-US" sz="3600" dirty="0"/>
              <a:t>Anatomically modern </a:t>
            </a:r>
            <a:r>
              <a:rPr lang="en-US" altLang="en-US" sz="3600" i="1" dirty="0"/>
              <a:t>Homo sapiens</a:t>
            </a:r>
            <a:r>
              <a:rPr lang="en-US" altLang="en-US" sz="3600" dirty="0"/>
              <a:t> appear in the African fossil record around 195,000 </a:t>
            </a:r>
            <a:r>
              <a:rPr lang="en-US" altLang="en-US" sz="3200" dirty="0"/>
              <a:t>B.P.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9"/>
    </mc:Choice>
    <mc:Fallback xmlns="">
      <p:transition spd="slow" advTm="3635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The Neanderthals</a:t>
            </a:r>
            <a:br>
              <a:rPr lang="en-US" altLang="en-US" dirty="0"/>
            </a:br>
            <a:r>
              <a:rPr lang="en-US" altLang="en-US" dirty="0"/>
              <a:t>(130,000 to 28,000 BP)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The best known of the </a:t>
            </a:r>
            <a:r>
              <a:rPr lang="en-US" altLang="en-US" dirty="0" err="1"/>
              <a:t>premoderns</a:t>
            </a:r>
            <a:r>
              <a:rPr lang="en-US" altLang="en-US" dirty="0"/>
              <a:t> are the Neanderthals.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The Neanderthals were just one group of </a:t>
            </a:r>
            <a:r>
              <a:rPr lang="en-US" altLang="en-US" dirty="0" err="1"/>
              <a:t>premodern</a:t>
            </a:r>
            <a:r>
              <a:rPr lang="en-US" altLang="en-US" dirty="0"/>
              <a:t> human beings.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They are well known for several reasons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/>
              <a:t>They were abundant in Europe, where most early paleoanthropological research was done.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/>
              <a:t>Neanderthals used caves extensively, and archaeological remains are better preserved in cave settings.</a:t>
            </a:r>
          </a:p>
        </p:txBody>
      </p:sp>
    </p:spTree>
    <p:extLst>
      <p:ext uri="{BB962C8B-B14F-4D97-AF65-F5344CB8AC3E}">
        <p14:creationId xmlns:p14="http://schemas.microsoft.com/office/powerpoint/2010/main" val="17958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07"/>
    </mc:Choice>
    <mc:Fallback xmlns="">
      <p:transition spd="slow" advTm="3760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4953000"/>
            <a:ext cx="7505700" cy="566738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Geographic Distribution of Neanderthal Fossils</a:t>
            </a:r>
          </a:p>
        </p:txBody>
      </p:sp>
      <p:pic>
        <p:nvPicPr>
          <p:cNvPr id="60419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" b="206"/>
          <a:stretch>
            <a:fillRect/>
          </a:stretch>
        </p:blipFill>
        <p:spPr>
          <a:xfrm>
            <a:off x="1028700" y="866775"/>
            <a:ext cx="7086600" cy="3768725"/>
          </a:xfrm>
        </p:spPr>
      </p:pic>
    </p:spTree>
    <p:extLst>
      <p:ext uri="{BB962C8B-B14F-4D97-AF65-F5344CB8AC3E}">
        <p14:creationId xmlns:p14="http://schemas.microsoft.com/office/powerpoint/2010/main" val="192361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9"/>
    </mc:Choice>
    <mc:Fallback xmlns="">
      <p:transition spd="slow" advTm="1627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Morphological Evidence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dirty="0"/>
              <a:t>Neanderthal brain size often surpassed that of modern human beings.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en-US" dirty="0"/>
              <a:t>Larger bodies ordinarily require larger brains to control them, and Neanderthals did have more massive bodies than anatomically modern human beings.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dirty="0"/>
              <a:t>The Neanderthal face was large, with the lower portion far forward of the eyes and brows.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en-US" dirty="0"/>
              <a:t>The nasal bridge was wide and flaring, and they lacked the thin, pointy chin that typifies modern human beings.</a:t>
            </a:r>
          </a:p>
        </p:txBody>
      </p:sp>
    </p:spTree>
    <p:extLst>
      <p:ext uri="{BB962C8B-B14F-4D97-AF65-F5344CB8AC3E}">
        <p14:creationId xmlns:p14="http://schemas.microsoft.com/office/powerpoint/2010/main" val="84240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44"/>
    </mc:Choice>
    <mc:Fallback xmlns="">
      <p:transition spd="slow" advTm="5494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315200" cy="10699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COLD-ADAPTED NEANDERTHALS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/>
          <a:lstStyle/>
          <a:p>
            <a:pPr>
              <a:defRPr/>
            </a:pPr>
            <a:r>
              <a:rPr lang="en-US" dirty="0"/>
              <a:t>Neanderthals were stocky, with large trunks relative to their limb length</a:t>
            </a:r>
          </a:p>
          <a:p>
            <a:pPr lvl="1">
              <a:defRPr/>
            </a:pPr>
            <a:r>
              <a:rPr lang="en-US" dirty="0"/>
              <a:t>Phenotype minimizes surface area and conserves heat</a:t>
            </a:r>
          </a:p>
          <a:p>
            <a:pPr>
              <a:defRPr/>
            </a:pPr>
            <a:r>
              <a:rPr lang="en-US" dirty="0"/>
              <a:t>Massive nasal cavities of Neanderthal fossils suggest they had long, broad noses to expand area for warming and moistening air</a:t>
            </a:r>
          </a:p>
          <a:p>
            <a:pPr eaLnBrk="1" hangingPunct="1">
              <a:defRPr/>
            </a:pPr>
            <a:r>
              <a:rPr lang="en-US" dirty="0"/>
              <a:t>Neanderthals’ front teeth: extremely large, show evidence of wear</a:t>
            </a:r>
          </a:p>
          <a:p>
            <a:pPr lvl="1" eaLnBrk="1" hangingPunct="1">
              <a:defRPr/>
            </a:pPr>
            <a:r>
              <a:rPr lang="en-US" dirty="0"/>
              <a:t>Probably used for many jobs later done by tools</a:t>
            </a:r>
          </a:p>
          <a:p>
            <a:pPr eaLnBrk="1" hangingPunct="1">
              <a:defRPr/>
            </a:pPr>
            <a:r>
              <a:rPr lang="en-US" dirty="0"/>
              <a:t>Neanderthal technology: Middle Paleolithic tool tradition called </a:t>
            </a:r>
            <a:r>
              <a:rPr lang="en-US" b="1" dirty="0"/>
              <a:t>Mousterian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5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91"/>
    </mc:Choice>
    <mc:Fallback xmlns="">
      <p:transition spd="slow" advTm="10719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Scan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63"/>
            <a:ext cx="9144000" cy="659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49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09"/>
    </mc:Choice>
    <mc:Fallback xmlns="">
      <p:transition spd="slow" advTm="5350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1828800" y="-31956"/>
            <a:ext cx="2740742" cy="6889955"/>
            <a:chOff x="864" y="605"/>
            <a:chExt cx="1373" cy="3715"/>
          </a:xfrm>
        </p:grpSpPr>
        <p:pic>
          <p:nvPicPr>
            <p:cNvPr id="64520" name="Picture 3" descr="Scan000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605"/>
              <a:ext cx="1373" cy="3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1" name="Rectangle 4"/>
            <p:cNvSpPr>
              <a:spLocks noChangeArrowheads="1"/>
            </p:cNvSpPr>
            <p:nvPr/>
          </p:nvSpPr>
          <p:spPr bwMode="auto">
            <a:xfrm>
              <a:off x="1632" y="3264"/>
              <a:ext cx="576" cy="10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4515" name="Group 5"/>
          <p:cNvGrpSpPr>
            <a:grpSpLocks/>
          </p:cNvGrpSpPr>
          <p:nvPr/>
        </p:nvGrpSpPr>
        <p:grpSpPr bwMode="auto">
          <a:xfrm>
            <a:off x="4561040" y="0"/>
            <a:ext cx="2830360" cy="6858000"/>
            <a:chOff x="3292" y="0"/>
            <a:chExt cx="1615" cy="4320"/>
          </a:xfrm>
        </p:grpSpPr>
        <p:pic>
          <p:nvPicPr>
            <p:cNvPr id="64518" name="Picture 6" descr="Scan0006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" y="0"/>
              <a:ext cx="161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9" name="Rectangle 7"/>
            <p:cNvSpPr>
              <a:spLocks noChangeArrowheads="1"/>
            </p:cNvSpPr>
            <p:nvPr/>
          </p:nvSpPr>
          <p:spPr bwMode="auto">
            <a:xfrm>
              <a:off x="3312" y="3552"/>
              <a:ext cx="288" cy="76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64516" name="Text Box 8"/>
          <p:cNvSpPr txBox="1">
            <a:spLocks noChangeArrowheads="1"/>
          </p:cNvSpPr>
          <p:nvPr/>
        </p:nvSpPr>
        <p:spPr bwMode="auto">
          <a:xfrm>
            <a:off x="0" y="381000"/>
            <a:ext cx="1864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Neanderthal</a:t>
            </a:r>
          </a:p>
        </p:txBody>
      </p:sp>
      <p:sp>
        <p:nvSpPr>
          <p:cNvPr id="64517" name="Text Box 9"/>
          <p:cNvSpPr txBox="1">
            <a:spLocks noChangeArrowheads="1"/>
          </p:cNvSpPr>
          <p:nvPr/>
        </p:nvSpPr>
        <p:spPr bwMode="auto">
          <a:xfrm>
            <a:off x="7391399" y="476071"/>
            <a:ext cx="17526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Cromagnum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(early anatomically modern human</a:t>
            </a:r>
          </a:p>
        </p:txBody>
      </p:sp>
    </p:spTree>
    <p:extLst>
      <p:ext uri="{BB962C8B-B14F-4D97-AF65-F5344CB8AC3E}">
        <p14:creationId xmlns:p14="http://schemas.microsoft.com/office/powerpoint/2010/main" val="15541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43"/>
    </mc:Choice>
    <mc:Fallback xmlns="">
      <p:transition spd="slow" advTm="32343"/>
    </mc:Fallback>
  </mc:AlternateContent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978D293550EE408BBA80E379FB1048" ma:contentTypeVersion="13" ma:contentTypeDescription="Create a new document." ma:contentTypeScope="" ma:versionID="0320b37996e2507463ab4a755bdfbf3e">
  <xsd:schema xmlns:xsd="http://www.w3.org/2001/XMLSchema" xmlns:xs="http://www.w3.org/2001/XMLSchema" xmlns:p="http://schemas.microsoft.com/office/2006/metadata/properties" xmlns:ns3="4094fec7-eb86-4f33-885f-f4ec69534214" xmlns:ns4="73a3dab4-b00d-4a1f-a26d-4395bc4ed9d3" targetNamespace="http://schemas.microsoft.com/office/2006/metadata/properties" ma:root="true" ma:fieldsID="ec0d64960e09cbef36647de189690bea" ns3:_="" ns4:_="">
    <xsd:import namespace="4094fec7-eb86-4f33-885f-f4ec69534214"/>
    <xsd:import namespace="73a3dab4-b00d-4a1f-a26d-4395bc4ed9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94fec7-eb86-4f33-885f-f4ec695342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3dab4-b00d-4a1f-a26d-4395bc4ed9d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43991B-6898-46DC-8AEA-57D16F93D40A}">
  <ds:schemaRefs>
    <ds:schemaRef ds:uri="http://schemas.microsoft.com/office/2006/documentManagement/types"/>
    <ds:schemaRef ds:uri="73a3dab4-b00d-4a1f-a26d-4395bc4ed9d3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4094fec7-eb86-4f33-885f-f4ec6953421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5617BEC-A8D0-4D32-82E1-CFE2394B6C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D59CB1-D30A-4C5D-8F3E-F42924B643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94fec7-eb86-4f33-885f-f4ec69534214"/>
    <ds:schemaRef ds:uri="73a3dab4-b00d-4a1f-a26d-4395bc4ed9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5365</TotalTime>
  <Words>496</Words>
  <Application>Microsoft Office PowerPoint</Application>
  <PresentationFormat>On-screen Show (4:3)</PresentationFormat>
  <Paragraphs>62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Tahoma</vt:lpstr>
      <vt:lpstr>Wingdings</vt:lpstr>
      <vt:lpstr>Textured</vt:lpstr>
      <vt:lpstr>Goals. Students will be able to:</vt:lpstr>
      <vt:lpstr>Human Adaptations</vt:lpstr>
      <vt:lpstr>Change in H. erectus</vt:lpstr>
      <vt:lpstr>The Neanderthals (130,000 to 28,000 BP)</vt:lpstr>
      <vt:lpstr>Geographic Distribution of Neanderthal Fossils</vt:lpstr>
      <vt:lpstr>PowerPoint Presentation</vt:lpstr>
      <vt:lpstr>COLD-ADAPTED NEANDERTHALS</vt:lpstr>
      <vt:lpstr>PowerPoint Presentation</vt:lpstr>
      <vt:lpstr>PowerPoint Presentation</vt:lpstr>
      <vt:lpstr>Goals. Students will be able to:</vt:lpstr>
      <vt:lpstr>Middle Paleolithic</vt:lpstr>
      <vt:lpstr>Neanderthal Culture</vt:lpstr>
      <vt:lpstr>PowerPoint Presentation</vt:lpstr>
      <vt:lpstr>PowerPoint Presentation</vt:lpstr>
      <vt:lpstr>PowerPoint Presentation</vt:lpstr>
    </vt:vector>
  </TitlesOfParts>
  <Company>University of Missouri--Columbia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Artifact Analysis</dc:title>
  <dc:creator>Todd VanPool</dc:creator>
  <cp:lastModifiedBy>VanPool, Todd</cp:lastModifiedBy>
  <cp:revision>60</cp:revision>
  <dcterms:created xsi:type="dcterms:W3CDTF">2011-01-19T17:16:25Z</dcterms:created>
  <dcterms:modified xsi:type="dcterms:W3CDTF">2021-10-06T15:17:23Z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0x01010028978D293550EE408BBA80E379FB1048</vt:lpwstr>
  </property>
</Properties>
</file>