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28"/>
  </p:notesMasterIdLst>
  <p:sldIdLst>
    <p:sldId id="415" r:id="rId5"/>
    <p:sldId id="433" r:id="rId6"/>
    <p:sldId id="329" r:id="rId7"/>
    <p:sldId id="323" r:id="rId8"/>
    <p:sldId id="324" r:id="rId9"/>
    <p:sldId id="325" r:id="rId10"/>
    <p:sldId id="326" r:id="rId11"/>
    <p:sldId id="327" r:id="rId12"/>
    <p:sldId id="328" r:id="rId13"/>
    <p:sldId id="449" r:id="rId14"/>
    <p:sldId id="493" r:id="rId15"/>
    <p:sldId id="455" r:id="rId16"/>
    <p:sldId id="450" r:id="rId17"/>
    <p:sldId id="494" r:id="rId18"/>
    <p:sldId id="452" r:id="rId19"/>
    <p:sldId id="459" r:id="rId20"/>
    <p:sldId id="460" r:id="rId21"/>
    <p:sldId id="444" r:id="rId22"/>
    <p:sldId id="443" r:id="rId23"/>
    <p:sldId id="441" r:id="rId24"/>
    <p:sldId id="445" r:id="rId25"/>
    <p:sldId id="448" r:id="rId26"/>
    <p:sldId id="436"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93" d="100"/>
          <a:sy n="93" d="100"/>
        </p:scale>
        <p:origin x="84" y="4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Pool, Todd" userId="05216d8f-9783-452a-a1a8-bff49cd9eb6f" providerId="ADAL" clId="{79A099C2-EE17-4C04-BB7B-E59390837720}"/>
    <pc:docChg chg="delSld modShowInfo">
      <pc:chgData name="VanPool, Todd" userId="05216d8f-9783-452a-a1a8-bff49cd9eb6f" providerId="ADAL" clId="{79A099C2-EE17-4C04-BB7B-E59390837720}" dt="2021-10-06T15:34:22.182" v="3" actId="2744"/>
      <pc:docMkLst>
        <pc:docMk/>
      </pc:docMkLst>
      <pc:sldChg chg="del">
        <pc:chgData name="VanPool, Todd" userId="05216d8f-9783-452a-a1a8-bff49cd9eb6f" providerId="ADAL" clId="{79A099C2-EE17-4C04-BB7B-E59390837720}" dt="2021-10-06T15:33:37.855" v="0" actId="47"/>
        <pc:sldMkLst>
          <pc:docMk/>
          <pc:sldMk cId="2999026703" sldId="4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151C966D-D1B5-44E8-8B26-A51CAFB09C0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4BF2168-DF27-4ED6-B7F3-ACD0E39B49CC}" type="slidenum">
              <a:rPr lang="en-US" altLang="en-US">
                <a:latin typeface="Arial" panose="020B0604020202020204" pitchFamily="34" charset="0"/>
              </a:rPr>
              <a:pPr/>
              <a:t>3</a:t>
            </a:fld>
            <a:endParaRPr lang="en-US" altLang="en-US">
              <a:latin typeface="Arial" panose="020B0604020202020204"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Coevolution of Composite-Tool Technology, Constructive Memory, and Language Implications for the Evolution of Modern Human Behavior by Stanley H. Ambrose</a:t>
            </a:r>
          </a:p>
        </p:txBody>
      </p:sp>
      <p:sp>
        <p:nvSpPr>
          <p:cNvPr id="4" name="Slide Number Placeholder 3"/>
          <p:cNvSpPr>
            <a:spLocks noGrp="1"/>
          </p:cNvSpPr>
          <p:nvPr>
            <p:ph type="sldNum" sz="quarter" idx="10"/>
          </p:nvPr>
        </p:nvSpPr>
        <p:spPr/>
        <p:txBody>
          <a:bodyPr/>
          <a:lstStyle/>
          <a:p>
            <a:pPr>
              <a:defRPr/>
            </a:pPr>
            <a:fld id="{151C966D-D1B5-44E8-8B26-A51CAFB09C09}" type="slidenum">
              <a:rPr lang="en-US" altLang="en-US" smtClean="0"/>
              <a:pPr>
                <a:defRPr/>
              </a:pPr>
              <a:t>10</a:t>
            </a:fld>
            <a:endParaRPr lang="en-US" altLang="en-US"/>
          </a:p>
        </p:txBody>
      </p:sp>
    </p:spTree>
    <p:extLst>
      <p:ext uri="{BB962C8B-B14F-4D97-AF65-F5344CB8AC3E}">
        <p14:creationId xmlns:p14="http://schemas.microsoft.com/office/powerpoint/2010/main" val="1202092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Coevolution of Composite-Tool Technology, Constructive Memory, and Language Implications for the Evolution of Modern Human Behavior by Stanley H. Ambrose</a:t>
            </a:r>
          </a:p>
        </p:txBody>
      </p:sp>
      <p:sp>
        <p:nvSpPr>
          <p:cNvPr id="4" name="Slide Number Placeholder 3"/>
          <p:cNvSpPr>
            <a:spLocks noGrp="1"/>
          </p:cNvSpPr>
          <p:nvPr>
            <p:ph type="sldNum" sz="quarter" idx="10"/>
          </p:nvPr>
        </p:nvSpPr>
        <p:spPr/>
        <p:txBody>
          <a:bodyPr/>
          <a:lstStyle/>
          <a:p>
            <a:pPr>
              <a:defRPr/>
            </a:pPr>
            <a:fld id="{151C966D-D1B5-44E8-8B26-A51CAFB09C09}" type="slidenum">
              <a:rPr lang="en-US" altLang="en-US" smtClean="0"/>
              <a:pPr>
                <a:defRPr/>
              </a:pPr>
              <a:t>11</a:t>
            </a:fld>
            <a:endParaRPr lang="en-US" altLang="en-US"/>
          </a:p>
        </p:txBody>
      </p:sp>
    </p:spTree>
    <p:extLst>
      <p:ext uri="{BB962C8B-B14F-4D97-AF65-F5344CB8AC3E}">
        <p14:creationId xmlns:p14="http://schemas.microsoft.com/office/powerpoint/2010/main" val="4170384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A04815B-CB16-47CA-BBA4-41674B806308}" type="slidenum">
              <a:rPr lang="en-US" altLang="en-US">
                <a:latin typeface="Arial" panose="020B0604020202020204" pitchFamily="34" charset="0"/>
              </a:rPr>
              <a:pPr/>
              <a:t>23</a:t>
            </a:fld>
            <a:endParaRPr lang="en-US" altLang="en-US">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4085257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altLang="en-US" noProof="0"/>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A0F6868-00EF-43EB-B157-526B39AD5545}" type="slidenum">
              <a:rPr lang="en-US" altLang="en-US"/>
              <a:pPr>
                <a:defRPr/>
              </a:pPr>
              <a:t>‹#›</a:t>
            </a:fld>
            <a:endParaRPr lang="en-US" altLang="en-US"/>
          </a:p>
        </p:txBody>
      </p:sp>
    </p:spTree>
    <p:extLst>
      <p:ext uri="{BB962C8B-B14F-4D97-AF65-F5344CB8AC3E}">
        <p14:creationId xmlns:p14="http://schemas.microsoft.com/office/powerpoint/2010/main" val="851379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916C46D-8C23-42AF-BF16-605452FD8440}" type="slidenum">
              <a:rPr lang="en-US" altLang="en-US"/>
              <a:pPr>
                <a:defRPr/>
              </a:pPr>
              <a:t>‹#›</a:t>
            </a:fld>
            <a:endParaRPr lang="en-US" altLang="en-US"/>
          </a:p>
        </p:txBody>
      </p:sp>
    </p:spTree>
    <p:extLst>
      <p:ext uri="{BB962C8B-B14F-4D97-AF65-F5344CB8AC3E}">
        <p14:creationId xmlns:p14="http://schemas.microsoft.com/office/powerpoint/2010/main" val="1252939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E5F7E36-4E2E-402F-97EC-3BE87BFDA94C}" type="slidenum">
              <a:rPr lang="en-US" altLang="en-US"/>
              <a:pPr>
                <a:defRPr/>
              </a:pPr>
              <a:t>‹#›</a:t>
            </a:fld>
            <a:endParaRPr lang="en-US" altLang="en-US"/>
          </a:p>
        </p:txBody>
      </p:sp>
    </p:spTree>
    <p:extLst>
      <p:ext uri="{BB962C8B-B14F-4D97-AF65-F5344CB8AC3E}">
        <p14:creationId xmlns:p14="http://schemas.microsoft.com/office/powerpoint/2010/main" val="92093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CAA779C-1B9C-4A76-82D7-8B12B5B30D42}" type="slidenum">
              <a:rPr lang="en-US" altLang="en-US"/>
              <a:pPr>
                <a:defRPr/>
              </a:pPr>
              <a:t>‹#›</a:t>
            </a:fld>
            <a:endParaRPr lang="en-US" altLang="en-US"/>
          </a:p>
        </p:txBody>
      </p:sp>
    </p:spTree>
    <p:extLst>
      <p:ext uri="{BB962C8B-B14F-4D97-AF65-F5344CB8AC3E}">
        <p14:creationId xmlns:p14="http://schemas.microsoft.com/office/powerpoint/2010/main" val="356082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6402671-0493-47AA-BEF1-DB4560389B77}" type="slidenum">
              <a:rPr lang="en-US" altLang="en-US"/>
              <a:pPr>
                <a:defRPr/>
              </a:pPr>
              <a:t>‹#›</a:t>
            </a:fld>
            <a:endParaRPr lang="en-US" altLang="en-US"/>
          </a:p>
        </p:txBody>
      </p:sp>
    </p:spTree>
    <p:extLst>
      <p:ext uri="{BB962C8B-B14F-4D97-AF65-F5344CB8AC3E}">
        <p14:creationId xmlns:p14="http://schemas.microsoft.com/office/powerpoint/2010/main" val="757343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9D992C4-E966-41C4-ABC5-8DF6CFC26FF1}" type="slidenum">
              <a:rPr lang="en-US" altLang="en-US"/>
              <a:pPr>
                <a:defRPr/>
              </a:pPr>
              <a:t>‹#›</a:t>
            </a:fld>
            <a:endParaRPr lang="en-US" altLang="en-US"/>
          </a:p>
        </p:txBody>
      </p:sp>
    </p:spTree>
    <p:extLst>
      <p:ext uri="{BB962C8B-B14F-4D97-AF65-F5344CB8AC3E}">
        <p14:creationId xmlns:p14="http://schemas.microsoft.com/office/powerpoint/2010/main" val="134325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EA21EC5-E63C-4271-83A8-1E263E080B6D}" type="slidenum">
              <a:rPr lang="en-US" altLang="en-US"/>
              <a:pPr>
                <a:defRPr/>
              </a:pPr>
              <a:t>‹#›</a:t>
            </a:fld>
            <a:endParaRPr lang="en-US" altLang="en-US"/>
          </a:p>
        </p:txBody>
      </p:sp>
    </p:spTree>
    <p:extLst>
      <p:ext uri="{BB962C8B-B14F-4D97-AF65-F5344CB8AC3E}">
        <p14:creationId xmlns:p14="http://schemas.microsoft.com/office/powerpoint/2010/main" val="177908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94952EF-6F79-4B9E-8577-7877E413391C}" type="slidenum">
              <a:rPr lang="en-US" altLang="en-US"/>
              <a:pPr>
                <a:defRPr/>
              </a:pPr>
              <a:t>‹#›</a:t>
            </a:fld>
            <a:endParaRPr lang="en-US" altLang="en-US"/>
          </a:p>
        </p:txBody>
      </p:sp>
    </p:spTree>
    <p:extLst>
      <p:ext uri="{BB962C8B-B14F-4D97-AF65-F5344CB8AC3E}">
        <p14:creationId xmlns:p14="http://schemas.microsoft.com/office/powerpoint/2010/main" val="472846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409403C-BDDB-43C2-AFB1-3A6A531A78B9}" type="slidenum">
              <a:rPr lang="en-US" altLang="en-US"/>
              <a:pPr>
                <a:defRPr/>
              </a:pPr>
              <a:t>‹#›</a:t>
            </a:fld>
            <a:endParaRPr lang="en-US" altLang="en-US"/>
          </a:p>
        </p:txBody>
      </p:sp>
    </p:spTree>
    <p:extLst>
      <p:ext uri="{BB962C8B-B14F-4D97-AF65-F5344CB8AC3E}">
        <p14:creationId xmlns:p14="http://schemas.microsoft.com/office/powerpoint/2010/main" val="1308341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D530C93-7E8B-46DF-B1BD-E227F63E4EED}" type="slidenum">
              <a:rPr lang="en-US" altLang="en-US"/>
              <a:pPr>
                <a:defRPr/>
              </a:pPr>
              <a:t>‹#›</a:t>
            </a:fld>
            <a:endParaRPr lang="en-US" altLang="en-US"/>
          </a:p>
        </p:txBody>
      </p:sp>
    </p:spTree>
    <p:extLst>
      <p:ext uri="{BB962C8B-B14F-4D97-AF65-F5344CB8AC3E}">
        <p14:creationId xmlns:p14="http://schemas.microsoft.com/office/powerpoint/2010/main" val="1255788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CB85E95-D297-45BD-910C-1EEB747EE4D3}" type="slidenum">
              <a:rPr lang="en-US" altLang="en-US"/>
              <a:pPr>
                <a:defRPr/>
              </a:pPr>
              <a:t>‹#›</a:t>
            </a:fld>
            <a:endParaRPr lang="en-US" altLang="en-US"/>
          </a:p>
        </p:txBody>
      </p:sp>
    </p:spTree>
    <p:extLst>
      <p:ext uri="{BB962C8B-B14F-4D97-AF65-F5344CB8AC3E}">
        <p14:creationId xmlns:p14="http://schemas.microsoft.com/office/powerpoint/2010/main" val="66890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panose="020B0604020202020204" pitchFamily="34" charset="0"/>
              </a:defRPr>
            </a:lvl1pPr>
          </a:lstStyle>
          <a:p>
            <a:pPr>
              <a:defRPr/>
            </a:pPr>
            <a:fld id="{503B138C-9386-4D1A-906C-45DB546C1AB3}"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304800"/>
            <a:ext cx="8229600" cy="1371600"/>
          </a:xfrm>
        </p:spPr>
        <p:txBody>
          <a:bodyPr/>
          <a:lstStyle/>
          <a:p>
            <a:pPr>
              <a:defRPr/>
            </a:pPr>
            <a:r>
              <a:rPr lang="en-US" dirty="0"/>
              <a:t>Goals. Students will be able to:</a:t>
            </a:r>
          </a:p>
        </p:txBody>
      </p:sp>
      <p:sp>
        <p:nvSpPr>
          <p:cNvPr id="3" name="Content Placeholder 2"/>
          <p:cNvSpPr>
            <a:spLocks noGrp="1"/>
          </p:cNvSpPr>
          <p:nvPr>
            <p:ph idx="1"/>
          </p:nvPr>
        </p:nvSpPr>
        <p:spPr>
          <a:xfrm>
            <a:off x="469900" y="762000"/>
            <a:ext cx="8229600" cy="4114800"/>
          </a:xfrm>
        </p:spPr>
        <p:txBody>
          <a:bodyPr/>
          <a:lstStyle/>
          <a:p>
            <a:pPr>
              <a:defRPr/>
            </a:pPr>
            <a:r>
              <a:rPr lang="en-US" dirty="0"/>
              <a:t>Describe key cultural features of the Upper Paleolithic</a:t>
            </a:r>
          </a:p>
          <a:p>
            <a:pPr>
              <a:defRPr/>
            </a:pPr>
            <a:r>
              <a:rPr lang="en-US" dirty="0"/>
              <a:t>Describe key stages in human cognition.</a:t>
            </a:r>
          </a:p>
          <a:p>
            <a:pPr>
              <a:defRPr/>
            </a:pPr>
            <a:endParaRPr lang="en-US" dirty="0"/>
          </a:p>
          <a:p>
            <a:pPr>
              <a:defRPr/>
            </a:pPr>
            <a:endParaRPr lang="en-US" dirty="0"/>
          </a:p>
        </p:txBody>
      </p:sp>
      <p:pic>
        <p:nvPicPr>
          <p:cNvPr id="71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2788" y="3417888"/>
            <a:ext cx="5178425" cy="344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727699"/>
      </p:ext>
    </p:extLst>
  </p:cSld>
  <p:clrMapOvr>
    <a:masterClrMapping/>
  </p:clrMapOvr>
  <p:transition spd="slow" advTm="18684"/>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dirty="0"/>
              <a:t>Brain/Language Development over the last 100 </a:t>
            </a:r>
            <a:r>
              <a:rPr lang="en-US" dirty="0" err="1"/>
              <a:t>mya</a:t>
            </a:r>
            <a:endParaRPr lang="en-US" dirty="0"/>
          </a:p>
        </p:txBody>
      </p:sp>
      <p:sp>
        <p:nvSpPr>
          <p:cNvPr id="3" name="Content Placeholder 2"/>
          <p:cNvSpPr>
            <a:spLocks noGrp="1"/>
          </p:cNvSpPr>
          <p:nvPr>
            <p:ph idx="1"/>
          </p:nvPr>
        </p:nvSpPr>
        <p:spPr>
          <a:xfrm>
            <a:off x="457200" y="1676400"/>
            <a:ext cx="8229600" cy="4114800"/>
          </a:xfrm>
        </p:spPr>
        <p:txBody>
          <a:bodyPr/>
          <a:lstStyle/>
          <a:p>
            <a:r>
              <a:rPr lang="en-US" sz="2800" dirty="0"/>
              <a:t>Towards the end of the Lower Paleolithic, normativity develops (imitation). </a:t>
            </a:r>
            <a:endParaRPr lang="en-US" sz="2400" dirty="0"/>
          </a:p>
          <a:p>
            <a:endParaRPr lang="en-US" sz="2800" dirty="0"/>
          </a:p>
        </p:txBody>
      </p:sp>
      <p:pic>
        <p:nvPicPr>
          <p:cNvPr id="102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8812" y="2961382"/>
            <a:ext cx="2746375" cy="15448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990600" y="4790214"/>
            <a:ext cx="2923470" cy="1899344"/>
          </a:xfrm>
          <a:prstGeom prst="rect">
            <a:avLst/>
          </a:prstGeom>
        </p:spPr>
      </p:pic>
      <p:pic>
        <p:nvPicPr>
          <p:cNvPr id="6" name="Picture 5"/>
          <p:cNvPicPr>
            <a:picLocks noChangeAspect="1"/>
          </p:cNvPicPr>
          <p:nvPr/>
        </p:nvPicPr>
        <p:blipFill>
          <a:blip r:embed="rId5"/>
          <a:stretch>
            <a:fillRect/>
          </a:stretch>
        </p:blipFill>
        <p:spPr>
          <a:xfrm>
            <a:off x="5034403" y="4790214"/>
            <a:ext cx="3347597" cy="1899047"/>
          </a:xfrm>
          <a:prstGeom prst="rect">
            <a:avLst/>
          </a:prstGeom>
        </p:spPr>
      </p:pic>
    </p:spTree>
    <p:extLst>
      <p:ext uri="{BB962C8B-B14F-4D97-AF65-F5344CB8AC3E}">
        <p14:creationId xmlns:p14="http://schemas.microsoft.com/office/powerpoint/2010/main" val="202605158"/>
      </p:ext>
    </p:extLst>
  </p:cSld>
  <p:clrMapOvr>
    <a:masterClrMapping/>
  </p:clrMapOvr>
  <mc:AlternateContent xmlns:mc="http://schemas.openxmlformats.org/markup-compatibility/2006" xmlns:p14="http://schemas.microsoft.com/office/powerpoint/2010/main">
    <mc:Choice Requires="p14">
      <p:transition spd="slow" p14:dur="2000" advTm="87771"/>
    </mc:Choice>
    <mc:Fallback xmlns="">
      <p:transition spd="slow" advTm="8777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7116"/>
            <a:ext cx="8229600" cy="5486400"/>
          </a:xfrm>
        </p:spPr>
        <p:txBody>
          <a:bodyPr/>
          <a:lstStyle/>
          <a:p>
            <a:r>
              <a:rPr lang="en-US" sz="2800" dirty="0"/>
              <a:t>Towards the end of the Lower Paleolithic, normativity develops (imitation). Reflected in the Acheulean technology (symmetry, regional traditions).</a:t>
            </a:r>
          </a:p>
          <a:p>
            <a:pPr lvl="1"/>
            <a:r>
              <a:rPr lang="en-US" sz="2400" dirty="0"/>
              <a:t>Probably developed based on exploitation of medium to large carcasses (too big to process with hands likes chimps do).</a:t>
            </a:r>
          </a:p>
          <a:p>
            <a:pPr lvl="1"/>
            <a:r>
              <a:rPr lang="en-US" sz="2400" dirty="0"/>
              <a:t>Larger social groups. Communal animal processing. Even transported heads to elephants.</a:t>
            </a:r>
          </a:p>
          <a:p>
            <a:pPr lvl="1"/>
            <a:r>
              <a:rPr lang="en-US" sz="2400" dirty="0"/>
              <a:t>Normative behavior = more standardized cooperation</a:t>
            </a:r>
          </a:p>
          <a:p>
            <a:pPr lvl="1"/>
            <a:endParaRPr lang="en-US" sz="2400" dirty="0"/>
          </a:p>
          <a:p>
            <a:endParaRPr lang="en-US" sz="2800" dirty="0"/>
          </a:p>
        </p:txBody>
      </p:sp>
      <p:sp>
        <p:nvSpPr>
          <p:cNvPr id="7" name="Title 1"/>
          <p:cNvSpPr>
            <a:spLocks noGrp="1"/>
          </p:cNvSpPr>
          <p:nvPr>
            <p:ph type="title"/>
          </p:nvPr>
        </p:nvSpPr>
        <p:spPr>
          <a:xfrm>
            <a:off x="457200" y="-509337"/>
            <a:ext cx="8229600" cy="1371600"/>
          </a:xfrm>
        </p:spPr>
        <p:txBody>
          <a:bodyPr/>
          <a:lstStyle/>
          <a:p>
            <a:br>
              <a:rPr lang="en-US" dirty="0"/>
            </a:br>
            <a:r>
              <a:rPr lang="en-US" dirty="0"/>
              <a:t>The Lower Paleolithic</a:t>
            </a:r>
          </a:p>
        </p:txBody>
      </p:sp>
    </p:spTree>
    <p:extLst>
      <p:ext uri="{BB962C8B-B14F-4D97-AF65-F5344CB8AC3E}">
        <p14:creationId xmlns:p14="http://schemas.microsoft.com/office/powerpoint/2010/main" val="2756861878"/>
      </p:ext>
    </p:extLst>
  </p:cSld>
  <p:clrMapOvr>
    <a:masterClrMapping/>
  </p:clrMapOvr>
  <mc:AlternateContent xmlns:mc="http://schemas.openxmlformats.org/markup-compatibility/2006" xmlns:p14="http://schemas.microsoft.com/office/powerpoint/2010/main">
    <mc:Choice Requires="p14">
      <p:transition spd="slow" p14:dur="2000" advTm="134670"/>
    </mc:Choice>
    <mc:Fallback xmlns="">
      <p:transition spd="slow" advTm="13467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80955372"/>
      </p:ext>
    </p:extLst>
  </p:cSld>
  <p:clrMapOvr>
    <a:masterClrMapping/>
  </p:clrMapOvr>
  <mc:AlternateContent xmlns:mc="http://schemas.openxmlformats.org/markup-compatibility/2006" xmlns:p14="http://schemas.microsoft.com/office/powerpoint/2010/main">
    <mc:Choice Requires="p14">
      <p:transition spd="slow" p14:dur="2000" advTm="38191"/>
    </mc:Choice>
    <mc:Fallback xmlns="">
      <p:transition spd="slow" advTm="3819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9337"/>
            <a:ext cx="8229600" cy="1371600"/>
          </a:xfrm>
        </p:spPr>
        <p:txBody>
          <a:bodyPr/>
          <a:lstStyle/>
          <a:p>
            <a:br>
              <a:rPr lang="en-US" dirty="0"/>
            </a:br>
            <a:r>
              <a:rPr lang="en-US" dirty="0"/>
              <a:t>The Middle Paleolithic</a:t>
            </a:r>
          </a:p>
        </p:txBody>
      </p:sp>
      <p:sp>
        <p:nvSpPr>
          <p:cNvPr id="3" name="Content Placeholder 2"/>
          <p:cNvSpPr>
            <a:spLocks noGrp="1"/>
          </p:cNvSpPr>
          <p:nvPr>
            <p:ph idx="1"/>
          </p:nvPr>
        </p:nvSpPr>
        <p:spPr>
          <a:xfrm>
            <a:off x="457200" y="1175084"/>
            <a:ext cx="8229600" cy="4648200"/>
          </a:xfrm>
        </p:spPr>
        <p:txBody>
          <a:bodyPr/>
          <a:lstStyle/>
          <a:p>
            <a:r>
              <a:rPr lang="en-US" sz="2400" dirty="0"/>
              <a:t>Development of normative behavior allows more humans to interact effectively. Hominid interaction becomes most significant fitness factor.</a:t>
            </a:r>
          </a:p>
          <a:p>
            <a:r>
              <a:rPr lang="en-US" sz="2400" dirty="0"/>
              <a:t>Results in adaptation of </a:t>
            </a:r>
            <a:r>
              <a:rPr lang="en-US" sz="2400" b="1" dirty="0"/>
              <a:t>recursion</a:t>
            </a:r>
            <a:r>
              <a:rPr lang="en-US" sz="2400" dirty="0"/>
              <a:t>: link behaviors sequentially in hierarchies of action (e.g., hafted tools). </a:t>
            </a:r>
          </a:p>
          <a:p>
            <a:r>
              <a:rPr lang="en-US" sz="2400" dirty="0"/>
              <a:t>Increases efficiency (e.g., better hunting weapons; holding on to good quality stone material for a long distance; too use/reuse through stages). </a:t>
            </a:r>
          </a:p>
          <a:p>
            <a:r>
              <a:rPr lang="en-US" sz="2400" dirty="0"/>
              <a:t>Still, people move randomly in circumscribed areas. Expedient, opportunistic use of resources.  Hostile to other groups. (lots of evidence of strenuous activities, high movement, and violence)</a:t>
            </a:r>
          </a:p>
        </p:txBody>
      </p:sp>
    </p:spTree>
    <p:extLst>
      <p:ext uri="{BB962C8B-B14F-4D97-AF65-F5344CB8AC3E}">
        <p14:creationId xmlns:p14="http://schemas.microsoft.com/office/powerpoint/2010/main" val="2936792829"/>
      </p:ext>
    </p:extLst>
  </p:cSld>
  <p:clrMapOvr>
    <a:masterClrMapping/>
  </p:clrMapOvr>
  <mc:AlternateContent xmlns:mc="http://schemas.openxmlformats.org/markup-compatibility/2006" xmlns:p14="http://schemas.microsoft.com/office/powerpoint/2010/main">
    <mc:Choice Requires="p14">
      <p:transition spd="slow" p14:dur="2000" advTm="115470"/>
    </mc:Choice>
    <mc:Fallback xmlns="">
      <p:transition spd="slow" advTm="11547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9337"/>
            <a:ext cx="8229600" cy="1371600"/>
          </a:xfrm>
        </p:spPr>
        <p:txBody>
          <a:bodyPr/>
          <a:lstStyle/>
          <a:p>
            <a:br>
              <a:rPr lang="en-US" dirty="0"/>
            </a:br>
            <a:r>
              <a:rPr lang="en-US" dirty="0"/>
              <a:t>The Middle Paleolithic</a:t>
            </a:r>
          </a:p>
        </p:txBody>
      </p:sp>
      <p:sp>
        <p:nvSpPr>
          <p:cNvPr id="3" name="Content Placeholder 2"/>
          <p:cNvSpPr>
            <a:spLocks noGrp="1"/>
          </p:cNvSpPr>
          <p:nvPr>
            <p:ph idx="1"/>
          </p:nvPr>
        </p:nvSpPr>
        <p:spPr>
          <a:xfrm>
            <a:off x="457200" y="1175084"/>
            <a:ext cx="8229600" cy="4648200"/>
          </a:xfrm>
        </p:spPr>
        <p:txBody>
          <a:bodyPr/>
          <a:lstStyle/>
          <a:p>
            <a:r>
              <a:rPr lang="en-US" sz="2400" dirty="0"/>
              <a:t>Development of normative behavior allows more humans to interact effectively. Hominid interaction becomes most significant fitness factor.</a:t>
            </a:r>
          </a:p>
          <a:p>
            <a:r>
              <a:rPr lang="en-US" sz="2400" dirty="0"/>
              <a:t>Results in adaptation of </a:t>
            </a:r>
            <a:r>
              <a:rPr lang="en-US" sz="2400" b="1" dirty="0"/>
              <a:t>recursion</a:t>
            </a:r>
            <a:r>
              <a:rPr lang="en-US" sz="2400" dirty="0"/>
              <a:t>: link behaviors sequentially in hierarchies of action (e.g., hafted tools). </a:t>
            </a:r>
          </a:p>
          <a:p>
            <a:r>
              <a:rPr lang="en-US" sz="2400" dirty="0"/>
              <a:t>Increases efficiency (e.g., better hunting weapons; holding on to good quality stone material for a long distance; too use/reuse through stages). </a:t>
            </a:r>
          </a:p>
          <a:p>
            <a:r>
              <a:rPr lang="en-US" sz="2400" dirty="0"/>
              <a:t>Still, people move randomly in circumscribed areas. Expedient, opportunistic use of resources.  Hostile to other groups. (lots of evidence of strenuous activities, high movement, and violence)</a:t>
            </a:r>
          </a:p>
        </p:txBody>
      </p:sp>
    </p:spTree>
    <p:extLst>
      <p:ext uri="{BB962C8B-B14F-4D97-AF65-F5344CB8AC3E}">
        <p14:creationId xmlns:p14="http://schemas.microsoft.com/office/powerpoint/2010/main" val="3792288240"/>
      </p:ext>
    </p:extLst>
  </p:cSld>
  <p:clrMapOvr>
    <a:masterClrMapping/>
  </p:clrMapOvr>
  <mc:AlternateContent xmlns:mc="http://schemas.openxmlformats.org/markup-compatibility/2006" xmlns:p14="http://schemas.microsoft.com/office/powerpoint/2010/main">
    <mc:Choice Requires="p14">
      <p:transition spd="slow" p14:dur="2000" advTm="142499"/>
    </mc:Choice>
    <mc:Fallback xmlns="">
      <p:transition spd="slow" advTm="14249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90"/>
            <a:ext cx="8229600" cy="1371600"/>
          </a:xfrm>
        </p:spPr>
        <p:txBody>
          <a:bodyPr/>
          <a:lstStyle/>
          <a:p>
            <a:r>
              <a:rPr lang="en-US" dirty="0"/>
              <a:t>The Upper Paleolithic</a:t>
            </a:r>
          </a:p>
        </p:txBody>
      </p:sp>
      <p:sp>
        <p:nvSpPr>
          <p:cNvPr id="3" name="Content Placeholder 2"/>
          <p:cNvSpPr>
            <a:spLocks noGrp="1"/>
          </p:cNvSpPr>
          <p:nvPr>
            <p:ph idx="1"/>
          </p:nvPr>
        </p:nvSpPr>
        <p:spPr>
          <a:xfrm>
            <a:off x="457200" y="1371600"/>
            <a:ext cx="8229600" cy="4114800"/>
          </a:xfrm>
        </p:spPr>
        <p:txBody>
          <a:bodyPr/>
          <a:lstStyle/>
          <a:p>
            <a:r>
              <a:rPr lang="en-US" sz="2400" dirty="0"/>
              <a:t>Abstraction: Think about intangible things (e.g., an afterlife; family relationships beyond immediate relatives [kinship], morality).</a:t>
            </a:r>
          </a:p>
          <a:p>
            <a:r>
              <a:rPr lang="en-US" sz="2400" dirty="0"/>
              <a:t>Troop-to-tribe transition. Long distance trade and social relationships.</a:t>
            </a:r>
          </a:p>
        </p:txBody>
      </p:sp>
      <p:pic>
        <p:nvPicPr>
          <p:cNvPr id="4" name="Picture 3"/>
          <p:cNvPicPr>
            <a:picLocks noChangeAspect="1"/>
          </p:cNvPicPr>
          <p:nvPr/>
        </p:nvPicPr>
        <p:blipFill>
          <a:blip r:embed="rId2"/>
          <a:stretch>
            <a:fillRect/>
          </a:stretch>
        </p:blipFill>
        <p:spPr>
          <a:xfrm>
            <a:off x="732023" y="3429000"/>
            <a:ext cx="4652565" cy="3429000"/>
          </a:xfrm>
          <a:prstGeom prst="rect">
            <a:avLst/>
          </a:prstGeom>
        </p:spPr>
      </p:pic>
      <p:sp>
        <p:nvSpPr>
          <p:cNvPr id="5" name="TextBox 4"/>
          <p:cNvSpPr txBox="1"/>
          <p:nvPr/>
        </p:nvSpPr>
        <p:spPr>
          <a:xfrm>
            <a:off x="5651288" y="4431581"/>
            <a:ext cx="3492712" cy="1569660"/>
          </a:xfrm>
          <a:prstGeom prst="rect">
            <a:avLst/>
          </a:prstGeom>
          <a:noFill/>
        </p:spPr>
        <p:txBody>
          <a:bodyPr wrap="square" rtlCol="0">
            <a:spAutoFit/>
          </a:bodyPr>
          <a:lstStyle/>
          <a:p>
            <a:r>
              <a:rPr lang="en-US" sz="2400" dirty="0"/>
              <a:t>Bones with ‘counting notches’ common. Extra-somatic stored information</a:t>
            </a:r>
          </a:p>
        </p:txBody>
      </p:sp>
    </p:spTree>
    <p:extLst>
      <p:ext uri="{BB962C8B-B14F-4D97-AF65-F5344CB8AC3E}">
        <p14:creationId xmlns:p14="http://schemas.microsoft.com/office/powerpoint/2010/main" val="508000260"/>
      </p:ext>
    </p:extLst>
  </p:cSld>
  <p:clrMapOvr>
    <a:masterClrMapping/>
  </p:clrMapOvr>
  <mc:AlternateContent xmlns:mc="http://schemas.openxmlformats.org/markup-compatibility/2006" xmlns:p14="http://schemas.microsoft.com/office/powerpoint/2010/main">
    <mc:Choice Requires="p14">
      <p:transition spd="slow" p14:dur="2000" advTm="247311"/>
    </mc:Choice>
    <mc:Fallback xmlns="">
      <p:transition spd="slow" advTm="24731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371600"/>
          </a:xfrm>
        </p:spPr>
        <p:txBody>
          <a:bodyPr/>
          <a:lstStyle/>
          <a:p>
            <a:r>
              <a:rPr lang="en-US" dirty="0"/>
              <a:t>Before the Upper Paleolithic, people seem to have </a:t>
            </a:r>
            <a:r>
              <a:rPr lang="en-US" i="1" dirty="0"/>
              <a:t>reacted</a:t>
            </a:r>
            <a:r>
              <a:rPr lang="en-US" dirty="0"/>
              <a:t> to their environment. AMH (after 70 </a:t>
            </a:r>
            <a:r>
              <a:rPr lang="en-US" dirty="0" err="1"/>
              <a:t>kya</a:t>
            </a:r>
            <a:r>
              <a:rPr lang="en-US" dirty="0"/>
              <a:t>) </a:t>
            </a:r>
            <a:r>
              <a:rPr lang="en-US" i="1" dirty="0"/>
              <a:t>planned</a:t>
            </a:r>
            <a:r>
              <a:rPr lang="en-US" dirty="0"/>
              <a:t> for their environment.</a:t>
            </a:r>
            <a:br>
              <a:rPr lang="en-US" dirty="0"/>
            </a:br>
            <a:br>
              <a:rPr lang="en-US" dirty="0"/>
            </a:br>
            <a:r>
              <a:rPr lang="en-US" dirty="0"/>
              <a:t>A ‘culturally constructed’ environment (trade, planned trips, cooperation).</a:t>
            </a:r>
          </a:p>
        </p:txBody>
      </p:sp>
    </p:spTree>
    <p:extLst>
      <p:ext uri="{BB962C8B-B14F-4D97-AF65-F5344CB8AC3E}">
        <p14:creationId xmlns:p14="http://schemas.microsoft.com/office/powerpoint/2010/main" val="1006046801"/>
      </p:ext>
    </p:extLst>
  </p:cSld>
  <p:clrMapOvr>
    <a:masterClrMapping/>
  </p:clrMapOvr>
  <mc:AlternateContent xmlns:mc="http://schemas.openxmlformats.org/markup-compatibility/2006" xmlns:p14="http://schemas.microsoft.com/office/powerpoint/2010/main">
    <mc:Choice Requires="p14">
      <p:transition spd="slow" p14:dur="2000" advTm="52767"/>
    </mc:Choice>
    <mc:Fallback xmlns="">
      <p:transition spd="slow" advTm="5276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114800"/>
          </a:xfrm>
        </p:spPr>
        <p:txBody>
          <a:bodyPr/>
          <a:lstStyle/>
          <a:p>
            <a:pPr marL="0" indent="0" algn="ctr">
              <a:buNone/>
            </a:pPr>
            <a:r>
              <a:rPr lang="en-US" dirty="0"/>
              <a:t>“I need a tool.”</a:t>
            </a:r>
          </a:p>
          <a:p>
            <a:pPr marL="0" indent="0" algn="ctr">
              <a:buNone/>
            </a:pPr>
            <a:endParaRPr lang="en-US" dirty="0"/>
          </a:p>
          <a:p>
            <a:pPr marL="0" indent="0" algn="ctr">
              <a:buNone/>
            </a:pPr>
            <a:r>
              <a:rPr lang="en-US" dirty="0"/>
              <a:t>“There are wildebeests over there.”</a:t>
            </a:r>
          </a:p>
          <a:p>
            <a:pPr marL="0" indent="0" algn="ctr">
              <a:buNone/>
            </a:pPr>
            <a:endParaRPr lang="en-US" dirty="0"/>
          </a:p>
          <a:p>
            <a:pPr marL="0" indent="0" algn="ctr">
              <a:buNone/>
            </a:pPr>
            <a:r>
              <a:rPr lang="en-US" dirty="0"/>
              <a:t>“I heard the wildebeest migration started early. If we moved to the game pass and worked together, we could get enough meat for both of our families for many days. Would you like to join our camp?”</a:t>
            </a:r>
          </a:p>
        </p:txBody>
      </p:sp>
    </p:spTree>
    <p:extLst>
      <p:ext uri="{BB962C8B-B14F-4D97-AF65-F5344CB8AC3E}">
        <p14:creationId xmlns:p14="http://schemas.microsoft.com/office/powerpoint/2010/main" val="1633138543"/>
      </p:ext>
    </p:extLst>
  </p:cSld>
  <p:clrMapOvr>
    <a:masterClrMapping/>
  </p:clrMapOvr>
  <mc:AlternateContent xmlns:mc="http://schemas.openxmlformats.org/markup-compatibility/2006" xmlns:p14="http://schemas.microsoft.com/office/powerpoint/2010/main">
    <mc:Choice Requires="p14">
      <p:transition spd="slow" p14:dur="2000" advTm="129665"/>
    </mc:Choice>
    <mc:Fallback xmlns="">
      <p:transition spd="slow" advTm="12966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r>
              <a:rPr lang="en-US" dirty="0"/>
              <a:t>Language and Our Brain</a:t>
            </a:r>
          </a:p>
        </p:txBody>
      </p:sp>
      <p:sp>
        <p:nvSpPr>
          <p:cNvPr id="3" name="Content Placeholder 2"/>
          <p:cNvSpPr>
            <a:spLocks noGrp="1"/>
          </p:cNvSpPr>
          <p:nvPr>
            <p:ph idx="1"/>
          </p:nvPr>
        </p:nvSpPr>
        <p:spPr>
          <a:xfrm>
            <a:off x="444910" y="1143000"/>
            <a:ext cx="8229600" cy="4114800"/>
          </a:xfrm>
        </p:spPr>
        <p:txBody>
          <a:bodyPr/>
          <a:lstStyle/>
          <a:p>
            <a:r>
              <a:rPr lang="en-US" dirty="0" err="1"/>
              <a:t>Broca’s</a:t>
            </a:r>
            <a:r>
              <a:rPr lang="en-US" dirty="0"/>
              <a:t> area starts growing by </a:t>
            </a:r>
            <a:r>
              <a:rPr lang="en-US" i="1" dirty="0"/>
              <a:t>H. </a:t>
            </a:r>
            <a:r>
              <a:rPr lang="en-US" i="1" dirty="0" err="1"/>
              <a:t>habilis</a:t>
            </a:r>
            <a:r>
              <a:rPr lang="en-US" dirty="0"/>
              <a:t>.</a:t>
            </a:r>
          </a:p>
          <a:p>
            <a:r>
              <a:rPr lang="en-US" dirty="0"/>
              <a:t>Hypoglossal nerve shows growth by 500 </a:t>
            </a:r>
            <a:r>
              <a:rPr lang="en-US" dirty="0" err="1"/>
              <a:t>kya</a:t>
            </a:r>
            <a:r>
              <a:rPr lang="en-US" dirty="0"/>
              <a:t> (late </a:t>
            </a:r>
            <a:r>
              <a:rPr lang="en-US" i="1" dirty="0"/>
              <a:t>H. erectus</a:t>
            </a:r>
            <a:r>
              <a:rPr lang="en-US" dirty="0"/>
              <a:t>).</a:t>
            </a:r>
          </a:p>
          <a:p>
            <a:r>
              <a:rPr lang="en-US" dirty="0"/>
              <a:t>Changes in ability to use tools and have long-term planning linked to better language</a:t>
            </a:r>
          </a:p>
          <a:p>
            <a:pPr lvl="1"/>
            <a:r>
              <a:rPr lang="en-US" dirty="0"/>
              <a:t>‘Mental time travel’ linked to planning is uniquely human. Linked to abstraction.</a:t>
            </a:r>
          </a:p>
        </p:txBody>
      </p:sp>
    </p:spTree>
    <p:extLst>
      <p:ext uri="{BB962C8B-B14F-4D97-AF65-F5344CB8AC3E}">
        <p14:creationId xmlns:p14="http://schemas.microsoft.com/office/powerpoint/2010/main" val="45923832"/>
      </p:ext>
    </p:extLst>
  </p:cSld>
  <p:clrMapOvr>
    <a:masterClrMapping/>
  </p:clrMapOvr>
  <mc:AlternateContent xmlns:mc="http://schemas.openxmlformats.org/markup-compatibility/2006" xmlns:p14="http://schemas.microsoft.com/office/powerpoint/2010/main">
    <mc:Choice Requires="p14">
      <p:transition spd="slow" p14:dur="2000" advTm="71592"/>
    </mc:Choice>
    <mc:Fallback xmlns="">
      <p:transition spd="slow" advTm="7159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r>
              <a:rPr lang="en-US" dirty="0"/>
              <a:t>Language</a:t>
            </a:r>
          </a:p>
        </p:txBody>
      </p:sp>
      <p:sp>
        <p:nvSpPr>
          <p:cNvPr id="3" name="Content Placeholder 2"/>
          <p:cNvSpPr>
            <a:spLocks noGrp="1"/>
          </p:cNvSpPr>
          <p:nvPr>
            <p:ph idx="1"/>
          </p:nvPr>
        </p:nvSpPr>
        <p:spPr>
          <a:xfrm>
            <a:off x="439994" y="1371600"/>
            <a:ext cx="8229600" cy="4114800"/>
          </a:xfrm>
        </p:spPr>
        <p:txBody>
          <a:bodyPr/>
          <a:lstStyle/>
          <a:p>
            <a:r>
              <a:rPr lang="en-US" dirty="0"/>
              <a:t>We are overbuilt for language:</a:t>
            </a:r>
          </a:p>
          <a:p>
            <a:pPr lvl="1"/>
            <a:r>
              <a:rPr lang="en-US" dirty="0"/>
              <a:t>We can make over 120 different distinct sounds. No single language uses all of them.</a:t>
            </a:r>
          </a:p>
          <a:p>
            <a:pPr lvl="1"/>
            <a:r>
              <a:rPr lang="en-US" dirty="0"/>
              <a:t>Huge vocabularies. Average person on street has a speaking vocabulary of 3,000 words (plus gestures). Shakespeare's vocabulary is estimated at 24,000.</a:t>
            </a:r>
          </a:p>
          <a:p>
            <a:r>
              <a:rPr lang="en-US" dirty="0"/>
              <a:t>Chimps make 20+ vocalizations/gestures.</a:t>
            </a:r>
          </a:p>
          <a:p>
            <a:pPr lvl="1"/>
            <a:endParaRPr lang="en-US" dirty="0"/>
          </a:p>
        </p:txBody>
      </p:sp>
    </p:spTree>
    <p:extLst>
      <p:ext uri="{BB962C8B-B14F-4D97-AF65-F5344CB8AC3E}">
        <p14:creationId xmlns:p14="http://schemas.microsoft.com/office/powerpoint/2010/main" val="2193463147"/>
      </p:ext>
    </p:extLst>
  </p:cSld>
  <p:clrMapOvr>
    <a:masterClrMapping/>
  </p:clrMapOvr>
  <mc:AlternateContent xmlns:mc="http://schemas.openxmlformats.org/markup-compatibility/2006" xmlns:p14="http://schemas.microsoft.com/office/powerpoint/2010/main">
    <mc:Choice Requires="p14">
      <p:transition spd="slow" p14:dur="2000" advTm="106643"/>
    </mc:Choice>
    <mc:Fallback xmlns="">
      <p:transition spd="slow" advTm="10664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lstStyle/>
          <a:p>
            <a:r>
              <a:rPr lang="en-US" dirty="0"/>
              <a:t>Human Adaptations</a:t>
            </a:r>
          </a:p>
        </p:txBody>
      </p:sp>
      <p:sp>
        <p:nvSpPr>
          <p:cNvPr id="3" name="Content Placeholder 2"/>
          <p:cNvSpPr>
            <a:spLocks noGrp="1"/>
          </p:cNvSpPr>
          <p:nvPr>
            <p:ph idx="1"/>
          </p:nvPr>
        </p:nvSpPr>
        <p:spPr>
          <a:xfrm>
            <a:off x="217227" y="783609"/>
            <a:ext cx="4343400" cy="4114800"/>
          </a:xfrm>
        </p:spPr>
        <p:txBody>
          <a:bodyPr/>
          <a:lstStyle/>
          <a:p>
            <a:r>
              <a:rPr lang="en-US" b="1" dirty="0">
                <a:solidFill>
                  <a:schemeClr val="accent3"/>
                </a:solidFill>
              </a:rPr>
              <a:t>Bipedalism</a:t>
            </a:r>
          </a:p>
          <a:p>
            <a:r>
              <a:rPr lang="en-US" b="1" dirty="0">
                <a:solidFill>
                  <a:schemeClr val="accent3"/>
                </a:solidFill>
              </a:rPr>
              <a:t>Use of fire</a:t>
            </a:r>
          </a:p>
          <a:p>
            <a:r>
              <a:rPr lang="en-US" b="1" dirty="0">
                <a:solidFill>
                  <a:schemeClr val="accent3"/>
                </a:solidFill>
              </a:rPr>
              <a:t>Use of simple artifacts </a:t>
            </a:r>
          </a:p>
          <a:p>
            <a:r>
              <a:rPr lang="en-US" b="1" kern="0" dirty="0">
                <a:solidFill>
                  <a:schemeClr val="accent3"/>
                </a:solidFill>
              </a:rPr>
              <a:t>Large Brains</a:t>
            </a:r>
          </a:p>
          <a:p>
            <a:r>
              <a:rPr lang="en-US" b="1" kern="0" dirty="0">
                <a:solidFill>
                  <a:schemeClr val="accent3"/>
                </a:solidFill>
              </a:rPr>
              <a:t>Long period of parental investment</a:t>
            </a:r>
          </a:p>
          <a:p>
            <a:r>
              <a:rPr lang="en-US" b="1" dirty="0">
                <a:solidFill>
                  <a:schemeClr val="accent3"/>
                </a:solidFill>
              </a:rPr>
              <a:t>Language</a:t>
            </a:r>
          </a:p>
          <a:p>
            <a:r>
              <a:rPr lang="en-US" b="1" dirty="0">
                <a:solidFill>
                  <a:schemeClr val="accent3"/>
                </a:solidFill>
              </a:rPr>
              <a:t>Families</a:t>
            </a:r>
            <a:endParaRPr lang="en-US" dirty="0">
              <a:solidFill>
                <a:schemeClr val="accent3"/>
              </a:solidFill>
            </a:endParaRPr>
          </a:p>
        </p:txBody>
      </p:sp>
      <p:sp>
        <p:nvSpPr>
          <p:cNvPr id="5" name="Content Placeholder 2"/>
          <p:cNvSpPr txBox="1">
            <a:spLocks/>
          </p:cNvSpPr>
          <p:nvPr/>
        </p:nvSpPr>
        <p:spPr bwMode="auto">
          <a:xfrm>
            <a:off x="4560626" y="783609"/>
            <a:ext cx="443097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r>
              <a:rPr lang="en-US" b="1" dirty="0">
                <a:solidFill>
                  <a:schemeClr val="accent3"/>
                </a:solidFill>
              </a:rPr>
              <a:t>Use of composite artifacts </a:t>
            </a:r>
          </a:p>
          <a:p>
            <a:r>
              <a:rPr lang="en-US" b="1" dirty="0"/>
              <a:t>Symbolic Language</a:t>
            </a:r>
          </a:p>
          <a:p>
            <a:r>
              <a:rPr lang="en-US" b="1" dirty="0"/>
              <a:t>Kinship</a:t>
            </a:r>
          </a:p>
          <a:p>
            <a:r>
              <a:rPr lang="en-US" b="1" dirty="0"/>
              <a:t>Religion</a:t>
            </a:r>
          </a:p>
          <a:p>
            <a:r>
              <a:rPr lang="en-US" b="1" kern="0" dirty="0"/>
              <a:t>Medicine</a:t>
            </a:r>
          </a:p>
          <a:p>
            <a:r>
              <a:rPr lang="en-US" b="1" kern="0" dirty="0"/>
              <a:t>Communal hunting</a:t>
            </a:r>
          </a:p>
          <a:p>
            <a:r>
              <a:rPr lang="en-US" b="1" dirty="0"/>
              <a:t>Marriage</a:t>
            </a:r>
          </a:p>
          <a:p>
            <a:r>
              <a:rPr lang="en-US" b="1" dirty="0"/>
              <a:t>Art</a:t>
            </a:r>
          </a:p>
          <a:p>
            <a:endParaRPr lang="en-US" dirty="0"/>
          </a:p>
          <a:p>
            <a:endParaRPr lang="en-US" sz="3600" dirty="0"/>
          </a:p>
          <a:p>
            <a:endParaRPr lang="en-US" sz="3600" kern="0" dirty="0"/>
          </a:p>
        </p:txBody>
      </p:sp>
    </p:spTree>
    <p:extLst>
      <p:ext uri="{BB962C8B-B14F-4D97-AF65-F5344CB8AC3E}">
        <p14:creationId xmlns:p14="http://schemas.microsoft.com/office/powerpoint/2010/main" val="2017117452"/>
      </p:ext>
    </p:extLst>
  </p:cSld>
  <p:clrMapOvr>
    <a:masterClrMapping/>
  </p:clrMapOvr>
  <mc:AlternateContent xmlns:mc="http://schemas.openxmlformats.org/markup-compatibility/2006" xmlns:p14="http://schemas.microsoft.com/office/powerpoint/2010/main">
    <mc:Choice Requires="p14">
      <p:transition spd="slow" p14:dur="2000" advTm="37765"/>
    </mc:Choice>
    <mc:Fallback xmlns="">
      <p:transition spd="slow" advTm="3776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r>
              <a:rPr lang="en-US" dirty="0"/>
              <a:t>Language</a:t>
            </a:r>
          </a:p>
        </p:txBody>
      </p:sp>
      <p:sp>
        <p:nvSpPr>
          <p:cNvPr id="3" name="Content Placeholder 2"/>
          <p:cNvSpPr>
            <a:spLocks noGrp="1"/>
          </p:cNvSpPr>
          <p:nvPr>
            <p:ph idx="1"/>
          </p:nvPr>
        </p:nvSpPr>
        <p:spPr>
          <a:xfrm>
            <a:off x="122059" y="914400"/>
            <a:ext cx="4449941" cy="4114800"/>
          </a:xfrm>
        </p:spPr>
        <p:txBody>
          <a:bodyPr/>
          <a:lstStyle/>
          <a:p>
            <a:r>
              <a:rPr lang="en-US" sz="2400" dirty="0"/>
              <a:t>Developed gradually</a:t>
            </a:r>
          </a:p>
          <a:p>
            <a:r>
              <a:rPr lang="en-US" sz="2400" dirty="0"/>
              <a:t>Our language includes:</a:t>
            </a:r>
          </a:p>
          <a:p>
            <a:pPr lvl="1"/>
            <a:r>
              <a:rPr lang="en-US" sz="2000" dirty="0"/>
              <a:t>Symbolism (you are as pretty as a rose).</a:t>
            </a:r>
          </a:p>
          <a:p>
            <a:pPr lvl="1"/>
            <a:r>
              <a:rPr lang="en-US" sz="2000" dirty="0"/>
              <a:t>Grammar (every language distinguishes between nouns and verbs)</a:t>
            </a:r>
          </a:p>
          <a:p>
            <a:pPr lvl="1"/>
            <a:r>
              <a:rPr lang="en-US" sz="2000" dirty="0"/>
              <a:t>A body that allows it (areas of the brain for processing linguistic information, control of the tongue [hypoglossal nerve])</a:t>
            </a:r>
          </a:p>
          <a:p>
            <a:pPr lvl="1"/>
            <a:endParaRPr lang="en-US" sz="2000" dirty="0"/>
          </a:p>
        </p:txBody>
      </p:sp>
      <p:pic>
        <p:nvPicPr>
          <p:cNvPr id="4" name="Picture 3"/>
          <p:cNvPicPr>
            <a:picLocks noChangeAspect="1"/>
          </p:cNvPicPr>
          <p:nvPr/>
        </p:nvPicPr>
        <p:blipFill>
          <a:blip r:embed="rId2"/>
          <a:stretch>
            <a:fillRect/>
          </a:stretch>
        </p:blipFill>
        <p:spPr>
          <a:xfrm>
            <a:off x="5715000" y="3404419"/>
            <a:ext cx="2510552" cy="3347403"/>
          </a:xfrm>
          <a:prstGeom prst="rect">
            <a:avLst/>
          </a:prstGeom>
        </p:spPr>
      </p:pic>
      <p:pic>
        <p:nvPicPr>
          <p:cNvPr id="5" name="Picture 4"/>
          <p:cNvPicPr>
            <a:picLocks noChangeAspect="1"/>
          </p:cNvPicPr>
          <p:nvPr/>
        </p:nvPicPr>
        <p:blipFill rotWithShape="1">
          <a:blip r:embed="rId3"/>
          <a:srcRect l="7381" t="21444" r="8977" b="34821"/>
          <a:stretch/>
        </p:blipFill>
        <p:spPr>
          <a:xfrm>
            <a:off x="685799" y="5181600"/>
            <a:ext cx="4663442" cy="1371600"/>
          </a:xfrm>
          <a:prstGeom prst="rect">
            <a:avLst/>
          </a:prstGeom>
        </p:spPr>
      </p:pic>
      <p:pic>
        <p:nvPicPr>
          <p:cNvPr id="6" name="Picture 5"/>
          <p:cNvPicPr>
            <a:picLocks noChangeAspect="1"/>
          </p:cNvPicPr>
          <p:nvPr/>
        </p:nvPicPr>
        <p:blipFill>
          <a:blip r:embed="rId4"/>
          <a:stretch>
            <a:fillRect/>
          </a:stretch>
        </p:blipFill>
        <p:spPr>
          <a:xfrm>
            <a:off x="4724400" y="914400"/>
            <a:ext cx="4140200" cy="2173605"/>
          </a:xfrm>
          <a:prstGeom prst="rect">
            <a:avLst/>
          </a:prstGeom>
        </p:spPr>
      </p:pic>
    </p:spTree>
    <p:extLst>
      <p:ext uri="{BB962C8B-B14F-4D97-AF65-F5344CB8AC3E}">
        <p14:creationId xmlns:p14="http://schemas.microsoft.com/office/powerpoint/2010/main" val="2438853089"/>
      </p:ext>
    </p:extLst>
  </p:cSld>
  <p:clrMapOvr>
    <a:masterClrMapping/>
  </p:clrMapOvr>
  <mc:AlternateContent xmlns:mc="http://schemas.openxmlformats.org/markup-compatibility/2006" xmlns:p14="http://schemas.microsoft.com/office/powerpoint/2010/main">
    <mc:Choice Requires="p14">
      <p:transition spd="slow" p14:dur="2000" advTm="77295"/>
    </mc:Choice>
    <mc:Fallback xmlns="">
      <p:transition spd="slow" advTm="7729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lstStyle/>
          <a:p>
            <a:r>
              <a:rPr lang="en-US" dirty="0"/>
              <a:t>LANGUAGE ALLOWS:</a:t>
            </a:r>
          </a:p>
        </p:txBody>
      </p:sp>
      <p:sp>
        <p:nvSpPr>
          <p:cNvPr id="3" name="Content Placeholder 2"/>
          <p:cNvSpPr>
            <a:spLocks noGrp="1"/>
          </p:cNvSpPr>
          <p:nvPr>
            <p:ph idx="1"/>
          </p:nvPr>
        </p:nvSpPr>
        <p:spPr>
          <a:xfrm>
            <a:off x="457200" y="1371600"/>
            <a:ext cx="8229600" cy="4114800"/>
          </a:xfrm>
        </p:spPr>
        <p:txBody>
          <a:bodyPr/>
          <a:lstStyle/>
          <a:p>
            <a:r>
              <a:rPr lang="en-US" dirty="0"/>
              <a:t>Large social organization</a:t>
            </a:r>
          </a:p>
          <a:p>
            <a:r>
              <a:rPr lang="en-US" dirty="0"/>
              <a:t>Better cultural transmission</a:t>
            </a:r>
          </a:p>
          <a:p>
            <a:r>
              <a:rPr lang="en-US" dirty="0"/>
              <a:t>Trade and economic cooperation</a:t>
            </a:r>
          </a:p>
          <a:p>
            <a:r>
              <a:rPr lang="en-US" dirty="0"/>
              <a:t>Increased safety and security</a:t>
            </a:r>
          </a:p>
          <a:p>
            <a:r>
              <a:rPr lang="en-US" dirty="0"/>
              <a:t>Increased efficiency (e.g., hunting)</a:t>
            </a:r>
          </a:p>
          <a:p>
            <a:endParaRPr lang="en-US" dirty="0"/>
          </a:p>
        </p:txBody>
      </p:sp>
    </p:spTree>
    <p:extLst>
      <p:ext uri="{BB962C8B-B14F-4D97-AF65-F5344CB8AC3E}">
        <p14:creationId xmlns:p14="http://schemas.microsoft.com/office/powerpoint/2010/main" val="2991602869"/>
      </p:ext>
    </p:extLst>
  </p:cSld>
  <p:clrMapOvr>
    <a:masterClrMapping/>
  </p:clrMapOvr>
  <mc:AlternateContent xmlns:mc="http://schemas.openxmlformats.org/markup-compatibility/2006" xmlns:p14="http://schemas.microsoft.com/office/powerpoint/2010/main">
    <mc:Choice Requires="p14">
      <p:transition spd="slow" p14:dur="2000" advTm="91725"/>
    </mc:Choice>
    <mc:Fallback xmlns="">
      <p:transition spd="slow" advTm="9172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32620" y="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r>
              <a:rPr lang="en-US" kern="0" dirty="0"/>
              <a:t>Our Throat</a:t>
            </a:r>
          </a:p>
        </p:txBody>
      </p:sp>
      <p:sp>
        <p:nvSpPr>
          <p:cNvPr id="5" name="Content Placeholder 2"/>
          <p:cNvSpPr txBox="1">
            <a:spLocks/>
          </p:cNvSpPr>
          <p:nvPr/>
        </p:nvSpPr>
        <p:spPr bwMode="auto">
          <a:xfrm>
            <a:off x="462116" y="16764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r>
              <a:rPr lang="en-US" kern="0" dirty="0"/>
              <a:t>Throat and mouth structure appropriate for speech present around 150 </a:t>
            </a:r>
            <a:r>
              <a:rPr lang="en-US" kern="0" dirty="0" err="1"/>
              <a:t>kya</a:t>
            </a:r>
            <a:r>
              <a:rPr lang="en-US" kern="0" dirty="0"/>
              <a:t>.</a:t>
            </a:r>
          </a:p>
          <a:p>
            <a:r>
              <a:rPr lang="en-US" kern="0" dirty="0"/>
              <a:t>Our style of language probably sometime after 100 </a:t>
            </a:r>
            <a:r>
              <a:rPr lang="en-US" kern="0" dirty="0" err="1"/>
              <a:t>kya</a:t>
            </a:r>
            <a:r>
              <a:rPr lang="en-US" kern="0" dirty="0"/>
              <a:t>. Linked to development of abstract thought.</a:t>
            </a:r>
          </a:p>
          <a:p>
            <a:pPr lvl="1"/>
            <a:r>
              <a:rPr lang="en-US" kern="0" dirty="0"/>
              <a:t>You smell like a mammoth.</a:t>
            </a:r>
          </a:p>
          <a:p>
            <a:pPr lvl="1"/>
            <a:r>
              <a:rPr lang="en-US" i="1" kern="0" dirty="0"/>
              <a:t>With all due respect</a:t>
            </a:r>
            <a:r>
              <a:rPr lang="en-US" kern="0" dirty="0"/>
              <a:t>… </a:t>
            </a:r>
          </a:p>
          <a:p>
            <a:endParaRPr lang="en-US" kern="0" dirty="0"/>
          </a:p>
        </p:txBody>
      </p:sp>
    </p:spTree>
    <p:extLst>
      <p:ext uri="{BB962C8B-B14F-4D97-AF65-F5344CB8AC3E}">
        <p14:creationId xmlns:p14="http://schemas.microsoft.com/office/powerpoint/2010/main" val="132071069"/>
      </p:ext>
    </p:extLst>
  </p:cSld>
  <p:clrMapOvr>
    <a:masterClrMapping/>
  </p:clrMapOvr>
  <mc:AlternateContent xmlns:mc="http://schemas.openxmlformats.org/markup-compatibility/2006" xmlns:p14="http://schemas.microsoft.com/office/powerpoint/2010/main">
    <mc:Choice Requires="p14">
      <p:transition spd="slow" p14:dur="2000" advTm="61047"/>
    </mc:Choice>
    <mc:Fallback xmlns="">
      <p:transition spd="slow" advTm="6104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paquime mo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288"/>
            <a:ext cx="77724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315764"/>
      </p:ext>
    </p:extLst>
  </p:cSld>
  <p:clrMapOvr>
    <a:masterClrMapping/>
  </p:clrMapOvr>
  <p:transition spd="slow" advTm="1618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76200"/>
            <a:ext cx="8229600" cy="1371600"/>
          </a:xfrm>
        </p:spPr>
        <p:txBody>
          <a:bodyPr/>
          <a:lstStyle/>
          <a:p>
            <a:pPr eaLnBrk="1" hangingPunct="1">
              <a:defRPr/>
            </a:pPr>
            <a:r>
              <a:rPr lang="en-US" altLang="en-US"/>
              <a:t>Upper Paleolithic</a:t>
            </a:r>
          </a:p>
        </p:txBody>
      </p:sp>
      <p:sp>
        <p:nvSpPr>
          <p:cNvPr id="26627" name="Rectangle 3"/>
          <p:cNvSpPr>
            <a:spLocks noGrp="1" noChangeArrowheads="1"/>
          </p:cNvSpPr>
          <p:nvPr>
            <p:ph type="body" idx="1"/>
          </p:nvPr>
        </p:nvSpPr>
        <p:spPr>
          <a:xfrm>
            <a:off x="457200" y="1676400"/>
            <a:ext cx="8229600" cy="4114800"/>
          </a:xfrm>
        </p:spPr>
        <p:txBody>
          <a:bodyPr/>
          <a:lstStyle/>
          <a:p>
            <a:pPr eaLnBrk="1" hangingPunct="1">
              <a:lnSpc>
                <a:spcPct val="90000"/>
              </a:lnSpc>
              <a:defRPr/>
            </a:pPr>
            <a:r>
              <a:rPr lang="en-US" altLang="en-US"/>
              <a:t>Lasts from 60 kya (but later in some areas) to around 10 kya (but continuing to the historic period in some areas).</a:t>
            </a:r>
          </a:p>
          <a:p>
            <a:pPr eaLnBrk="1" hangingPunct="1">
              <a:lnSpc>
                <a:spcPct val="90000"/>
              </a:lnSpc>
              <a:defRPr/>
            </a:pPr>
            <a:r>
              <a:rPr lang="en-US" altLang="en-US"/>
              <a:t>Characterized by a more complex stone tool technology, increased symbolic expression, greater social complexity (e.g., obvious signs of religion).</a:t>
            </a:r>
          </a:p>
          <a:p>
            <a:pPr eaLnBrk="1" hangingPunct="1">
              <a:lnSpc>
                <a:spcPct val="90000"/>
              </a:lnSpc>
              <a:defRPr/>
            </a:pPr>
            <a:r>
              <a:rPr lang="en-US" altLang="en-US"/>
              <a:t>Associated with modern </a:t>
            </a:r>
            <a:r>
              <a:rPr lang="en-US" altLang="en-US" i="1"/>
              <a:t>H. sapiens</a:t>
            </a:r>
            <a:r>
              <a:rPr lang="en-US" altLang="en-US"/>
              <a:t>.</a:t>
            </a:r>
          </a:p>
        </p:txBody>
      </p:sp>
    </p:spTree>
  </p:cSld>
  <p:clrMapOvr>
    <a:masterClrMapping/>
  </p:clrMapOvr>
  <mc:AlternateContent xmlns:mc="http://schemas.openxmlformats.org/markup-compatibility/2006" xmlns:p14="http://schemas.microsoft.com/office/powerpoint/2010/main">
    <mc:Choice Requires="p14">
      <p:transition spd="slow" p14:dur="2000" advTm="47284"/>
    </mc:Choice>
    <mc:Fallback xmlns="">
      <p:transition spd="slow" advTm="4728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blade c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5950"/>
            <a:ext cx="914400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3"/>
          <p:cNvSpPr txBox="1">
            <a:spLocks noChangeArrowheads="1"/>
          </p:cNvSpPr>
          <p:nvPr/>
        </p:nvSpPr>
        <p:spPr bwMode="auto">
          <a:xfrm>
            <a:off x="0" y="141288"/>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800">
                <a:latin typeface="Arial" panose="020B0604020202020204" pitchFamily="34" charset="0"/>
              </a:rPr>
              <a:t>Unifacial cores are often used to produce blades.</a:t>
            </a:r>
          </a:p>
          <a:p>
            <a:pPr algn="ctr" eaLnBrk="1" hangingPunct="1">
              <a:spcBef>
                <a:spcPct val="0"/>
              </a:spcBef>
              <a:buClrTx/>
              <a:buSzTx/>
              <a:buFontTx/>
              <a:buNone/>
            </a:pPr>
            <a:r>
              <a:rPr lang="en-US" altLang="en-US" sz="2800">
                <a:latin typeface="Arial" panose="020B0604020202020204" pitchFamily="34" charset="0"/>
              </a:rPr>
              <a:t>Blades: at least twice as long as they are wide</a:t>
            </a:r>
          </a:p>
        </p:txBody>
      </p:sp>
      <p:grpSp>
        <p:nvGrpSpPr>
          <p:cNvPr id="63492" name="Group 4"/>
          <p:cNvGrpSpPr>
            <a:grpSpLocks/>
          </p:cNvGrpSpPr>
          <p:nvPr/>
        </p:nvGrpSpPr>
        <p:grpSpPr bwMode="auto">
          <a:xfrm>
            <a:off x="4225925" y="1066800"/>
            <a:ext cx="690563" cy="1943100"/>
            <a:chOff x="2304" y="528"/>
            <a:chExt cx="435" cy="1224"/>
          </a:xfrm>
        </p:grpSpPr>
        <p:pic>
          <p:nvPicPr>
            <p:cNvPr id="63493" name="Picture 5" descr="Scan0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 y="528"/>
              <a:ext cx="435"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Rectangle 6"/>
            <p:cNvSpPr>
              <a:spLocks noChangeArrowheads="1"/>
            </p:cNvSpPr>
            <p:nvPr/>
          </p:nvSpPr>
          <p:spPr bwMode="auto">
            <a:xfrm>
              <a:off x="2640" y="1632"/>
              <a:ext cx="96" cy="9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spTree>
  </p:cSld>
  <p:clrMapOvr>
    <a:masterClrMapping/>
  </p:clrMapOvr>
  <mc:AlternateContent xmlns:mc="http://schemas.openxmlformats.org/markup-compatibility/2006" xmlns:p14="http://schemas.microsoft.com/office/powerpoint/2010/main">
    <mc:Choice Requires="p14">
      <p:transition spd="slow" p14:dur="2000" advTm="131530"/>
    </mc:Choice>
    <mc:Fallback xmlns="">
      <p:transition spd="slow" advTm="13153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Scan0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188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 Box 3"/>
          <p:cNvSpPr txBox="1">
            <a:spLocks noChangeArrowheads="1"/>
          </p:cNvSpPr>
          <p:nvPr/>
        </p:nvSpPr>
        <p:spPr bwMode="auto">
          <a:xfrm>
            <a:off x="3733800" y="0"/>
            <a:ext cx="1865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2800" b="1">
                <a:solidFill>
                  <a:schemeClr val="bg2"/>
                </a:solidFill>
                <a:effectLst>
                  <a:outerShdw blurRad="38100" dist="38100" dir="2700000" algn="tl">
                    <a:srgbClr val="000000"/>
                  </a:outerShdw>
                </a:effectLst>
                <a:latin typeface="Arial" charset="0"/>
              </a:rPr>
              <a:t>Microliths</a:t>
            </a:r>
          </a:p>
        </p:txBody>
      </p:sp>
    </p:spTree>
  </p:cSld>
  <p:clrMapOvr>
    <a:masterClrMapping/>
  </p:clrMapOvr>
  <mc:AlternateContent xmlns:mc="http://schemas.openxmlformats.org/markup-compatibility/2006" xmlns:p14="http://schemas.microsoft.com/office/powerpoint/2010/main">
    <mc:Choice Requires="p14">
      <p:transition spd="slow" p14:dur="2000" advTm="60720"/>
    </mc:Choice>
    <mc:Fallback xmlns="">
      <p:transition spd="slow" advTm="6072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Scan0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914400"/>
            <a:ext cx="2157413"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539" name="Group 3"/>
          <p:cNvGrpSpPr>
            <a:grpSpLocks/>
          </p:cNvGrpSpPr>
          <p:nvPr/>
        </p:nvGrpSpPr>
        <p:grpSpPr bwMode="auto">
          <a:xfrm>
            <a:off x="4038600" y="838200"/>
            <a:ext cx="1101725" cy="6019800"/>
            <a:chOff x="2544" y="528"/>
            <a:chExt cx="694" cy="3792"/>
          </a:xfrm>
        </p:grpSpPr>
        <p:pic>
          <p:nvPicPr>
            <p:cNvPr id="65546" name="Picture 4" descr="Scan0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 y="528"/>
              <a:ext cx="694" cy="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7" name="Rectangle 5"/>
            <p:cNvSpPr>
              <a:spLocks noChangeArrowheads="1"/>
            </p:cNvSpPr>
            <p:nvPr/>
          </p:nvSpPr>
          <p:spPr bwMode="auto">
            <a:xfrm>
              <a:off x="3024" y="1056"/>
              <a:ext cx="192" cy="19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sp>
        <p:nvSpPr>
          <p:cNvPr id="65540" name="Text Box 6"/>
          <p:cNvSpPr txBox="1">
            <a:spLocks noChangeArrowheads="1"/>
          </p:cNvSpPr>
          <p:nvPr/>
        </p:nvSpPr>
        <p:spPr bwMode="auto">
          <a:xfrm>
            <a:off x="838200" y="0"/>
            <a:ext cx="963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a:latin typeface="Arial" panose="020B0604020202020204" pitchFamily="34" charset="0"/>
              </a:rPr>
              <a:t>Egypt</a:t>
            </a:r>
          </a:p>
        </p:txBody>
      </p:sp>
      <p:sp>
        <p:nvSpPr>
          <p:cNvPr id="65541" name="Text Box 7"/>
          <p:cNvSpPr txBox="1">
            <a:spLocks noChangeArrowheads="1"/>
          </p:cNvSpPr>
          <p:nvPr/>
        </p:nvSpPr>
        <p:spPr bwMode="auto">
          <a:xfrm>
            <a:off x="3581400" y="0"/>
            <a:ext cx="21526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400">
                <a:latin typeface="Arial" panose="020B0604020202020204" pitchFamily="34" charset="0"/>
              </a:rPr>
              <a:t>Western</a:t>
            </a:r>
          </a:p>
          <a:p>
            <a:pPr algn="ctr" eaLnBrk="1" hangingPunct="1">
              <a:spcBef>
                <a:spcPct val="0"/>
              </a:spcBef>
              <a:buClrTx/>
              <a:buSzTx/>
              <a:buFontTx/>
              <a:buNone/>
            </a:pPr>
            <a:r>
              <a:rPr lang="en-US" altLang="en-US" sz="2400">
                <a:latin typeface="Arial" panose="020B0604020202020204" pitchFamily="34" charset="0"/>
              </a:rPr>
              <a:t>Mediterranean</a:t>
            </a:r>
          </a:p>
        </p:txBody>
      </p:sp>
      <p:sp>
        <p:nvSpPr>
          <p:cNvPr id="65542" name="Text Box 8"/>
          <p:cNvSpPr txBox="1">
            <a:spLocks noChangeArrowheads="1"/>
          </p:cNvSpPr>
          <p:nvPr/>
        </p:nvSpPr>
        <p:spPr bwMode="auto">
          <a:xfrm>
            <a:off x="6553200" y="0"/>
            <a:ext cx="21526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400">
                <a:latin typeface="Arial" panose="020B0604020202020204" pitchFamily="34" charset="0"/>
              </a:rPr>
              <a:t>Eastern </a:t>
            </a:r>
          </a:p>
          <a:p>
            <a:pPr algn="ctr" eaLnBrk="1" hangingPunct="1">
              <a:spcBef>
                <a:spcPct val="0"/>
              </a:spcBef>
              <a:buClrTx/>
              <a:buSzTx/>
              <a:buFontTx/>
              <a:buNone/>
            </a:pPr>
            <a:r>
              <a:rPr lang="en-US" altLang="en-US" sz="2400">
                <a:latin typeface="Arial" panose="020B0604020202020204" pitchFamily="34" charset="0"/>
              </a:rPr>
              <a:t>Mediterranean</a:t>
            </a:r>
          </a:p>
        </p:txBody>
      </p:sp>
      <p:pic>
        <p:nvPicPr>
          <p:cNvPr id="65543" name="Picture 9" descr="Scan0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88" y="914400"/>
            <a:ext cx="1773237"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Rectangle 10"/>
          <p:cNvSpPr>
            <a:spLocks noChangeArrowheads="1"/>
          </p:cNvSpPr>
          <p:nvPr/>
        </p:nvSpPr>
        <p:spPr bwMode="auto">
          <a:xfrm>
            <a:off x="457200" y="6019800"/>
            <a:ext cx="381000" cy="533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65545" name="Rectangle 11"/>
          <p:cNvSpPr>
            <a:spLocks noChangeArrowheads="1"/>
          </p:cNvSpPr>
          <p:nvPr/>
        </p:nvSpPr>
        <p:spPr bwMode="auto">
          <a:xfrm>
            <a:off x="1981200" y="2895600"/>
            <a:ext cx="228600" cy="1828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Tree>
  </p:cSld>
  <p:clrMapOvr>
    <a:masterClrMapping/>
  </p:clrMapOvr>
  <mc:AlternateContent xmlns:mc="http://schemas.openxmlformats.org/markup-compatibility/2006" xmlns:p14="http://schemas.microsoft.com/office/powerpoint/2010/main">
    <mc:Choice Requires="p14">
      <p:transition spd="slow" p14:dur="2000" advTm="40835"/>
    </mc:Choice>
    <mc:Fallback xmlns="">
      <p:transition spd="slow" advTm="4083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roMagnon_BladeCoreTechno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650" y="0"/>
            <a:ext cx="4838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87963"/>
    </mc:Choice>
    <mc:Fallback xmlns="">
      <p:transition spd="slow" advTm="8796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image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95400"/>
            <a:ext cx="5638800" cy="47291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7587" name="Text Box 3"/>
          <p:cNvSpPr txBox="1">
            <a:spLocks noChangeArrowheads="1"/>
          </p:cNvSpPr>
          <p:nvPr/>
        </p:nvSpPr>
        <p:spPr bwMode="auto">
          <a:xfrm>
            <a:off x="0" y="228600"/>
            <a:ext cx="88677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400">
                <a:latin typeface="Arial" panose="020B0604020202020204" pitchFamily="34" charset="0"/>
              </a:rPr>
              <a:t>Burin: a chisel-like tool formed by strengthening an edge so that it can be used to incise bone, antler, or horn.</a:t>
            </a:r>
          </a:p>
        </p:txBody>
      </p:sp>
    </p:spTree>
  </p:cSld>
  <p:clrMapOvr>
    <a:masterClrMapping/>
  </p:clrMapOvr>
  <mc:AlternateContent xmlns:mc="http://schemas.openxmlformats.org/markup-compatibility/2006" xmlns:p14="http://schemas.microsoft.com/office/powerpoint/2010/main">
    <mc:Choice Requires="p14">
      <p:transition spd="slow" p14:dur="2000" advTm="72814"/>
    </mc:Choice>
    <mc:Fallback xmlns="">
      <p:transition spd="slow" advTm="7281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Scan0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1888"/>
            <a:ext cx="5029200"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3" descr="Scan0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788" y="0"/>
            <a:ext cx="4113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66360"/>
    </mc:Choice>
    <mc:Fallback xmlns="">
      <p:transition spd="slow" advTm="66360"/>
    </mc:Fallback>
  </mc:AlternateContent>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978D293550EE408BBA80E379FB1048" ma:contentTypeVersion="9" ma:contentTypeDescription="Create a new document." ma:contentTypeScope="" ma:versionID="8f62e170c7e029e5138470db98852e9e">
  <xsd:schema xmlns:xsd="http://www.w3.org/2001/XMLSchema" xmlns:xs="http://www.w3.org/2001/XMLSchema" xmlns:p="http://schemas.microsoft.com/office/2006/metadata/properties" xmlns:ns3="4094fec7-eb86-4f33-885f-f4ec69534214" targetNamespace="http://schemas.microsoft.com/office/2006/metadata/properties" ma:root="true" ma:fieldsID="fef094d78892922e349b4c96b502a1e2" ns3:_="">
    <xsd:import namespace="4094fec7-eb86-4f33-885f-f4ec6953421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94fec7-eb86-4f33-885f-f4ec695342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9FB4BF-F070-41F1-8BD9-D1491A7B72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94fec7-eb86-4f33-885f-f4ec695342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43991B-6898-46DC-8AEA-57D16F93D40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94fec7-eb86-4f33-885f-f4ec69534214"/>
    <ds:schemaRef ds:uri="http://www.w3.org/XML/1998/namespace"/>
    <ds:schemaRef ds:uri="http://purl.org/dc/dcmitype/"/>
  </ds:schemaRefs>
</ds:datastoreItem>
</file>

<file path=customXml/itemProps3.xml><?xml version="1.0" encoding="utf-8"?>
<ds:datastoreItem xmlns:ds="http://schemas.openxmlformats.org/officeDocument/2006/customXml" ds:itemID="{55617BEC-A8D0-4D32-82E1-CFE2394B6C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Textured</Template>
  <TotalTime>8598</TotalTime>
  <Words>901</Words>
  <Application>Microsoft Office PowerPoint</Application>
  <PresentationFormat>On-screen Show (4:3)</PresentationFormat>
  <Paragraphs>93</Paragraphs>
  <Slides>23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Tahoma</vt:lpstr>
      <vt:lpstr>Wingdings</vt:lpstr>
      <vt:lpstr>Textured</vt:lpstr>
      <vt:lpstr>Goals. Students will be able to:</vt:lpstr>
      <vt:lpstr>Human Adaptations</vt:lpstr>
      <vt:lpstr>Upper Paleolithic</vt:lpstr>
      <vt:lpstr>PowerPoint Presentation</vt:lpstr>
      <vt:lpstr>PowerPoint Presentation</vt:lpstr>
      <vt:lpstr>PowerPoint Presentation</vt:lpstr>
      <vt:lpstr>PowerPoint Presentation</vt:lpstr>
      <vt:lpstr>PowerPoint Presentation</vt:lpstr>
      <vt:lpstr>PowerPoint Presentation</vt:lpstr>
      <vt:lpstr>Brain/Language Development over the last 100 mya</vt:lpstr>
      <vt:lpstr> The Lower Paleolithic</vt:lpstr>
      <vt:lpstr>PowerPoint Presentation</vt:lpstr>
      <vt:lpstr> The Middle Paleolithic</vt:lpstr>
      <vt:lpstr> The Middle Paleolithic</vt:lpstr>
      <vt:lpstr>The Upper Paleolithic</vt:lpstr>
      <vt:lpstr>Before the Upper Paleolithic, people seem to have reacted to their environment. AMH (after 70 kya) planned for their environment.  A ‘culturally constructed’ environment (trade, planned trips, cooperation).</vt:lpstr>
      <vt:lpstr>PowerPoint Presentation</vt:lpstr>
      <vt:lpstr>Language and Our Brain</vt:lpstr>
      <vt:lpstr>Language</vt:lpstr>
      <vt:lpstr>Language</vt:lpstr>
      <vt:lpstr>LANGUAGE ALLOWS:</vt:lpstr>
      <vt:lpstr>PowerPoint Presentation</vt:lpstr>
      <vt:lpstr>PowerPoint Presentation</vt:lpstr>
    </vt:vector>
  </TitlesOfParts>
  <Company>University of Missouri--Columbia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Stone Artifact Analysis</dc:title>
  <dc:creator>Todd VanPool</dc:creator>
  <cp:lastModifiedBy>VanPool, Todd</cp:lastModifiedBy>
  <cp:revision>83</cp:revision>
  <dcterms:created xsi:type="dcterms:W3CDTF">2011-01-19T17:16:25Z</dcterms:created>
  <dcterms:modified xsi:type="dcterms:W3CDTF">2021-10-06T15:34:23Z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0x01010028978D293550EE408BBA80E379FB1048</vt:lpwstr>
  </property>
</Properties>
</file>