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27"/>
  </p:notesMasterIdLst>
  <p:sldIdLst>
    <p:sldId id="437" r:id="rId5"/>
    <p:sldId id="330" r:id="rId6"/>
    <p:sldId id="334" r:id="rId7"/>
    <p:sldId id="439" r:id="rId8"/>
    <p:sldId id="440" r:id="rId9"/>
    <p:sldId id="333" r:id="rId10"/>
    <p:sldId id="474" r:id="rId11"/>
    <p:sldId id="475" r:id="rId12"/>
    <p:sldId id="476" r:id="rId13"/>
    <p:sldId id="477" r:id="rId14"/>
    <p:sldId id="478" r:id="rId15"/>
    <p:sldId id="479" r:id="rId16"/>
    <p:sldId id="493" r:id="rId17"/>
    <p:sldId id="481" r:id="rId18"/>
    <p:sldId id="483" r:id="rId19"/>
    <p:sldId id="482" r:id="rId20"/>
    <p:sldId id="484" r:id="rId21"/>
    <p:sldId id="494" r:id="rId22"/>
    <p:sldId id="486" r:id="rId23"/>
    <p:sldId id="487" r:id="rId24"/>
    <p:sldId id="488" r:id="rId25"/>
    <p:sldId id="435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3" d="100"/>
          <a:sy n="93" d="100"/>
        </p:scale>
        <p:origin x="66" y="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Pool, Todd" userId="05216d8f-9783-452a-a1a8-bff49cd9eb6f" providerId="ADAL" clId="{0AD7C4DA-8C55-4DC3-A1DC-2228DF690C94}"/>
    <pc:docChg chg="modSld">
      <pc:chgData name="VanPool, Todd" userId="05216d8f-9783-452a-a1a8-bff49cd9eb6f" providerId="ADAL" clId="{0AD7C4DA-8C55-4DC3-A1DC-2228DF690C94}" dt="2021-10-06T15:33:10.129" v="4" actId="1076"/>
      <pc:docMkLst>
        <pc:docMk/>
      </pc:docMkLst>
      <pc:sldChg chg="addSp delSp modSp">
        <pc:chgData name="VanPool, Todd" userId="05216d8f-9783-452a-a1a8-bff49cd9eb6f" providerId="ADAL" clId="{0AD7C4DA-8C55-4DC3-A1DC-2228DF690C94}" dt="2021-10-06T15:33:10.129" v="4" actId="1076"/>
        <pc:sldMkLst>
          <pc:docMk/>
          <pc:sldMk cId="3941830401" sldId="482"/>
        </pc:sldMkLst>
        <pc:picChg chg="add mod">
          <ac:chgData name="VanPool, Todd" userId="05216d8f-9783-452a-a1a8-bff49cd9eb6f" providerId="ADAL" clId="{0AD7C4DA-8C55-4DC3-A1DC-2228DF690C94}" dt="2021-10-06T15:33:10.129" v="4" actId="1076"/>
          <ac:picMkLst>
            <pc:docMk/>
            <pc:sldMk cId="3941830401" sldId="482"/>
            <ac:picMk id="1026" creationId="{D4A5411C-43A9-4F9F-A01B-F6B701BF5A4D}"/>
          </ac:picMkLst>
        </pc:picChg>
        <pc:picChg chg="del">
          <ac:chgData name="VanPool, Todd" userId="05216d8f-9783-452a-a1a8-bff49cd9eb6f" providerId="ADAL" clId="{0AD7C4DA-8C55-4DC3-A1DC-2228DF690C94}" dt="2021-10-06T15:33:00.956" v="0" actId="478"/>
          <ac:picMkLst>
            <pc:docMk/>
            <pc:sldMk cId="3941830401" sldId="482"/>
            <ac:picMk id="3686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1C966D-D1B5-44E8-8B26-A51CAFB09C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3422830-5AA1-4BF0-907F-30C5E3D5F58E}" type="slidenum">
              <a:rPr lang="en-US" altLang="en-US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BDF64A0-93EB-479C-8C02-A27F230D031D}" type="slidenum">
              <a:rPr lang="en-US" altLang="en-US">
                <a:latin typeface="Arial" panose="020B0604020202020204" pitchFamily="34" charset="0"/>
              </a:rPr>
              <a:pPr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591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05EC7AB-BA6E-479F-90DD-27997FC713B0}" type="slidenum">
              <a:rPr lang="en-US" altLang="en-US">
                <a:latin typeface="Arial" panose="020B0604020202020204" pitchFamily="34" charset="0"/>
              </a:rPr>
              <a:pPr/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874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A04815B-CB16-47CA-BBA4-41674B806308}" type="slidenum">
              <a:rPr lang="en-US" altLang="en-US">
                <a:latin typeface="Arial" panose="020B0604020202020204" pitchFamily="34" charset="0"/>
              </a:rPr>
              <a:pPr/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6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D5296EC5-B12C-4DEA-8CFC-533C7D7158FF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08F5CA8-A63C-45BE-8D73-60F50AC81D70}" type="slidenum">
              <a:rPr lang="en-US" altLang="en-US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668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ACB3D5C9-FF9B-440D-9304-086182C1637F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Upper Paleolithic Atlatl from France</a:t>
            </a:r>
          </a:p>
        </p:txBody>
      </p:sp>
    </p:spTree>
    <p:extLst>
      <p:ext uri="{BB962C8B-B14F-4D97-AF65-F5344CB8AC3E}">
        <p14:creationId xmlns:p14="http://schemas.microsoft.com/office/powerpoint/2010/main" val="2234297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11CBF90-DD0B-4353-95AC-F3D94E399D83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Portable art: Venus of Willendorf, “shaft straightener” or carved baton from Europe, ivory figurine from Siberia.</a:t>
            </a:r>
          </a:p>
        </p:txBody>
      </p:sp>
    </p:spTree>
    <p:extLst>
      <p:ext uri="{BB962C8B-B14F-4D97-AF65-F5344CB8AC3E}">
        <p14:creationId xmlns:p14="http://schemas.microsoft.com/office/powerpoint/2010/main" val="3877619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C5F70A7-CC3C-4B7F-9093-6CBD97405399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Twyfelfontein, Damaraland, Nambia.  (2,500 rock art depictions)</a:t>
            </a:r>
          </a:p>
        </p:txBody>
      </p:sp>
    </p:spTree>
    <p:extLst>
      <p:ext uri="{BB962C8B-B14F-4D97-AF65-F5344CB8AC3E}">
        <p14:creationId xmlns:p14="http://schemas.microsoft.com/office/powerpoint/2010/main" val="3088640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A638597-5483-4995-B686-67EA02A243E0}" type="slidenum">
              <a:rPr lang="en-US" altLang="en-US">
                <a:latin typeface="Arial" panose="020B0604020202020204" pitchFamily="34" charset="0"/>
              </a:rPr>
              <a:pPr/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873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A9A306FF-87EA-4194-A341-5A25AC2D66EE}" type="slidenum">
              <a:rPr lang="en-US" altLang="en-US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554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632197A-7AD9-404F-87A8-278E88BE0708}" type="slidenum">
              <a:rPr lang="en-US" altLang="en-US">
                <a:latin typeface="Arial" panose="020B0604020202020204" pitchFamily="34" charset="0"/>
              </a:rPr>
              <a:pPr/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071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F6868-00EF-43EB-B157-526B39AD55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1379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6C46D-8C23-42AF-BF16-605452FD8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93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F7E36-4E2E-402F-97EC-3BE87BFDA9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93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A779C-1B9C-4A76-82D7-8B12B5B30D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822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02671-0493-47AA-BEF1-DB4560389B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343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992C4-E966-41C4-ABC5-8DF6CFC26F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3258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21EC5-E63C-4271-83A8-1E263E080B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087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52EF-6F79-4B9E-8577-7877E41339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846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9403C-BDDB-43C2-AFB1-3A6A531A78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341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30C93-7E8B-46DF-B1BD-E227F63E4E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788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85E95-D297-45BD-910C-1EEB747EE4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8909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3B138C-9386-4D1A-906C-45DB546C1A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-304800"/>
            <a:ext cx="8229600" cy="1371600"/>
          </a:xfrm>
        </p:spPr>
        <p:txBody>
          <a:bodyPr/>
          <a:lstStyle/>
          <a:p>
            <a:pPr>
              <a:defRPr/>
            </a:pPr>
            <a:r>
              <a:rPr lang="en-US" dirty="0"/>
              <a:t>Goals. Students will be able to: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097280"/>
            <a:ext cx="8229600" cy="41148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Describe specialized mega-fauna hunters as an example of Upper Paleolithic culture</a:t>
            </a:r>
          </a:p>
          <a:p>
            <a:pPr>
              <a:defRPr/>
            </a:pPr>
            <a:r>
              <a:rPr lang="en-US" sz="2800" dirty="0"/>
              <a:t>Describe key features of Upper Paleolithic art.</a:t>
            </a:r>
          </a:p>
          <a:p>
            <a:pPr>
              <a:defRPr/>
            </a:pPr>
            <a:r>
              <a:rPr lang="en-US" sz="2800" dirty="0"/>
              <a:t>Explain arguments for shamanism as the dominant religious system in the Upper Paleolithic</a:t>
            </a:r>
          </a:p>
          <a:p>
            <a:pPr>
              <a:defRPr/>
            </a:pPr>
            <a:endParaRPr lang="en-US" sz="2800" dirty="0"/>
          </a:p>
        </p:txBody>
      </p:sp>
      <p:pic>
        <p:nvPicPr>
          <p:cNvPr id="717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69" y="4593172"/>
            <a:ext cx="3409261" cy="226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117369"/>
      </p:ext>
    </p:extLst>
  </p:cSld>
  <p:clrMapOvr>
    <a:masterClrMapping/>
  </p:clrMapOvr>
  <p:transition spd="slow" advTm="20349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/>
              <a:t>Location of Upper Paleolithic Cave Rock Art Sites in Western Europe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09800"/>
            <a:ext cx="4800600" cy="12192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000"/>
              <a:t>Horse from Lascaux, France</a:t>
            </a:r>
          </a:p>
        </p:txBody>
      </p:sp>
      <p:pic>
        <p:nvPicPr>
          <p:cNvPr id="31748" name="Picture 4" descr="scan00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371600"/>
            <a:ext cx="442753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scan0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48006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4114800" y="2514600"/>
            <a:ext cx="3657600" cy="2286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441325" y="1447800"/>
            <a:ext cx="41306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/>
              <a:t>Mural art is most common in Western Europe, perhaps because of preservation.</a:t>
            </a:r>
          </a:p>
        </p:txBody>
      </p:sp>
    </p:spTree>
    <p:extLst>
      <p:ext uri="{BB962C8B-B14F-4D97-AF65-F5344CB8AC3E}">
        <p14:creationId xmlns:p14="http://schemas.microsoft.com/office/powerpoint/2010/main" val="276629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13"/>
    </mc:Choice>
    <mc:Fallback xmlns="">
      <p:transition spd="slow" advTm="7381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Lascaux, Southwestern France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In a topographically complex area.  Lots of caves, rivers, cliffs, etc.</a:t>
            </a:r>
          </a:p>
          <a:p>
            <a:pPr lvl="1" eaLnBrk="1" hangingPunct="1">
              <a:defRPr/>
            </a:pPr>
            <a:r>
              <a:rPr lang="en-US" altLang="en-US" dirty="0"/>
              <a:t>Used by Late Paleolithic people.</a:t>
            </a:r>
          </a:p>
          <a:p>
            <a:pPr eaLnBrk="1" hangingPunct="1">
              <a:defRPr/>
            </a:pPr>
            <a:r>
              <a:rPr lang="en-US" altLang="en-US" dirty="0"/>
              <a:t>Lascaux found by boys in 1940</a:t>
            </a:r>
          </a:p>
          <a:p>
            <a:pPr lvl="1" eaLnBrk="1" hangingPunct="1">
              <a:defRPr/>
            </a:pPr>
            <a:r>
              <a:rPr lang="en-US" altLang="en-US" dirty="0"/>
              <a:t>Tree blown over by wind left opening to the cave.</a:t>
            </a:r>
          </a:p>
          <a:p>
            <a:pPr lvl="1" eaLnBrk="1" hangingPunct="1">
              <a:defRPr/>
            </a:pPr>
            <a:r>
              <a:rPr lang="en-US" altLang="en-US" dirty="0"/>
              <a:t>Cave had been sealed for about 15,000 years</a:t>
            </a:r>
          </a:p>
          <a:p>
            <a:pPr eaLnBrk="1" hangingPunct="1"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807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33"/>
    </mc:Choice>
    <mc:Fallback xmlns="">
      <p:transition spd="slow" advTm="5093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can0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"/>
          <a:stretch>
            <a:fillRect/>
          </a:stretch>
        </p:blipFill>
        <p:spPr bwMode="auto">
          <a:xfrm>
            <a:off x="3886200" y="838200"/>
            <a:ext cx="5257800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3733800" cy="5105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/>
              <a:t>Cave was visited only briefly by few individuals.  Not a habitation site.</a:t>
            </a:r>
          </a:p>
          <a:p>
            <a:pPr eaLnBrk="1" hangingPunct="1">
              <a:defRPr/>
            </a:pPr>
            <a:r>
              <a:rPr lang="en-US" altLang="en-US" sz="2800"/>
              <a:t>Mostly animals, not humans.</a:t>
            </a:r>
          </a:p>
          <a:p>
            <a:pPr lvl="1" eaLnBrk="1" hangingPunct="1">
              <a:defRPr/>
            </a:pPr>
            <a:r>
              <a:rPr lang="en-US" altLang="en-US" sz="2400"/>
              <a:t>Human hands and humans involved in “ceremonies”.</a:t>
            </a:r>
          </a:p>
          <a:p>
            <a:pPr lvl="1" eaLnBrk="1" hangingPunct="1">
              <a:defRPr/>
            </a:pPr>
            <a:r>
              <a:rPr lang="en-US" altLang="en-US" sz="2400"/>
              <a:t>Hands tend to lack fingers. </a:t>
            </a:r>
          </a:p>
        </p:txBody>
      </p:sp>
    </p:spTree>
    <p:extLst>
      <p:ext uri="{BB962C8B-B14F-4D97-AF65-F5344CB8AC3E}">
        <p14:creationId xmlns:p14="http://schemas.microsoft.com/office/powerpoint/2010/main" val="162084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58"/>
    </mc:Choice>
    <mc:Fallback xmlns="">
      <p:transition spd="slow" advTm="10615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" y="990600"/>
            <a:ext cx="912617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2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49"/>
    </mc:Choice>
    <mc:Fallback xmlns="">
      <p:transition spd="slow" advTm="2394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can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4613"/>
            <a:ext cx="7924800" cy="693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70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69"/>
    </mc:Choice>
    <mc:Fallback xmlns="">
      <p:transition spd="slow" advTm="10186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/>
              <a:t>Lascaux: Such red dots are associated with the “Scene of the Dead Man.” </a:t>
            </a:r>
          </a:p>
        </p:txBody>
      </p:sp>
      <p:pic>
        <p:nvPicPr>
          <p:cNvPr id="37891" name="Picture 3" descr="Red dots from the chamber of fel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2819400"/>
            <a:ext cx="6005513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95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30"/>
    </mc:Choice>
    <mc:Fallback xmlns="">
      <p:transition spd="slow" advTm="7483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5334000" y="457200"/>
            <a:ext cx="3810000" cy="573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Arial" panose="020B0604020202020204" pitchFamily="34" charset="0"/>
              </a:rPr>
              <a:t>Shamans</a:t>
            </a:r>
          </a:p>
          <a:p>
            <a:pPr eaLnBrk="1" hangingPunct="1"/>
            <a:endParaRPr lang="en-US" altLang="en-US" sz="320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sz="2400">
                <a:latin typeface="Arial" panose="020B0604020202020204" pitchFamily="34" charset="0"/>
              </a:rPr>
              <a:t>The “Classic” Shamanic Journey</a:t>
            </a:r>
          </a:p>
          <a:p>
            <a:pPr algn="ctr" eaLnBrk="1" hangingPunct="1"/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buSzPct val="130000"/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The shaman enters into a trance.  His (most shamans are male) spirit leaves his body.</a:t>
            </a:r>
          </a:p>
          <a:p>
            <a:pPr eaLnBrk="1" hangingPunct="1">
              <a:buSzPct val="130000"/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  <a:p>
            <a:pPr eaLnBrk="1" hangingPunct="1">
              <a:buSzPct val="130000"/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The shaman’s spirit travels to the spirit world, where it interacts with spirits and various deities.  The shaman gains knowledge or asks for favors.</a:t>
            </a:r>
          </a:p>
          <a:p>
            <a:pPr eaLnBrk="1" hangingPunct="1">
              <a:buSzPct val="130000"/>
              <a:buFontTx/>
              <a:buChar char="•"/>
            </a:pPr>
            <a:endParaRPr lang="en-US" altLang="en-US">
              <a:latin typeface="Arial" panose="020B0604020202020204" pitchFamily="34" charset="0"/>
            </a:endParaRPr>
          </a:p>
          <a:p>
            <a:pPr eaLnBrk="1" hangingPunct="1">
              <a:buSzPct val="130000"/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 The shaman’s spirit returns to his body as the shaman leaves his trance.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A5411C-43A9-4F9F-A01B-F6B701BF5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9863"/>
            <a:ext cx="4878546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83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75"/>
    </mc:Choice>
    <mc:Fallback xmlns="">
      <p:transition spd="slow" advTm="3757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>
                <a:solidFill>
                  <a:schemeClr val="tx1"/>
                </a:solidFill>
              </a:rPr>
              <a:t>ASC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/>
              <a:t>Shaman frequently experiences the sensation of flying as he journeys to the spirit world</a:t>
            </a:r>
          </a:p>
          <a:p>
            <a:pPr eaLnBrk="1" hangingPunct="1">
              <a:defRPr/>
            </a:pPr>
            <a:r>
              <a:rPr lang="en-US" altLang="en-US"/>
              <a:t>Becomes a spiritual entity himself, transforms into an anthropomorphic spirit</a:t>
            </a:r>
          </a:p>
          <a:p>
            <a:pPr eaLnBrk="1" hangingPunct="1">
              <a:defRPr/>
            </a:pPr>
            <a:r>
              <a:rPr lang="en-US" altLang="en-US"/>
              <a:t>In the spiritual realm the shaman communes with supernatural beings </a:t>
            </a:r>
          </a:p>
        </p:txBody>
      </p:sp>
    </p:spTree>
    <p:extLst>
      <p:ext uri="{BB962C8B-B14F-4D97-AF65-F5344CB8AC3E}">
        <p14:creationId xmlns:p14="http://schemas.microsoft.com/office/powerpoint/2010/main" val="354242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49"/>
    </mc:Choice>
    <mc:Fallback xmlns="">
      <p:transition spd="slow" advTm="3634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solidFill>
                  <a:schemeClr val="tx1"/>
                </a:solidFill>
              </a:rPr>
              <a:t>Stages of ASC</a:t>
            </a:r>
            <a:br>
              <a:rPr lang="en-US" altLang="en-US" sz="4000">
                <a:solidFill>
                  <a:schemeClr val="tx1"/>
                </a:solidFill>
              </a:rPr>
            </a:br>
            <a:r>
              <a:rPr lang="en-US" altLang="en-US" sz="4000">
                <a:solidFill>
                  <a:schemeClr val="tx1"/>
                </a:solidFill>
              </a:rPr>
              <a:t>(Stages 1 through 3)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/>
              <a:t>Stage 1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000"/>
              <a:t>entopic images—geometrics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000"/>
              <a:t>Stacked geometrics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/>
              <a:t>Stage 2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000"/>
              <a:t>Movement, often rotation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000"/>
              <a:t>Vortex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/>
              <a:t>Stage 3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000"/>
              <a:t>Icons and Interpretations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000"/>
              <a:t>Spirit Realm full of spirit creatures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/>
              <a:t>Differences in stages are general (heuristic), not absolute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000"/>
              <a:t>Different drugs also have different stages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altLang="en-US" sz="2000"/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38805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13"/>
    </mc:Choice>
    <mc:Fallback xmlns="">
      <p:transition spd="slow" advTm="12911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>
                <a:solidFill>
                  <a:schemeClr val="tx1"/>
                </a:solidFill>
              </a:rPr>
              <a:t>Entopic Images</a:t>
            </a:r>
          </a:p>
        </p:txBody>
      </p:sp>
      <p:pic>
        <p:nvPicPr>
          <p:cNvPr id="40963" name="Picture 3" descr="entop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27100"/>
            <a:ext cx="78486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2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41"/>
    </mc:Choice>
    <mc:Fallback xmlns="">
      <p:transition spd="slow" advTm="16914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/>
              <a:t>The Mammoth Hunters</a:t>
            </a:r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4800600" cy="472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Mammoth roughly 150% the size of an African elephant.</a:t>
            </a:r>
          </a:p>
          <a:p>
            <a:pPr eaLnBrk="1" hangingPunct="1">
              <a:defRPr/>
            </a:pPr>
            <a:r>
              <a:rPr lang="en-US" altLang="en-US" dirty="0"/>
              <a:t>Primary game in Eastern Europe.</a:t>
            </a:r>
          </a:p>
          <a:p>
            <a:pPr eaLnBrk="1" hangingPunct="1">
              <a:defRPr/>
            </a:pPr>
            <a:r>
              <a:rPr lang="en-US" altLang="en-US" dirty="0" err="1"/>
              <a:t>Dolni</a:t>
            </a:r>
            <a:r>
              <a:rPr lang="en-US" altLang="en-US" dirty="0"/>
              <a:t> </a:t>
            </a:r>
            <a:r>
              <a:rPr lang="en-US" altLang="en-US" dirty="0" err="1"/>
              <a:t>Vestonice</a:t>
            </a:r>
            <a:r>
              <a:rPr lang="en-US" altLang="en-US" dirty="0"/>
              <a:t>: remains of 800 to 900 mammoth. </a:t>
            </a:r>
          </a:p>
        </p:txBody>
      </p:sp>
      <p:pic>
        <p:nvPicPr>
          <p:cNvPr id="71684" name="Picture 8" descr="mammothBBC0310_468x3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105025"/>
            <a:ext cx="360045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82"/>
    </mc:Choice>
    <mc:Fallback xmlns="">
      <p:transition spd="slow" advTm="11278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Scan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4" t="54460" r="5716" b="6488"/>
          <a:stretch>
            <a:fillRect/>
          </a:stretch>
        </p:blipFill>
        <p:spPr bwMode="auto">
          <a:xfrm>
            <a:off x="457200" y="225425"/>
            <a:ext cx="39624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Scan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t="6419" r="34227" b="54495"/>
          <a:stretch>
            <a:fillRect/>
          </a:stretch>
        </p:blipFill>
        <p:spPr bwMode="auto">
          <a:xfrm>
            <a:off x="4953000" y="155575"/>
            <a:ext cx="3352800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Scan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t="2361" r="53767" b="69801"/>
          <a:stretch>
            <a:fillRect/>
          </a:stretch>
        </p:blipFill>
        <p:spPr bwMode="auto">
          <a:xfrm>
            <a:off x="5257800" y="3657600"/>
            <a:ext cx="2743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Scan0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5" t="54866" r="7895" b="12288"/>
          <a:stretch>
            <a:fillRect/>
          </a:stretch>
        </p:blipFill>
        <p:spPr bwMode="auto">
          <a:xfrm>
            <a:off x="838200" y="3581400"/>
            <a:ext cx="25511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6985000" y="6449198"/>
            <a:ext cx="19685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1200" dirty="0">
                <a:latin typeface="Times New Roman" panose="02020603050405020304" pitchFamily="18" charset="0"/>
              </a:rPr>
              <a:t>Huichol Peyote hallucination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3340100" y="6291263"/>
            <a:ext cx="1343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1200" dirty="0">
                <a:latin typeface="Times New Roman" panose="02020603050405020304" pitchFamily="18" charset="0"/>
              </a:rPr>
              <a:t>LSD Hallucination</a:t>
            </a:r>
          </a:p>
          <a:p>
            <a:pPr eaLnBrk="1" hangingPunct="1"/>
            <a:r>
              <a:rPr lang="en-US" altLang="en-US" sz="1200" dirty="0">
                <a:latin typeface="Times New Roman" panose="02020603050405020304" pitchFamily="18" charset="0"/>
              </a:rPr>
              <a:t>By Oscar </a:t>
            </a:r>
            <a:r>
              <a:rPr lang="en-US" altLang="en-US" sz="1200" dirty="0" err="1">
                <a:latin typeface="Times New Roman" panose="02020603050405020304" pitchFamily="18" charset="0"/>
              </a:rPr>
              <a:t>Jeniger</a:t>
            </a:r>
            <a:endParaRPr lang="en-US" altLang="en-US" sz="1200" dirty="0">
              <a:latin typeface="Times New Roman" panose="02020603050405020304" pitchFamily="18" charset="0"/>
            </a:endParaRP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4033838" y="3408748"/>
            <a:ext cx="1304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1200" dirty="0">
                <a:latin typeface="Times New Roman" panose="02020603050405020304" pitchFamily="18" charset="0"/>
              </a:rPr>
              <a:t>Hallucinations by </a:t>
            </a:r>
          </a:p>
          <a:p>
            <a:pPr eaLnBrk="1" hangingPunct="1"/>
            <a:r>
              <a:rPr lang="en-US" altLang="en-US" sz="1200" dirty="0" err="1">
                <a:latin typeface="Times New Roman" panose="02020603050405020304" pitchFamily="18" charset="0"/>
              </a:rPr>
              <a:t>Yando</a:t>
            </a:r>
            <a:r>
              <a:rPr lang="en-US" altLang="en-US" sz="1200" dirty="0">
                <a:latin typeface="Times New Roman" panose="02020603050405020304" pitchFamily="18" charset="0"/>
              </a:rPr>
              <a:t> 1970-1972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2233613" y="152400"/>
            <a:ext cx="476630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</a:rPr>
              <a:t>(Images from Siegel and West, 1975)</a:t>
            </a:r>
          </a:p>
          <a:p>
            <a:pPr eaLnBrk="1" hangingPunct="1"/>
            <a:endParaRPr lang="en-US" altLang="en-US" sz="2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8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48"/>
    </mc:Choice>
    <mc:Fallback xmlns="">
      <p:transition spd="slow" advTm="9254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0" y="762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latin typeface="Times New Roman" panose="02020603050405020304" pitchFamily="18" charset="0"/>
              </a:rPr>
              <a:t>Themes in Shamanic Imagery 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600200" y="1654175"/>
            <a:ext cx="59436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latin typeface="Times New Roman" panose="02020603050405020304" pitchFamily="18" charset="0"/>
              </a:rPr>
              <a:t>Liminal creatures</a:t>
            </a:r>
            <a:r>
              <a:rPr lang="en-US" altLang="en-US" sz="2400">
                <a:latin typeface="Times New Roman" panose="02020603050405020304" pitchFamily="18" charset="0"/>
              </a:rPr>
              <a:t> (creatures that span different realms, e.g. ground and sky)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en-US" altLang="en-US" sz="2400" b="1">
                <a:latin typeface="Times New Roman" panose="02020603050405020304" pitchFamily="18" charset="0"/>
              </a:rPr>
              <a:t>Anthropomorphs</a:t>
            </a:r>
            <a:r>
              <a:rPr lang="en-US" altLang="en-US" sz="2400">
                <a:latin typeface="Times New Roman" panose="02020603050405020304" pitchFamily="18" charset="0"/>
              </a:rPr>
              <a:t> such as birdmen, jaguarmen, or bearmen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latin typeface="Times New Roman" panose="02020603050405020304" pitchFamily="18" charset="0"/>
              </a:rPr>
              <a:t>Ghosts or Spirits</a:t>
            </a:r>
          </a:p>
          <a:p>
            <a:pPr eaLnBrk="1" hangingPunct="1"/>
            <a:endParaRPr lang="en-US" altLang="en-US" sz="2400" b="1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latin typeface="Times New Roman" panose="02020603050405020304" pitchFamily="18" charset="0"/>
              </a:rPr>
              <a:t>Shamanic universe</a:t>
            </a:r>
            <a:r>
              <a:rPr lang="en-US" altLang="en-US" sz="2400">
                <a:latin typeface="Times New Roman" panose="02020603050405020304" pitchFamily="18" charset="0"/>
              </a:rPr>
              <a:t> with at least three levels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latin typeface="Times New Roman" panose="02020603050405020304" pitchFamily="18" charset="0"/>
              </a:rPr>
              <a:t>Elements of hallucination imagery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7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39"/>
    </mc:Choice>
    <mc:Fallback xmlns="">
      <p:transition spd="slow" advTm="11363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aquime mor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14288"/>
            <a:ext cx="77724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564146"/>
      </p:ext>
    </p:extLst>
  </p:cSld>
  <p:clrMapOvr>
    <a:masterClrMapping/>
  </p:clrMapOvr>
  <p:transition spd="slow" advTm="14166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Scan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18748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 descr="scan0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0"/>
          <a:stretch>
            <a:fillRect/>
          </a:stretch>
        </p:blipFill>
        <p:spPr bwMode="auto">
          <a:xfrm>
            <a:off x="3733800" y="1922463"/>
            <a:ext cx="4160838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37"/>
    </mc:Choice>
    <mc:Fallback xmlns="">
      <p:transition spd="slow" advTm="8223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/>
              <a:t>Dolni Vestonice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67818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/>
              <a:t>In Czech Republic.</a:t>
            </a:r>
          </a:p>
          <a:p>
            <a:pPr eaLnBrk="1" hangingPunct="1">
              <a:defRPr/>
            </a:pPr>
            <a:r>
              <a:rPr lang="en-US" altLang="en-US" sz="2800"/>
              <a:t>Dates to about 25,000 BP.</a:t>
            </a:r>
          </a:p>
          <a:p>
            <a:pPr eaLnBrk="1" hangingPunct="1">
              <a:defRPr/>
            </a:pPr>
            <a:r>
              <a:rPr lang="en-US" altLang="en-US" sz="2800"/>
              <a:t>Heavily disturbed by solifluction.</a:t>
            </a:r>
          </a:p>
          <a:p>
            <a:pPr eaLnBrk="1" hangingPunct="1">
              <a:defRPr/>
            </a:pPr>
            <a:r>
              <a:rPr lang="en-US" altLang="en-US" sz="2800"/>
              <a:t>Mammoth bones sorted by type, and some were used for building structures.</a:t>
            </a:r>
          </a:p>
          <a:p>
            <a:pPr lvl="1" eaLnBrk="1" hangingPunct="1">
              <a:defRPr/>
            </a:pPr>
            <a:r>
              <a:rPr lang="en-US" altLang="en-US" sz="2400"/>
              <a:t>Little wood on the landscape.</a:t>
            </a:r>
          </a:p>
          <a:p>
            <a:pPr eaLnBrk="1" hangingPunct="1">
              <a:defRPr/>
            </a:pPr>
            <a:r>
              <a:rPr lang="en-US" altLang="en-US" sz="2800"/>
              <a:t>Venus of Vestonice—portable art.</a:t>
            </a:r>
          </a:p>
          <a:p>
            <a:pPr lvl="1" eaLnBrk="1" hangingPunct="1">
              <a:defRPr/>
            </a:pPr>
            <a:r>
              <a:rPr lang="en-US" altLang="en-US" sz="2400"/>
              <a:t>Made of clay.</a:t>
            </a:r>
          </a:p>
        </p:txBody>
      </p:sp>
      <p:pic>
        <p:nvPicPr>
          <p:cNvPr id="11268" name="Picture 5" descr="page_arche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29200"/>
            <a:ext cx="23812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7" descr="dvvenusbws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285750"/>
            <a:ext cx="1857375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70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15"/>
    </mc:Choice>
    <mc:Fallback xmlns="">
      <p:transition spd="slow" advTm="14811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44196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/>
              <a:t>Likely occupied year round.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/>
              <a:t>Blades.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/>
              <a:t>Burial of elderly female with congenital nerve damage.  Assymetrical facial expressions.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400"/>
              <a:t>Buried under two mammoth shoulder blades and next to the bones of an Artic fox.</a:t>
            </a:r>
          </a:p>
        </p:txBody>
      </p:sp>
      <p:pic>
        <p:nvPicPr>
          <p:cNvPr id="12292" name="Picture 5" descr="doln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40005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00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81"/>
    </mc:Choice>
    <mc:Fallback xmlns="">
      <p:transition spd="slow" advTm="6738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Scan0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3" y="0"/>
            <a:ext cx="57959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04"/>
    </mc:Choice>
    <mc:Fallback xmlns="">
      <p:transition spd="slow" advTm="2670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/>
              <a:t>Portable and Mural Art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/>
              <a:t>Portable art</a:t>
            </a:r>
          </a:p>
          <a:p>
            <a:pPr lvl="1" eaLnBrk="1" hangingPunct="1">
              <a:defRPr/>
            </a:pPr>
            <a:r>
              <a:rPr lang="en-US" altLang="en-US"/>
              <a:t>Atlatl and shaft “straightener”</a:t>
            </a:r>
          </a:p>
        </p:txBody>
      </p:sp>
      <p:pic>
        <p:nvPicPr>
          <p:cNvPr id="28676" name="Picture 4" descr="scan0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0"/>
          <a:stretch>
            <a:fillRect/>
          </a:stretch>
        </p:blipFill>
        <p:spPr bwMode="auto">
          <a:xfrm>
            <a:off x="533400" y="2362200"/>
            <a:ext cx="4572000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 descr="Scan0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"/>
          <a:stretch>
            <a:fillRect/>
          </a:stretch>
        </p:blipFill>
        <p:spPr bwMode="auto">
          <a:xfrm>
            <a:off x="6172200" y="1143000"/>
            <a:ext cx="1828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51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45"/>
    </mc:Choice>
    <mc:Fallback xmlns="">
      <p:transition spd="slow" advTm="5934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9" descr="Scan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62000"/>
            <a:ext cx="251301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10" descr="Scan00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r="13028"/>
          <a:stretch>
            <a:fillRect/>
          </a:stretch>
        </p:blipFill>
        <p:spPr bwMode="auto">
          <a:xfrm>
            <a:off x="838200" y="784225"/>
            <a:ext cx="289560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08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05"/>
    </mc:Choice>
    <mc:Fallback xmlns="">
      <p:transition spd="slow" advTm="3890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can0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9938"/>
            <a:ext cx="8763000" cy="608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Arial" panose="020B0604020202020204" pitchFamily="34" charset="0"/>
              </a:rPr>
              <a:t>Rock Art (from Nambia)</a:t>
            </a:r>
          </a:p>
        </p:txBody>
      </p:sp>
    </p:spTree>
    <p:extLst>
      <p:ext uri="{BB962C8B-B14F-4D97-AF65-F5344CB8AC3E}">
        <p14:creationId xmlns:p14="http://schemas.microsoft.com/office/powerpoint/2010/main" val="13315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3"/>
    </mc:Choice>
    <mc:Fallback xmlns="">
      <p:transition spd="slow" advTm="14273"/>
    </mc:Fallback>
  </mc:AlternateContent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978D293550EE408BBA80E379FB1048" ma:contentTypeVersion="9" ma:contentTypeDescription="Create a new document." ma:contentTypeScope="" ma:versionID="8f62e170c7e029e5138470db98852e9e">
  <xsd:schema xmlns:xsd="http://www.w3.org/2001/XMLSchema" xmlns:xs="http://www.w3.org/2001/XMLSchema" xmlns:p="http://schemas.microsoft.com/office/2006/metadata/properties" xmlns:ns3="4094fec7-eb86-4f33-885f-f4ec69534214" targetNamespace="http://schemas.microsoft.com/office/2006/metadata/properties" ma:root="true" ma:fieldsID="fef094d78892922e349b4c96b502a1e2" ns3:_="">
    <xsd:import namespace="4094fec7-eb86-4f33-885f-f4ec6953421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94fec7-eb86-4f33-885f-f4ec695342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43991B-6898-46DC-8AEA-57D16F93D40A}">
  <ds:schemaRefs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dcmitype/"/>
    <ds:schemaRef ds:uri="4094fec7-eb86-4f33-885f-f4ec69534214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29FB4BF-F070-41F1-8BD9-D1491A7B72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94fec7-eb86-4f33-885f-f4ec695342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617BEC-A8D0-4D32-82E1-CFE2394B6C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8786</TotalTime>
  <Words>585</Words>
  <Application>Microsoft Office PowerPoint</Application>
  <PresentationFormat>On-screen Show (4:3)</PresentationFormat>
  <Paragraphs>95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Tahoma</vt:lpstr>
      <vt:lpstr>Times New Roman</vt:lpstr>
      <vt:lpstr>Wingdings</vt:lpstr>
      <vt:lpstr>Textured</vt:lpstr>
      <vt:lpstr>Goals. Students will be able to:</vt:lpstr>
      <vt:lpstr>The Mammoth Hunters</vt:lpstr>
      <vt:lpstr>PowerPoint Presentation</vt:lpstr>
      <vt:lpstr>Dolni Vestonice</vt:lpstr>
      <vt:lpstr>PowerPoint Presentation</vt:lpstr>
      <vt:lpstr>PowerPoint Presentation</vt:lpstr>
      <vt:lpstr>Portable and Mural Art</vt:lpstr>
      <vt:lpstr>PowerPoint Presentation</vt:lpstr>
      <vt:lpstr>PowerPoint Presentation</vt:lpstr>
      <vt:lpstr>Location of Upper Paleolithic Cave Rock Art Sites in Western Europe</vt:lpstr>
      <vt:lpstr>Lascaux, Southwestern France</vt:lpstr>
      <vt:lpstr>PowerPoint Presentation</vt:lpstr>
      <vt:lpstr>PowerPoint Presentation</vt:lpstr>
      <vt:lpstr>PowerPoint Presentation</vt:lpstr>
      <vt:lpstr>Lascaux: Such red dots are associated with the “Scene of the Dead Man.” </vt:lpstr>
      <vt:lpstr>PowerPoint Presentation</vt:lpstr>
      <vt:lpstr>ASC</vt:lpstr>
      <vt:lpstr>Stages of ASC (Stages 1 through 3)</vt:lpstr>
      <vt:lpstr>Entopic Images</vt:lpstr>
      <vt:lpstr>PowerPoint Presentation</vt:lpstr>
      <vt:lpstr>PowerPoint Presentation</vt:lpstr>
      <vt:lpstr>PowerPoint Presentation</vt:lpstr>
    </vt:vector>
  </TitlesOfParts>
  <Company>University of Missouri--Columbia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Stone Artifact Analysis</dc:title>
  <dc:creator>Todd VanPool</dc:creator>
  <cp:lastModifiedBy>VanPool, Todd</cp:lastModifiedBy>
  <cp:revision>91</cp:revision>
  <dcterms:created xsi:type="dcterms:W3CDTF">2011-01-19T17:16:25Z</dcterms:created>
  <dcterms:modified xsi:type="dcterms:W3CDTF">2021-10-06T15:33:14Z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0x01010028978D293550EE408BBA80E379FB1048</vt:lpwstr>
  </property>
</Properties>
</file>