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85" r:id="rId2"/>
    <p:sldId id="280" r:id="rId3"/>
    <p:sldId id="281" r:id="rId4"/>
    <p:sldId id="282" r:id="rId5"/>
    <p:sldId id="283" r:id="rId6"/>
    <p:sldId id="262" r:id="rId7"/>
    <p:sldId id="25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02E444-AC79-43D3-ACAE-3B0755A833C3}" v="61" dt="2021-10-12T18:36:29.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69" d="100"/>
          <a:sy n="69" d="100"/>
        </p:scale>
        <p:origin x="66" y="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67A68-870F-4865-9CDF-B1687C98B9B2}" type="datetimeFigureOut">
              <a:rPr lang="en-US" smtClean="0"/>
              <a:t>10/13/2021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D4691C-7A36-44AA-8446-60D99849091E}" type="slidenum">
              <a:rPr lang="en-US" smtClean="0"/>
              <a:t>‹#›</a:t>
            </a:fld>
            <a:endParaRPr lang="en-US"/>
          </a:p>
        </p:txBody>
      </p:sp>
    </p:spTree>
    <p:extLst>
      <p:ext uri="{BB962C8B-B14F-4D97-AF65-F5344CB8AC3E}">
        <p14:creationId xmlns:p14="http://schemas.microsoft.com/office/powerpoint/2010/main" val="3166395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err="1">
                <a:solidFill>
                  <a:srgbClr val="000000"/>
                </a:solidFill>
                <a:effectLst/>
                <a:latin typeface="Calibri" panose="020F0502020204030204" pitchFamily="34" charset="0"/>
              </a:rPr>
              <a:t>Fachner</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Jörg,and</a:t>
            </a:r>
            <a:r>
              <a:rPr lang="en-US" sz="1800" b="0" i="0" dirty="0">
                <a:solidFill>
                  <a:srgbClr val="000000"/>
                </a:solidFill>
                <a:effectLst/>
                <a:latin typeface="Calibri" panose="020F0502020204030204" pitchFamily="34" charset="0"/>
              </a:rPr>
              <a:t> Sabine </a:t>
            </a:r>
            <a:r>
              <a:rPr lang="en-US" sz="1800" b="0" i="0" dirty="0" err="1">
                <a:solidFill>
                  <a:srgbClr val="000000"/>
                </a:solidFill>
                <a:effectLst/>
                <a:latin typeface="Calibri" panose="020F0502020204030204" pitchFamily="34" charset="0"/>
              </a:rPr>
              <a:t>Rittner</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2007  EEG </a:t>
            </a:r>
            <a:r>
              <a:rPr lang="en-US" sz="1800" b="0" i="0" dirty="0" err="1">
                <a:solidFill>
                  <a:srgbClr val="000000"/>
                </a:solidFill>
                <a:effectLst/>
                <a:latin typeface="Calibri" panose="020F0502020204030204" pitchFamily="34" charset="0"/>
              </a:rPr>
              <a:t>Brainmapping</a:t>
            </a:r>
            <a:r>
              <a:rPr lang="en-US" sz="1800" b="0" i="0" dirty="0">
                <a:solidFill>
                  <a:srgbClr val="000000"/>
                </a:solidFill>
                <a:effectLst/>
                <a:latin typeface="Calibri" panose="020F0502020204030204" pitchFamily="34" charset="0"/>
              </a:rPr>
              <a:t> of Trance States Induced by Monochord and Ritual Body Postures in a Ritualistic Setting. In </a:t>
            </a:r>
            <a:r>
              <a:rPr lang="en-US" sz="1800" b="0" i="1" dirty="0">
                <a:solidFill>
                  <a:srgbClr val="000000"/>
                </a:solidFill>
                <a:effectLst/>
                <a:latin typeface="Calibri" panose="020F0502020204030204" pitchFamily="34" charset="0"/>
              </a:rPr>
              <a:t>Receptive Music Therapy - Theory and Practice</a:t>
            </a:r>
            <a:r>
              <a:rPr lang="en-US" sz="1800" b="0" i="0" dirty="0">
                <a:solidFill>
                  <a:srgbClr val="000000"/>
                </a:solidFill>
                <a:effectLst/>
                <a:latin typeface="Calibri" panose="020F0502020204030204" pitchFamily="34" charset="0"/>
              </a:rPr>
              <a:t>, edited by Isabelle </a:t>
            </a:r>
            <a:r>
              <a:rPr lang="en-US" sz="1800" b="0" i="0" dirty="0" err="1">
                <a:solidFill>
                  <a:srgbClr val="000000"/>
                </a:solidFill>
                <a:effectLst/>
                <a:latin typeface="Calibri" panose="020F0502020204030204" pitchFamily="34" charset="0"/>
              </a:rPr>
              <a:t>Frohne</a:t>
            </a:r>
            <a:r>
              <a:rPr lang="en-US" sz="1800" b="0" i="0" dirty="0">
                <a:solidFill>
                  <a:srgbClr val="000000"/>
                </a:solidFill>
                <a:effectLst/>
                <a:latin typeface="Calibri" panose="020F0502020204030204" pitchFamily="34" charset="0"/>
              </a:rPr>
              <a:t>-Hagemann, p. 189-202. Reichert Verlag, Wiesbaden.  </a:t>
            </a: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Hunger, Christina, and Sabine </a:t>
            </a:r>
            <a:r>
              <a:rPr lang="en-US" sz="1800" b="0" i="0" dirty="0" err="1">
                <a:solidFill>
                  <a:srgbClr val="000000"/>
                </a:solidFill>
                <a:effectLst/>
                <a:latin typeface="Calibri" panose="020F0502020204030204" pitchFamily="34" charset="0"/>
              </a:rPr>
              <a:t>Rittner</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2015 Ritual Body Postures: Empirical Study of a Neurophysiological Unique Altered State of Consciousness. </a:t>
            </a:r>
            <a:r>
              <a:rPr lang="en-US" sz="1800" b="0" i="1" dirty="0">
                <a:solidFill>
                  <a:srgbClr val="000000"/>
                </a:solidFill>
                <a:effectLst/>
                <a:latin typeface="Calibri" panose="020F0502020204030204" pitchFamily="34" charset="0"/>
              </a:rPr>
              <a:t>The Humanistic Psychologist</a:t>
            </a:r>
            <a:r>
              <a:rPr lang="en-US" sz="1800" b="0" i="0" dirty="0">
                <a:solidFill>
                  <a:srgbClr val="000000"/>
                </a:solidFill>
                <a:effectLst/>
                <a:latin typeface="Calibri" panose="020F0502020204030204" pitchFamily="34" charset="0"/>
              </a:rPr>
              <a:t> 43:371–394.  </a:t>
            </a:r>
            <a:endParaRPr lang="en-US" b="0" i="0" dirty="0">
              <a:solidFill>
                <a:srgbClr val="000000"/>
              </a:solidFill>
              <a:effectLst/>
              <a:latin typeface="Segoe UI" panose="020B0502040204020203" pitchFamily="34" charset="0"/>
            </a:endParaRP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1C9E5D09-2A10-4F5C-892C-71CBF7B98385}" type="slidenum">
              <a:rPr lang="en-US" smtClean="0"/>
              <a:t>5</a:t>
            </a:fld>
            <a:endParaRPr lang="en-US"/>
          </a:p>
        </p:txBody>
      </p:sp>
    </p:spTree>
    <p:extLst>
      <p:ext uri="{BB962C8B-B14F-4D97-AF65-F5344CB8AC3E}">
        <p14:creationId xmlns:p14="http://schemas.microsoft.com/office/powerpoint/2010/main" val="1847508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Behavioral</a:t>
            </a:r>
            <a:r>
              <a:rPr lang="en-US" baseline="0" dirty="0"/>
              <a:t> Scientist Vol.. 45 no. 12: 1875-1887.</a:t>
            </a:r>
            <a:endParaRPr lang="en-US" dirty="0"/>
          </a:p>
        </p:txBody>
      </p:sp>
      <p:sp>
        <p:nvSpPr>
          <p:cNvPr id="4" name="Slide Number Placeholder 3"/>
          <p:cNvSpPr>
            <a:spLocks noGrp="1"/>
          </p:cNvSpPr>
          <p:nvPr>
            <p:ph type="sldNum" sz="quarter" idx="10"/>
          </p:nvPr>
        </p:nvSpPr>
        <p:spPr/>
        <p:txBody>
          <a:bodyPr/>
          <a:lstStyle/>
          <a:p>
            <a:fld id="{1F6476E5-FA71-40AE-9C8E-6410ED7BD0B9}" type="slidenum">
              <a:rPr lang="en-US" smtClean="0"/>
              <a:t>7</a:t>
            </a:fld>
            <a:endParaRPr lang="en-US"/>
          </a:p>
        </p:txBody>
      </p:sp>
    </p:spTree>
    <p:extLst>
      <p:ext uri="{BB962C8B-B14F-4D97-AF65-F5344CB8AC3E}">
        <p14:creationId xmlns:p14="http://schemas.microsoft.com/office/powerpoint/2010/main" val="2229212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59B5-0B51-45C4-8285-D444C09FD7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24CBA2-4E07-4FD1-BD9C-6091C422D4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914D77-EBA8-4750-A888-C971C22BE439}"/>
              </a:ext>
            </a:extLst>
          </p:cNvPr>
          <p:cNvSpPr>
            <a:spLocks noGrp="1"/>
          </p:cNvSpPr>
          <p:nvPr>
            <p:ph type="dt" sz="half" idx="10"/>
          </p:nvPr>
        </p:nvSpPr>
        <p:spPr/>
        <p:txBody>
          <a:bodyPr/>
          <a:lstStyle/>
          <a:p>
            <a:fld id="{B7BC2451-61E5-4DD6-AFF1-E1F0D93DAF55}" type="datetimeFigureOut">
              <a:rPr lang="en-US" smtClean="0"/>
              <a:t>10/13/2021</a:t>
            </a:fld>
            <a:endParaRPr lang="en-US"/>
          </a:p>
        </p:txBody>
      </p:sp>
      <p:sp>
        <p:nvSpPr>
          <p:cNvPr id="5" name="Footer Placeholder 4">
            <a:extLst>
              <a:ext uri="{FF2B5EF4-FFF2-40B4-BE49-F238E27FC236}">
                <a16:creationId xmlns:a16="http://schemas.microsoft.com/office/drawing/2014/main" id="{57C72594-CE01-41CB-9D3E-68C7E2C3D2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7062D7-EFAD-4EB5-AB25-50DBF5D5D107}"/>
              </a:ext>
            </a:extLst>
          </p:cNvPr>
          <p:cNvSpPr>
            <a:spLocks noGrp="1"/>
          </p:cNvSpPr>
          <p:nvPr>
            <p:ph type="sldNum" sz="quarter" idx="12"/>
          </p:nvPr>
        </p:nvSpPr>
        <p:spPr/>
        <p:txBody>
          <a:bodyPr/>
          <a:lstStyle/>
          <a:p>
            <a:fld id="{731E225F-2CA3-4C99-8312-E0397F80A8D6}" type="slidenum">
              <a:rPr lang="en-US" smtClean="0"/>
              <a:t>‹#›</a:t>
            </a:fld>
            <a:endParaRPr lang="en-US"/>
          </a:p>
        </p:txBody>
      </p:sp>
    </p:spTree>
    <p:extLst>
      <p:ext uri="{BB962C8B-B14F-4D97-AF65-F5344CB8AC3E}">
        <p14:creationId xmlns:p14="http://schemas.microsoft.com/office/powerpoint/2010/main" val="3200065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C55E8-0B46-4A61-8095-F850825A21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43694F-E204-4489-9A30-CB061E8C3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D0220-5009-4059-B68C-78C93989B84E}"/>
              </a:ext>
            </a:extLst>
          </p:cNvPr>
          <p:cNvSpPr>
            <a:spLocks noGrp="1"/>
          </p:cNvSpPr>
          <p:nvPr>
            <p:ph type="dt" sz="half" idx="10"/>
          </p:nvPr>
        </p:nvSpPr>
        <p:spPr/>
        <p:txBody>
          <a:bodyPr/>
          <a:lstStyle/>
          <a:p>
            <a:fld id="{B7BC2451-61E5-4DD6-AFF1-E1F0D93DAF55}" type="datetimeFigureOut">
              <a:rPr lang="en-US" smtClean="0"/>
              <a:t>10/13/2021</a:t>
            </a:fld>
            <a:endParaRPr lang="en-US"/>
          </a:p>
        </p:txBody>
      </p:sp>
      <p:sp>
        <p:nvSpPr>
          <p:cNvPr id="5" name="Footer Placeholder 4">
            <a:extLst>
              <a:ext uri="{FF2B5EF4-FFF2-40B4-BE49-F238E27FC236}">
                <a16:creationId xmlns:a16="http://schemas.microsoft.com/office/drawing/2014/main" id="{3C7AC596-7B7E-4E9C-9533-ABC2E3214C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69380-940A-4BDD-AD44-186CC235BFFB}"/>
              </a:ext>
            </a:extLst>
          </p:cNvPr>
          <p:cNvSpPr>
            <a:spLocks noGrp="1"/>
          </p:cNvSpPr>
          <p:nvPr>
            <p:ph type="sldNum" sz="quarter" idx="12"/>
          </p:nvPr>
        </p:nvSpPr>
        <p:spPr/>
        <p:txBody>
          <a:bodyPr/>
          <a:lstStyle/>
          <a:p>
            <a:fld id="{731E225F-2CA3-4C99-8312-E0397F80A8D6}" type="slidenum">
              <a:rPr lang="en-US" smtClean="0"/>
              <a:t>‹#›</a:t>
            </a:fld>
            <a:endParaRPr lang="en-US"/>
          </a:p>
        </p:txBody>
      </p:sp>
    </p:spTree>
    <p:extLst>
      <p:ext uri="{BB962C8B-B14F-4D97-AF65-F5344CB8AC3E}">
        <p14:creationId xmlns:p14="http://schemas.microsoft.com/office/powerpoint/2010/main" val="4080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B53583-761F-4271-B3AB-9D8652DA0B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27BFE1-8775-45AE-ADE8-2A873CDE04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EFEEA-81F7-455D-A78D-2AEE7BE9AB38}"/>
              </a:ext>
            </a:extLst>
          </p:cNvPr>
          <p:cNvSpPr>
            <a:spLocks noGrp="1"/>
          </p:cNvSpPr>
          <p:nvPr>
            <p:ph type="dt" sz="half" idx="10"/>
          </p:nvPr>
        </p:nvSpPr>
        <p:spPr/>
        <p:txBody>
          <a:bodyPr/>
          <a:lstStyle/>
          <a:p>
            <a:fld id="{B7BC2451-61E5-4DD6-AFF1-E1F0D93DAF55}" type="datetimeFigureOut">
              <a:rPr lang="en-US" smtClean="0"/>
              <a:t>10/13/2021</a:t>
            </a:fld>
            <a:endParaRPr lang="en-US"/>
          </a:p>
        </p:txBody>
      </p:sp>
      <p:sp>
        <p:nvSpPr>
          <p:cNvPr id="5" name="Footer Placeholder 4">
            <a:extLst>
              <a:ext uri="{FF2B5EF4-FFF2-40B4-BE49-F238E27FC236}">
                <a16:creationId xmlns:a16="http://schemas.microsoft.com/office/drawing/2014/main" id="{30381D24-2571-4B41-BFEE-5155A82FC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819681-CE46-4C2A-9234-C64E7BC79459}"/>
              </a:ext>
            </a:extLst>
          </p:cNvPr>
          <p:cNvSpPr>
            <a:spLocks noGrp="1"/>
          </p:cNvSpPr>
          <p:nvPr>
            <p:ph type="sldNum" sz="quarter" idx="12"/>
          </p:nvPr>
        </p:nvSpPr>
        <p:spPr/>
        <p:txBody>
          <a:bodyPr/>
          <a:lstStyle/>
          <a:p>
            <a:fld id="{731E225F-2CA3-4C99-8312-E0397F80A8D6}" type="slidenum">
              <a:rPr lang="en-US" smtClean="0"/>
              <a:t>‹#›</a:t>
            </a:fld>
            <a:endParaRPr lang="en-US"/>
          </a:p>
        </p:txBody>
      </p:sp>
    </p:spTree>
    <p:extLst>
      <p:ext uri="{BB962C8B-B14F-4D97-AF65-F5344CB8AC3E}">
        <p14:creationId xmlns:p14="http://schemas.microsoft.com/office/powerpoint/2010/main" val="2993583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F53E-A734-4B2B-9185-E0162832C3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0CF79F-0A15-4014-A6A4-4473FDB13F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03CA3-7151-4345-9CBC-6542452C7E74}"/>
              </a:ext>
            </a:extLst>
          </p:cNvPr>
          <p:cNvSpPr>
            <a:spLocks noGrp="1"/>
          </p:cNvSpPr>
          <p:nvPr>
            <p:ph type="dt" sz="half" idx="10"/>
          </p:nvPr>
        </p:nvSpPr>
        <p:spPr/>
        <p:txBody>
          <a:bodyPr/>
          <a:lstStyle/>
          <a:p>
            <a:fld id="{B7BC2451-61E5-4DD6-AFF1-E1F0D93DAF55}" type="datetimeFigureOut">
              <a:rPr lang="en-US" smtClean="0"/>
              <a:t>10/13/2021</a:t>
            </a:fld>
            <a:endParaRPr lang="en-US"/>
          </a:p>
        </p:txBody>
      </p:sp>
      <p:sp>
        <p:nvSpPr>
          <p:cNvPr id="5" name="Footer Placeholder 4">
            <a:extLst>
              <a:ext uri="{FF2B5EF4-FFF2-40B4-BE49-F238E27FC236}">
                <a16:creationId xmlns:a16="http://schemas.microsoft.com/office/drawing/2014/main" id="{3CAAE829-21D9-4307-8616-DC813223F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6974E-26FC-4E9A-9E20-5926838FE750}"/>
              </a:ext>
            </a:extLst>
          </p:cNvPr>
          <p:cNvSpPr>
            <a:spLocks noGrp="1"/>
          </p:cNvSpPr>
          <p:nvPr>
            <p:ph type="sldNum" sz="quarter" idx="12"/>
          </p:nvPr>
        </p:nvSpPr>
        <p:spPr/>
        <p:txBody>
          <a:bodyPr/>
          <a:lstStyle/>
          <a:p>
            <a:fld id="{731E225F-2CA3-4C99-8312-E0397F80A8D6}" type="slidenum">
              <a:rPr lang="en-US" smtClean="0"/>
              <a:t>‹#›</a:t>
            </a:fld>
            <a:endParaRPr lang="en-US"/>
          </a:p>
        </p:txBody>
      </p:sp>
    </p:spTree>
    <p:extLst>
      <p:ext uri="{BB962C8B-B14F-4D97-AF65-F5344CB8AC3E}">
        <p14:creationId xmlns:p14="http://schemas.microsoft.com/office/powerpoint/2010/main" val="272797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0CE49-3324-498B-AD4D-54FDCBDA93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851A22-3C5F-4F89-A63E-ED4168621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568037-3CF5-49F2-A9FD-18E0D4F465A0}"/>
              </a:ext>
            </a:extLst>
          </p:cNvPr>
          <p:cNvSpPr>
            <a:spLocks noGrp="1"/>
          </p:cNvSpPr>
          <p:nvPr>
            <p:ph type="dt" sz="half" idx="10"/>
          </p:nvPr>
        </p:nvSpPr>
        <p:spPr/>
        <p:txBody>
          <a:bodyPr/>
          <a:lstStyle/>
          <a:p>
            <a:fld id="{B7BC2451-61E5-4DD6-AFF1-E1F0D93DAF55}" type="datetimeFigureOut">
              <a:rPr lang="en-US" smtClean="0"/>
              <a:t>10/13/2021</a:t>
            </a:fld>
            <a:endParaRPr lang="en-US"/>
          </a:p>
        </p:txBody>
      </p:sp>
      <p:sp>
        <p:nvSpPr>
          <p:cNvPr id="5" name="Footer Placeholder 4">
            <a:extLst>
              <a:ext uri="{FF2B5EF4-FFF2-40B4-BE49-F238E27FC236}">
                <a16:creationId xmlns:a16="http://schemas.microsoft.com/office/drawing/2014/main" id="{4EFA5907-B8E5-4593-8864-287094EE4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15A2A-0BF1-4984-9359-2BCF863D699D}"/>
              </a:ext>
            </a:extLst>
          </p:cNvPr>
          <p:cNvSpPr>
            <a:spLocks noGrp="1"/>
          </p:cNvSpPr>
          <p:nvPr>
            <p:ph type="sldNum" sz="quarter" idx="12"/>
          </p:nvPr>
        </p:nvSpPr>
        <p:spPr/>
        <p:txBody>
          <a:bodyPr/>
          <a:lstStyle/>
          <a:p>
            <a:fld id="{731E225F-2CA3-4C99-8312-E0397F80A8D6}" type="slidenum">
              <a:rPr lang="en-US" smtClean="0"/>
              <a:t>‹#›</a:t>
            </a:fld>
            <a:endParaRPr lang="en-US"/>
          </a:p>
        </p:txBody>
      </p:sp>
    </p:spTree>
    <p:extLst>
      <p:ext uri="{BB962C8B-B14F-4D97-AF65-F5344CB8AC3E}">
        <p14:creationId xmlns:p14="http://schemas.microsoft.com/office/powerpoint/2010/main" val="72043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C8CD1-53BC-40E8-BF7B-32284496C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00D622-1154-481B-B415-3BCDD64D49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019736-B52D-41E5-A0A6-81BE8C1010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F5C5FE-57C9-4C98-9F0A-5D961F98F5B8}"/>
              </a:ext>
            </a:extLst>
          </p:cNvPr>
          <p:cNvSpPr>
            <a:spLocks noGrp="1"/>
          </p:cNvSpPr>
          <p:nvPr>
            <p:ph type="dt" sz="half" idx="10"/>
          </p:nvPr>
        </p:nvSpPr>
        <p:spPr/>
        <p:txBody>
          <a:bodyPr/>
          <a:lstStyle/>
          <a:p>
            <a:fld id="{B7BC2451-61E5-4DD6-AFF1-E1F0D93DAF55}" type="datetimeFigureOut">
              <a:rPr lang="en-US" smtClean="0"/>
              <a:t>10/13/2021</a:t>
            </a:fld>
            <a:endParaRPr lang="en-US"/>
          </a:p>
        </p:txBody>
      </p:sp>
      <p:sp>
        <p:nvSpPr>
          <p:cNvPr id="6" name="Footer Placeholder 5">
            <a:extLst>
              <a:ext uri="{FF2B5EF4-FFF2-40B4-BE49-F238E27FC236}">
                <a16:creationId xmlns:a16="http://schemas.microsoft.com/office/drawing/2014/main" id="{3E291756-5311-4683-94C8-84497EB4D9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6E00B5-7E23-4D74-9B13-E08C7EFF0EBB}"/>
              </a:ext>
            </a:extLst>
          </p:cNvPr>
          <p:cNvSpPr>
            <a:spLocks noGrp="1"/>
          </p:cNvSpPr>
          <p:nvPr>
            <p:ph type="sldNum" sz="quarter" idx="12"/>
          </p:nvPr>
        </p:nvSpPr>
        <p:spPr/>
        <p:txBody>
          <a:bodyPr/>
          <a:lstStyle/>
          <a:p>
            <a:fld id="{731E225F-2CA3-4C99-8312-E0397F80A8D6}" type="slidenum">
              <a:rPr lang="en-US" smtClean="0"/>
              <a:t>‹#›</a:t>
            </a:fld>
            <a:endParaRPr lang="en-US"/>
          </a:p>
        </p:txBody>
      </p:sp>
    </p:spTree>
    <p:extLst>
      <p:ext uri="{BB962C8B-B14F-4D97-AF65-F5344CB8AC3E}">
        <p14:creationId xmlns:p14="http://schemas.microsoft.com/office/powerpoint/2010/main" val="80639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7141F-19C8-4B95-B21F-AAFA0F56B3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62BB9-2098-4FDC-929D-B5D80559DD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CBE6E5-5328-4A4E-A536-BBDCC162F5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C45883-C829-4327-89E2-F285343A6B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89F206-4520-42D0-A28F-B8B44AC84E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C69BB5-3576-48CA-A32D-5844AE9D92FE}"/>
              </a:ext>
            </a:extLst>
          </p:cNvPr>
          <p:cNvSpPr>
            <a:spLocks noGrp="1"/>
          </p:cNvSpPr>
          <p:nvPr>
            <p:ph type="dt" sz="half" idx="10"/>
          </p:nvPr>
        </p:nvSpPr>
        <p:spPr/>
        <p:txBody>
          <a:bodyPr/>
          <a:lstStyle/>
          <a:p>
            <a:fld id="{B7BC2451-61E5-4DD6-AFF1-E1F0D93DAF55}" type="datetimeFigureOut">
              <a:rPr lang="en-US" smtClean="0"/>
              <a:t>10/13/2021</a:t>
            </a:fld>
            <a:endParaRPr lang="en-US"/>
          </a:p>
        </p:txBody>
      </p:sp>
      <p:sp>
        <p:nvSpPr>
          <p:cNvPr id="8" name="Footer Placeholder 7">
            <a:extLst>
              <a:ext uri="{FF2B5EF4-FFF2-40B4-BE49-F238E27FC236}">
                <a16:creationId xmlns:a16="http://schemas.microsoft.com/office/drawing/2014/main" id="{D7F80B84-E611-4481-8328-1C74D6C94D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73928F-2FBD-4C0D-9D4D-EBBB04C6B477}"/>
              </a:ext>
            </a:extLst>
          </p:cNvPr>
          <p:cNvSpPr>
            <a:spLocks noGrp="1"/>
          </p:cNvSpPr>
          <p:nvPr>
            <p:ph type="sldNum" sz="quarter" idx="12"/>
          </p:nvPr>
        </p:nvSpPr>
        <p:spPr/>
        <p:txBody>
          <a:bodyPr/>
          <a:lstStyle/>
          <a:p>
            <a:fld id="{731E225F-2CA3-4C99-8312-E0397F80A8D6}" type="slidenum">
              <a:rPr lang="en-US" smtClean="0"/>
              <a:t>‹#›</a:t>
            </a:fld>
            <a:endParaRPr lang="en-US"/>
          </a:p>
        </p:txBody>
      </p:sp>
    </p:spTree>
    <p:extLst>
      <p:ext uri="{BB962C8B-B14F-4D97-AF65-F5344CB8AC3E}">
        <p14:creationId xmlns:p14="http://schemas.microsoft.com/office/powerpoint/2010/main" val="416892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27202-E5E3-48C3-8D72-F795EE9ED6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8B110F-BD34-4207-91FB-B2F7ECA03D1B}"/>
              </a:ext>
            </a:extLst>
          </p:cNvPr>
          <p:cNvSpPr>
            <a:spLocks noGrp="1"/>
          </p:cNvSpPr>
          <p:nvPr>
            <p:ph type="dt" sz="half" idx="10"/>
          </p:nvPr>
        </p:nvSpPr>
        <p:spPr/>
        <p:txBody>
          <a:bodyPr/>
          <a:lstStyle/>
          <a:p>
            <a:fld id="{B7BC2451-61E5-4DD6-AFF1-E1F0D93DAF55}" type="datetimeFigureOut">
              <a:rPr lang="en-US" smtClean="0"/>
              <a:t>10/13/2021</a:t>
            </a:fld>
            <a:endParaRPr lang="en-US"/>
          </a:p>
        </p:txBody>
      </p:sp>
      <p:sp>
        <p:nvSpPr>
          <p:cNvPr id="4" name="Footer Placeholder 3">
            <a:extLst>
              <a:ext uri="{FF2B5EF4-FFF2-40B4-BE49-F238E27FC236}">
                <a16:creationId xmlns:a16="http://schemas.microsoft.com/office/drawing/2014/main" id="{683E0A2A-8FB6-48D4-A2EA-03E15A0DA3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ED4F59-8BA5-4C3C-94D5-F0D63E7BB3E7}"/>
              </a:ext>
            </a:extLst>
          </p:cNvPr>
          <p:cNvSpPr>
            <a:spLocks noGrp="1"/>
          </p:cNvSpPr>
          <p:nvPr>
            <p:ph type="sldNum" sz="quarter" idx="12"/>
          </p:nvPr>
        </p:nvSpPr>
        <p:spPr/>
        <p:txBody>
          <a:bodyPr/>
          <a:lstStyle/>
          <a:p>
            <a:fld id="{731E225F-2CA3-4C99-8312-E0397F80A8D6}" type="slidenum">
              <a:rPr lang="en-US" smtClean="0"/>
              <a:t>‹#›</a:t>
            </a:fld>
            <a:endParaRPr lang="en-US"/>
          </a:p>
        </p:txBody>
      </p:sp>
    </p:spTree>
    <p:extLst>
      <p:ext uri="{BB962C8B-B14F-4D97-AF65-F5344CB8AC3E}">
        <p14:creationId xmlns:p14="http://schemas.microsoft.com/office/powerpoint/2010/main" val="3415615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16FBAB-733D-45AC-AC17-B8C28A7156A9}"/>
              </a:ext>
            </a:extLst>
          </p:cNvPr>
          <p:cNvSpPr>
            <a:spLocks noGrp="1"/>
          </p:cNvSpPr>
          <p:nvPr>
            <p:ph type="dt" sz="half" idx="10"/>
          </p:nvPr>
        </p:nvSpPr>
        <p:spPr/>
        <p:txBody>
          <a:bodyPr/>
          <a:lstStyle/>
          <a:p>
            <a:fld id="{B7BC2451-61E5-4DD6-AFF1-E1F0D93DAF55}" type="datetimeFigureOut">
              <a:rPr lang="en-US" smtClean="0"/>
              <a:t>10/13/2021</a:t>
            </a:fld>
            <a:endParaRPr lang="en-US"/>
          </a:p>
        </p:txBody>
      </p:sp>
      <p:sp>
        <p:nvSpPr>
          <p:cNvPr id="3" name="Footer Placeholder 2">
            <a:extLst>
              <a:ext uri="{FF2B5EF4-FFF2-40B4-BE49-F238E27FC236}">
                <a16:creationId xmlns:a16="http://schemas.microsoft.com/office/drawing/2014/main" id="{13855FE3-69BB-4D25-A0AA-D8F80D20C9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6E11FC-2C0C-4BE4-AD69-6A34B540332E}"/>
              </a:ext>
            </a:extLst>
          </p:cNvPr>
          <p:cNvSpPr>
            <a:spLocks noGrp="1"/>
          </p:cNvSpPr>
          <p:nvPr>
            <p:ph type="sldNum" sz="quarter" idx="12"/>
          </p:nvPr>
        </p:nvSpPr>
        <p:spPr/>
        <p:txBody>
          <a:bodyPr/>
          <a:lstStyle/>
          <a:p>
            <a:fld id="{731E225F-2CA3-4C99-8312-E0397F80A8D6}" type="slidenum">
              <a:rPr lang="en-US" smtClean="0"/>
              <a:t>‹#›</a:t>
            </a:fld>
            <a:endParaRPr lang="en-US"/>
          </a:p>
        </p:txBody>
      </p:sp>
    </p:spTree>
    <p:extLst>
      <p:ext uri="{BB962C8B-B14F-4D97-AF65-F5344CB8AC3E}">
        <p14:creationId xmlns:p14="http://schemas.microsoft.com/office/powerpoint/2010/main" val="1355176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79855-BF29-403C-885D-58E77850DA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EE2609-AC73-4FA5-B10F-6AEC304443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69AABA-BB8E-4160-817F-213ED00863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3DCF1-5B5D-4D02-A09B-D8C498D91759}"/>
              </a:ext>
            </a:extLst>
          </p:cNvPr>
          <p:cNvSpPr>
            <a:spLocks noGrp="1"/>
          </p:cNvSpPr>
          <p:nvPr>
            <p:ph type="dt" sz="half" idx="10"/>
          </p:nvPr>
        </p:nvSpPr>
        <p:spPr/>
        <p:txBody>
          <a:bodyPr/>
          <a:lstStyle/>
          <a:p>
            <a:fld id="{B7BC2451-61E5-4DD6-AFF1-E1F0D93DAF55}" type="datetimeFigureOut">
              <a:rPr lang="en-US" smtClean="0"/>
              <a:t>10/13/2021</a:t>
            </a:fld>
            <a:endParaRPr lang="en-US"/>
          </a:p>
        </p:txBody>
      </p:sp>
      <p:sp>
        <p:nvSpPr>
          <p:cNvPr id="6" name="Footer Placeholder 5">
            <a:extLst>
              <a:ext uri="{FF2B5EF4-FFF2-40B4-BE49-F238E27FC236}">
                <a16:creationId xmlns:a16="http://schemas.microsoft.com/office/drawing/2014/main" id="{DDBED9EE-9F10-46A6-BEA5-621F141618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288331-5AE6-4975-97E8-6A78C92A38DA}"/>
              </a:ext>
            </a:extLst>
          </p:cNvPr>
          <p:cNvSpPr>
            <a:spLocks noGrp="1"/>
          </p:cNvSpPr>
          <p:nvPr>
            <p:ph type="sldNum" sz="quarter" idx="12"/>
          </p:nvPr>
        </p:nvSpPr>
        <p:spPr/>
        <p:txBody>
          <a:bodyPr/>
          <a:lstStyle/>
          <a:p>
            <a:fld id="{731E225F-2CA3-4C99-8312-E0397F80A8D6}" type="slidenum">
              <a:rPr lang="en-US" smtClean="0"/>
              <a:t>‹#›</a:t>
            </a:fld>
            <a:endParaRPr lang="en-US"/>
          </a:p>
        </p:txBody>
      </p:sp>
    </p:spTree>
    <p:extLst>
      <p:ext uri="{BB962C8B-B14F-4D97-AF65-F5344CB8AC3E}">
        <p14:creationId xmlns:p14="http://schemas.microsoft.com/office/powerpoint/2010/main" val="2796197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486-5333-40AD-AEDF-E6F95A812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0C0A7E-D9DB-4B69-AA6E-8E9E8B45EA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1F6673-18A2-4F57-BD67-E155C682A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7D500D-D5E7-4AD5-A6AD-EACF0FE41D05}"/>
              </a:ext>
            </a:extLst>
          </p:cNvPr>
          <p:cNvSpPr>
            <a:spLocks noGrp="1"/>
          </p:cNvSpPr>
          <p:nvPr>
            <p:ph type="dt" sz="half" idx="10"/>
          </p:nvPr>
        </p:nvSpPr>
        <p:spPr/>
        <p:txBody>
          <a:bodyPr/>
          <a:lstStyle/>
          <a:p>
            <a:fld id="{B7BC2451-61E5-4DD6-AFF1-E1F0D93DAF55}" type="datetimeFigureOut">
              <a:rPr lang="en-US" smtClean="0"/>
              <a:t>10/13/2021</a:t>
            </a:fld>
            <a:endParaRPr lang="en-US"/>
          </a:p>
        </p:txBody>
      </p:sp>
      <p:sp>
        <p:nvSpPr>
          <p:cNvPr id="6" name="Footer Placeholder 5">
            <a:extLst>
              <a:ext uri="{FF2B5EF4-FFF2-40B4-BE49-F238E27FC236}">
                <a16:creationId xmlns:a16="http://schemas.microsoft.com/office/drawing/2014/main" id="{2B810A59-A1EC-4BCF-BD4D-67FD5BA7B5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5EA677-72CC-44EB-A2B5-827060D09763}"/>
              </a:ext>
            </a:extLst>
          </p:cNvPr>
          <p:cNvSpPr>
            <a:spLocks noGrp="1"/>
          </p:cNvSpPr>
          <p:nvPr>
            <p:ph type="sldNum" sz="quarter" idx="12"/>
          </p:nvPr>
        </p:nvSpPr>
        <p:spPr/>
        <p:txBody>
          <a:bodyPr/>
          <a:lstStyle/>
          <a:p>
            <a:fld id="{731E225F-2CA3-4C99-8312-E0397F80A8D6}" type="slidenum">
              <a:rPr lang="en-US" smtClean="0"/>
              <a:t>‹#›</a:t>
            </a:fld>
            <a:endParaRPr lang="en-US"/>
          </a:p>
        </p:txBody>
      </p:sp>
    </p:spTree>
    <p:extLst>
      <p:ext uri="{BB962C8B-B14F-4D97-AF65-F5344CB8AC3E}">
        <p14:creationId xmlns:p14="http://schemas.microsoft.com/office/powerpoint/2010/main" val="1663938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9885F5-CD35-4BED-BE06-2F38D906F1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FFB3B8-3FD4-4FFE-9AA8-EE3A688F69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2E778-0D25-42FA-8EAA-2D29C2B6D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C2451-61E5-4DD6-AFF1-E1F0D93DAF55}" type="datetimeFigureOut">
              <a:rPr lang="en-US" smtClean="0"/>
              <a:t>10/13/2021</a:t>
            </a:fld>
            <a:endParaRPr lang="en-US"/>
          </a:p>
        </p:txBody>
      </p:sp>
      <p:sp>
        <p:nvSpPr>
          <p:cNvPr id="5" name="Footer Placeholder 4">
            <a:extLst>
              <a:ext uri="{FF2B5EF4-FFF2-40B4-BE49-F238E27FC236}">
                <a16:creationId xmlns:a16="http://schemas.microsoft.com/office/drawing/2014/main" id="{E78F85D8-6922-4B2E-B96A-F00D092999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12AD15-D485-433C-9B32-06829B2B74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E225F-2CA3-4C99-8312-E0397F80A8D6}" type="slidenum">
              <a:rPr lang="en-US" smtClean="0"/>
              <a:t>‹#›</a:t>
            </a:fld>
            <a:endParaRPr lang="en-US"/>
          </a:p>
        </p:txBody>
      </p:sp>
    </p:spTree>
    <p:extLst>
      <p:ext uri="{BB962C8B-B14F-4D97-AF65-F5344CB8AC3E}">
        <p14:creationId xmlns:p14="http://schemas.microsoft.com/office/powerpoint/2010/main" val="2746068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hyperlink" Target="https://neuroconscience.wordpress.com/2016/06/09/fmri-study-of-shamans-tripping-out-to-phat-drumbeats/" TargetMode="External"/><Relationship Id="rId5" Type="http://schemas.openxmlformats.org/officeDocument/2006/relationships/hyperlink" Target="https://doi.org/10.1093/cercor/bhv137"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cstacy, Ritual, and Alternate Reality: Religion in a Pluralistic World by Felicitas  Goodman (1992-03-01): Felicitas Goodman: Amazon.com: Books">
            <a:extLst>
              <a:ext uri="{FF2B5EF4-FFF2-40B4-BE49-F238E27FC236}">
                <a16:creationId xmlns:a16="http://schemas.microsoft.com/office/drawing/2014/main" id="{6134B7BA-123B-4FC4-8333-7F901618CF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5200" y="1272383"/>
            <a:ext cx="2879083" cy="4313232"/>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Felicitas Goodman - Ecstatic Trance: Ritual Body Postures">
            <a:extLst>
              <a:ext uri="{FF2B5EF4-FFF2-40B4-BE49-F238E27FC236}">
                <a16:creationId xmlns:a16="http://schemas.microsoft.com/office/drawing/2014/main" id="{96DBDD3A-9CD5-4435-8281-F2A01A6222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7976" y="1296721"/>
            <a:ext cx="2880360" cy="4265571"/>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ext&#10;&#10;Description automatically generated">
            <a:extLst>
              <a:ext uri="{FF2B5EF4-FFF2-40B4-BE49-F238E27FC236}">
                <a16:creationId xmlns:a16="http://schemas.microsoft.com/office/drawing/2014/main" id="{D27C8C2C-66D2-4C37-BAE7-5C2EAF7DA0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65" t="2777" r="9347" b="2779"/>
          <a:stretch/>
        </p:blipFill>
        <p:spPr bwMode="auto">
          <a:xfrm>
            <a:off x="8343941" y="1243681"/>
            <a:ext cx="2880360" cy="4370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481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FBD751-C52C-426C-826B-B6BA67FCDD23}"/>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Brainwaves and Altered States of Consciousness (Ecstatic Trance) </a:t>
            </a:r>
          </a:p>
        </p:txBody>
      </p:sp>
      <p:sp>
        <p:nvSpPr>
          <p:cNvPr id="3" name="Content Placeholder 2">
            <a:extLst>
              <a:ext uri="{FF2B5EF4-FFF2-40B4-BE49-F238E27FC236}">
                <a16:creationId xmlns:a16="http://schemas.microsoft.com/office/drawing/2014/main" id="{FFECCF4A-88AD-497A-A629-65AEBE7FCFEA}"/>
              </a:ext>
            </a:extLst>
          </p:cNvPr>
          <p:cNvSpPr>
            <a:spLocks noGrp="1"/>
          </p:cNvSpPr>
          <p:nvPr>
            <p:ph idx="1"/>
          </p:nvPr>
        </p:nvSpPr>
        <p:spPr>
          <a:xfrm>
            <a:off x="4367695" y="301083"/>
            <a:ext cx="7357583" cy="6289287"/>
          </a:xfrm>
        </p:spPr>
        <p:txBody>
          <a:bodyPr anchor="ctr">
            <a:noAutofit/>
          </a:bodyPr>
          <a:lstStyle/>
          <a:p>
            <a:r>
              <a:rPr lang="en-US" sz="1600" dirty="0">
                <a:latin typeface="Calibri" panose="020F0502020204030204" pitchFamily="34" charset="0"/>
              </a:rPr>
              <a:t>In 1984 Dr. Felicitas Goodman worked with an unnamed PhD student in Professor Johann Kugler’s neurophysiological laboratory at the University of Munich, Germany (Goodman 1990: 25, 1999).  </a:t>
            </a:r>
          </a:p>
          <a:p>
            <a:r>
              <a:rPr lang="en-US" sz="1600" dirty="0">
                <a:latin typeface="Calibri" panose="020F0502020204030204" pitchFamily="34" charset="0"/>
              </a:rPr>
              <a:t>4 subjects held ritual postures while listening to a rattle (210 beats per minute) for 15 minutes.</a:t>
            </a:r>
          </a:p>
          <a:p>
            <a:r>
              <a:rPr lang="en-US" sz="1600" dirty="0">
                <a:latin typeface="Calibri" panose="020F0502020204030204" pitchFamily="34" charset="0"/>
              </a:rPr>
              <a:t>Brain activity was measured with an electroencephalogram (EEG). </a:t>
            </a:r>
          </a:p>
          <a:p>
            <a:r>
              <a:rPr lang="en-US" sz="1600" dirty="0">
                <a:latin typeface="Calibri" panose="020F0502020204030204" pitchFamily="34" charset="0"/>
              </a:rPr>
              <a:t>Subjects that did RBP in the laboratory were wired to the EEG machine and bloodwork and blood pressure was taken before, during, and after trance. </a:t>
            </a:r>
          </a:p>
          <a:p>
            <a:pPr lvl="1"/>
            <a:r>
              <a:rPr lang="en-US" sz="1600" dirty="0">
                <a:latin typeface="Calibri" panose="020F0502020204030204" pitchFamily="34" charset="0"/>
              </a:rPr>
              <a:t>The EEGs indicated that trance caused theta waves (4-7 Hz) (waking brainwaves are much faster) and they were primarily distributed in the occipital regions of the left and right hemispheres (Goodman 1999:56).</a:t>
            </a:r>
          </a:p>
          <a:p>
            <a:pPr lvl="1"/>
            <a:r>
              <a:rPr lang="en-US" sz="1600" dirty="0">
                <a:latin typeface="Calibri" panose="020F0502020204030204" pitchFamily="34" charset="0"/>
              </a:rPr>
              <a:t>There was a decrease in various catecholamines (epinephrine and norepinephrine) during trance and by the end of the trance they were absent in the blood serum; epinephrine (adrenaline) and norepinephrine are related to the brain’s stress response. </a:t>
            </a:r>
          </a:p>
          <a:p>
            <a:pPr lvl="1"/>
            <a:r>
              <a:rPr lang="en-US" sz="1600" dirty="0">
                <a:latin typeface="Calibri" panose="020F0502020204030204" pitchFamily="34" charset="0"/>
              </a:rPr>
              <a:t>Towards the end of the trance the brain began to synthesize beta-endorphins, which are part of the brain’s reward and pain response system and are well known to cause euphoria. </a:t>
            </a:r>
          </a:p>
          <a:p>
            <a:r>
              <a:rPr lang="en-US" sz="1600" dirty="0">
                <a:latin typeface="Calibri" panose="020F0502020204030204" pitchFamily="34" charset="0"/>
              </a:rPr>
              <a:t>In practical terms, the person has an energetic but relaxed “waking dream” that leaves them feeling less stressed and otherwise feeling ‘good.’ </a:t>
            </a:r>
            <a:endParaRPr lang="en-US" sz="1600" dirty="0"/>
          </a:p>
        </p:txBody>
      </p:sp>
    </p:spTree>
    <p:extLst>
      <p:ext uri="{BB962C8B-B14F-4D97-AF65-F5344CB8AC3E}">
        <p14:creationId xmlns:p14="http://schemas.microsoft.com/office/powerpoint/2010/main" val="2989916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D978-2D50-4B79-AA4A-7BCDBB9358EC}"/>
              </a:ext>
            </a:extLst>
          </p:cNvPr>
          <p:cNvSpPr>
            <a:spLocks noGrp="1"/>
          </p:cNvSpPr>
          <p:nvPr>
            <p:ph type="title"/>
          </p:nvPr>
        </p:nvSpPr>
        <p:spPr>
          <a:xfrm>
            <a:off x="6465733" y="269726"/>
            <a:ext cx="4218412" cy="994172"/>
          </a:xfrm>
        </p:spPr>
        <p:txBody>
          <a:bodyPr>
            <a:normAutofit fontScale="90000"/>
          </a:bodyPr>
          <a:lstStyle/>
          <a:p>
            <a:pPr algn="ctr"/>
            <a:r>
              <a:rPr lang="en-US" b="1" dirty="0"/>
              <a:t>Brainwaves and Activities</a:t>
            </a:r>
          </a:p>
        </p:txBody>
      </p:sp>
      <p:pic>
        <p:nvPicPr>
          <p:cNvPr id="4102" name="Picture 6">
            <a:extLst>
              <a:ext uri="{FF2B5EF4-FFF2-40B4-BE49-F238E27FC236}">
                <a16:creationId xmlns:a16="http://schemas.microsoft.com/office/drawing/2014/main" id="{BD79ADD3-CFE4-4B2F-AD03-67BB7CC96F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58" t="11435" r="23613"/>
          <a:stretch/>
        </p:blipFill>
        <p:spPr bwMode="auto">
          <a:xfrm>
            <a:off x="257093" y="766812"/>
            <a:ext cx="6987249" cy="58375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15B8F89-4617-436F-8680-E4D8CB3DC612}"/>
              </a:ext>
            </a:extLst>
          </p:cNvPr>
          <p:cNvSpPr txBox="1"/>
          <p:nvPr/>
        </p:nvSpPr>
        <p:spPr>
          <a:xfrm>
            <a:off x="6653800" y="1987815"/>
            <a:ext cx="4754006" cy="646331"/>
          </a:xfrm>
          <a:prstGeom prst="rect">
            <a:avLst/>
          </a:prstGeom>
          <a:noFill/>
        </p:spPr>
        <p:txBody>
          <a:bodyPr wrap="square" rtlCol="0">
            <a:spAutoFit/>
          </a:bodyPr>
          <a:lstStyle/>
          <a:p>
            <a:r>
              <a:rPr lang="en-US" dirty="0"/>
              <a:t>39-42 Hz; modulates perception and consciousness, problem solving </a:t>
            </a:r>
          </a:p>
        </p:txBody>
      </p:sp>
      <p:sp>
        <p:nvSpPr>
          <p:cNvPr id="5" name="TextBox 4">
            <a:extLst>
              <a:ext uri="{FF2B5EF4-FFF2-40B4-BE49-F238E27FC236}">
                <a16:creationId xmlns:a16="http://schemas.microsoft.com/office/drawing/2014/main" id="{A49C207A-8873-40D9-A265-82EC2E0AF425}"/>
              </a:ext>
            </a:extLst>
          </p:cNvPr>
          <p:cNvSpPr txBox="1"/>
          <p:nvPr/>
        </p:nvSpPr>
        <p:spPr>
          <a:xfrm>
            <a:off x="6653800" y="3385520"/>
            <a:ext cx="4840562" cy="369332"/>
          </a:xfrm>
          <a:prstGeom prst="rect">
            <a:avLst/>
          </a:prstGeom>
          <a:noFill/>
        </p:spPr>
        <p:txBody>
          <a:bodyPr wrap="square" rtlCol="0">
            <a:spAutoFit/>
          </a:bodyPr>
          <a:lstStyle/>
          <a:p>
            <a:r>
              <a:rPr lang="en-US" dirty="0"/>
              <a:t>13-38 Hz; state of mental intellectual activity </a:t>
            </a:r>
          </a:p>
        </p:txBody>
      </p:sp>
      <p:sp>
        <p:nvSpPr>
          <p:cNvPr id="6" name="TextBox 5">
            <a:extLst>
              <a:ext uri="{FF2B5EF4-FFF2-40B4-BE49-F238E27FC236}">
                <a16:creationId xmlns:a16="http://schemas.microsoft.com/office/drawing/2014/main" id="{3E79542E-E0E7-4502-89C5-7CF5D385A07E}"/>
              </a:ext>
            </a:extLst>
          </p:cNvPr>
          <p:cNvSpPr txBox="1"/>
          <p:nvPr/>
        </p:nvSpPr>
        <p:spPr>
          <a:xfrm>
            <a:off x="6392610" y="4462551"/>
            <a:ext cx="5866929" cy="646331"/>
          </a:xfrm>
          <a:prstGeom prst="rect">
            <a:avLst/>
          </a:prstGeom>
          <a:noFill/>
        </p:spPr>
        <p:txBody>
          <a:bodyPr wrap="square" rtlCol="0">
            <a:spAutoFit/>
          </a:bodyPr>
          <a:lstStyle/>
          <a:p>
            <a:r>
              <a:rPr lang="en-US" dirty="0"/>
              <a:t>8-12 Hz; state of relaxation, brain is in idle; it can respond as needed (back to concentration or fall to sleep).</a:t>
            </a:r>
          </a:p>
        </p:txBody>
      </p:sp>
      <p:sp>
        <p:nvSpPr>
          <p:cNvPr id="7" name="TextBox 6">
            <a:extLst>
              <a:ext uri="{FF2B5EF4-FFF2-40B4-BE49-F238E27FC236}">
                <a16:creationId xmlns:a16="http://schemas.microsoft.com/office/drawing/2014/main" id="{48F5F3C0-3A78-4E49-934A-475399BE6EA5}"/>
              </a:ext>
            </a:extLst>
          </p:cNvPr>
          <p:cNvSpPr txBox="1"/>
          <p:nvPr/>
        </p:nvSpPr>
        <p:spPr>
          <a:xfrm>
            <a:off x="6465733" y="5165978"/>
            <a:ext cx="5655252" cy="646331"/>
          </a:xfrm>
          <a:prstGeom prst="rect">
            <a:avLst/>
          </a:prstGeom>
          <a:noFill/>
        </p:spPr>
        <p:txBody>
          <a:bodyPr wrap="square" rtlCol="0">
            <a:spAutoFit/>
          </a:bodyPr>
          <a:lstStyle/>
          <a:p>
            <a:r>
              <a:rPr lang="en-US" dirty="0"/>
              <a:t>4-7 Hz; very relaxed state; daydreams and trance; twilight zone between sleep and waking</a:t>
            </a:r>
          </a:p>
        </p:txBody>
      </p:sp>
      <p:sp>
        <p:nvSpPr>
          <p:cNvPr id="8" name="TextBox 7">
            <a:extLst>
              <a:ext uri="{FF2B5EF4-FFF2-40B4-BE49-F238E27FC236}">
                <a16:creationId xmlns:a16="http://schemas.microsoft.com/office/drawing/2014/main" id="{A36FBDD1-EC25-4CFB-8548-1BEA638791B0}"/>
              </a:ext>
            </a:extLst>
          </p:cNvPr>
          <p:cNvSpPr txBox="1"/>
          <p:nvPr/>
        </p:nvSpPr>
        <p:spPr>
          <a:xfrm>
            <a:off x="4595673" y="5397080"/>
            <a:ext cx="1371600" cy="230832"/>
          </a:xfrm>
          <a:prstGeom prst="rect">
            <a:avLst/>
          </a:prstGeom>
          <a:noFill/>
        </p:spPr>
        <p:txBody>
          <a:bodyPr wrap="square" rtlCol="0">
            <a:spAutoFit/>
          </a:bodyPr>
          <a:lstStyle/>
          <a:p>
            <a:r>
              <a:rPr lang="en-US" sz="900" dirty="0"/>
              <a:t>Delta waves</a:t>
            </a:r>
          </a:p>
        </p:txBody>
      </p:sp>
      <p:sp>
        <p:nvSpPr>
          <p:cNvPr id="9" name="TextBox 8">
            <a:extLst>
              <a:ext uri="{FF2B5EF4-FFF2-40B4-BE49-F238E27FC236}">
                <a16:creationId xmlns:a16="http://schemas.microsoft.com/office/drawing/2014/main" id="{5B2ADA22-A96F-4D93-A655-F2FD9C37C67D}"/>
              </a:ext>
            </a:extLst>
          </p:cNvPr>
          <p:cNvSpPr txBox="1"/>
          <p:nvPr/>
        </p:nvSpPr>
        <p:spPr>
          <a:xfrm>
            <a:off x="6465733" y="5955651"/>
            <a:ext cx="4477121" cy="369332"/>
          </a:xfrm>
          <a:prstGeom prst="rect">
            <a:avLst/>
          </a:prstGeom>
          <a:noFill/>
        </p:spPr>
        <p:txBody>
          <a:bodyPr wrap="square" rtlCol="0">
            <a:spAutoFit/>
          </a:bodyPr>
          <a:lstStyle/>
          <a:p>
            <a:r>
              <a:rPr lang="en-US" dirty="0"/>
              <a:t>1-3 Hz- sleep, taking up nutrients </a:t>
            </a:r>
          </a:p>
        </p:txBody>
      </p:sp>
    </p:spTree>
    <p:extLst>
      <p:ext uri="{BB962C8B-B14F-4D97-AF65-F5344CB8AC3E}">
        <p14:creationId xmlns:p14="http://schemas.microsoft.com/office/powerpoint/2010/main" val="136206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Rectangle 8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1FEAF2-3C00-4006-8E3E-78636D16E9B5}"/>
              </a:ext>
            </a:extLst>
          </p:cNvPr>
          <p:cNvSpPr>
            <a:spLocks noGrp="1"/>
          </p:cNvSpPr>
          <p:nvPr>
            <p:ph type="title"/>
          </p:nvPr>
        </p:nvSpPr>
        <p:spPr>
          <a:xfrm>
            <a:off x="466722" y="586855"/>
            <a:ext cx="3201366" cy="3387497"/>
          </a:xfrm>
        </p:spPr>
        <p:txBody>
          <a:bodyPr anchor="b">
            <a:normAutofit/>
          </a:bodyPr>
          <a:lstStyle/>
          <a:p>
            <a:pPr algn="ctr"/>
            <a:r>
              <a:rPr lang="en-US" sz="2200" b="0" i="0" dirty="0">
                <a:solidFill>
                  <a:srgbClr val="FFFFFF"/>
                </a:solidFill>
                <a:effectLst/>
              </a:rPr>
              <a:t>Electroencephalography (</a:t>
            </a:r>
            <a:r>
              <a:rPr lang="en-US" sz="2200" dirty="0">
                <a:solidFill>
                  <a:srgbClr val="FFFFFF"/>
                </a:solidFill>
              </a:rPr>
              <a:t>EEG)</a:t>
            </a:r>
          </a:p>
        </p:txBody>
      </p:sp>
      <p:sp>
        <p:nvSpPr>
          <p:cNvPr id="3" name="Content Placeholder 2">
            <a:extLst>
              <a:ext uri="{FF2B5EF4-FFF2-40B4-BE49-F238E27FC236}">
                <a16:creationId xmlns:a16="http://schemas.microsoft.com/office/drawing/2014/main" id="{2E60100C-0144-438E-B16D-6444F75B6171}"/>
              </a:ext>
            </a:extLst>
          </p:cNvPr>
          <p:cNvSpPr>
            <a:spLocks noGrp="1"/>
          </p:cNvSpPr>
          <p:nvPr>
            <p:ph idx="1"/>
          </p:nvPr>
        </p:nvSpPr>
        <p:spPr>
          <a:xfrm>
            <a:off x="4581727" y="649480"/>
            <a:ext cx="3025303" cy="5546047"/>
          </a:xfrm>
        </p:spPr>
        <p:txBody>
          <a:bodyPr anchor="ctr">
            <a:normAutofit/>
          </a:bodyPr>
          <a:lstStyle/>
          <a:p>
            <a:r>
              <a:rPr lang="en-US" sz="2000" b="0" i="0" dirty="0">
                <a:effectLst/>
                <a:latin typeface="Times New Roman" panose="02020603050405020304" pitchFamily="18" charset="0"/>
              </a:rPr>
              <a:t> Goodman (1988) stated that EEG data provide a “liquid” brain map of the exterior of the brain. They do not point to specific areas of the brain. </a:t>
            </a:r>
          </a:p>
          <a:p>
            <a:r>
              <a:rPr lang="en-US" sz="2000" b="0" i="0" dirty="0">
                <a:effectLst/>
                <a:latin typeface="Times New Roman" panose="02020603050405020304" pitchFamily="18" charset="0"/>
              </a:rPr>
              <a:t>Other techniques are used to look at specific areas.</a:t>
            </a:r>
          </a:p>
          <a:p>
            <a:pPr marL="0" indent="0">
              <a:buNone/>
            </a:pPr>
            <a:r>
              <a:rPr lang="en-US" sz="2000" b="0" i="0" dirty="0">
                <a:effectLst/>
                <a:latin typeface="Times New Roman" panose="02020603050405020304" pitchFamily="18" charset="0"/>
              </a:rPr>
              <a:t> </a:t>
            </a:r>
            <a:endParaRPr lang="en-US" sz="2000" dirty="0"/>
          </a:p>
        </p:txBody>
      </p:sp>
      <p:pic>
        <p:nvPicPr>
          <p:cNvPr id="2050" name="Picture 2" descr="1: Sketch of how to record an Electroencephalogram. An EEG allows... |  Download Scientific Diagram">
            <a:extLst>
              <a:ext uri="{FF2B5EF4-FFF2-40B4-BE49-F238E27FC236}">
                <a16:creationId xmlns:a16="http://schemas.microsoft.com/office/drawing/2014/main" id="{3258F555-6CA9-4428-B83B-C4FB4F0572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63147" y="2093722"/>
            <a:ext cx="3908435" cy="2262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454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6" name="Rectangle 7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7" name="Rectangle 7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8" name="Rectangle 7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9" name="Rectangle 7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0" name="Freeform: Shape 7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01" name="Rectangle 8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F8A3F1-2AFA-4D41-AE1E-3896F6F02B5D}"/>
              </a:ext>
            </a:extLst>
          </p:cNvPr>
          <p:cNvSpPr>
            <a:spLocks noGrp="1"/>
          </p:cNvSpPr>
          <p:nvPr>
            <p:ph idx="1"/>
          </p:nvPr>
        </p:nvSpPr>
        <p:spPr>
          <a:xfrm>
            <a:off x="4581727" y="649480"/>
            <a:ext cx="3025303" cy="5546047"/>
          </a:xfrm>
        </p:spPr>
        <p:txBody>
          <a:bodyPr anchor="ctr">
            <a:normAutofit/>
          </a:bodyPr>
          <a:lstStyle/>
          <a:p>
            <a:r>
              <a:rPr lang="en-US" sz="1400" dirty="0" err="1">
                <a:latin typeface="Calibri" panose="020F0502020204030204" pitchFamily="34" charset="0"/>
              </a:rPr>
              <a:t>Fachner</a:t>
            </a:r>
            <a:r>
              <a:rPr lang="en-US" sz="1400" dirty="0">
                <a:latin typeface="Calibri" panose="020F0502020204030204" pitchFamily="34" charset="0"/>
              </a:rPr>
              <a:t> et al. (2007) and Hunger and </a:t>
            </a:r>
            <a:r>
              <a:rPr lang="en-US" sz="1400" dirty="0" err="1">
                <a:latin typeface="Calibri" panose="020F0502020204030204" pitchFamily="34" charset="0"/>
              </a:rPr>
              <a:t>Rittner</a:t>
            </a:r>
            <a:r>
              <a:rPr lang="en-US" sz="1400" dirty="0">
                <a:latin typeface="Calibri" panose="020F0502020204030204" pitchFamily="34" charset="0"/>
              </a:rPr>
              <a:t> (2015) confirmed Goodman’s RBP changes the electric brain activity in additional studies</a:t>
            </a:r>
          </a:p>
          <a:p>
            <a:r>
              <a:rPr lang="en-US" sz="1400" dirty="0">
                <a:latin typeface="Calibri" panose="020F0502020204030204" pitchFamily="34" charset="0"/>
              </a:rPr>
              <a:t>19 subjects were evaluated over a 10-month period (Hunger and </a:t>
            </a:r>
            <a:r>
              <a:rPr lang="en-US" sz="1400" dirty="0" err="1">
                <a:latin typeface="Calibri" panose="020F0502020204030204" pitchFamily="34" charset="0"/>
              </a:rPr>
              <a:t>Rittner</a:t>
            </a:r>
            <a:r>
              <a:rPr lang="en-US" sz="1400" dirty="0">
                <a:latin typeface="Calibri" panose="020F0502020204030204" pitchFamily="34" charset="0"/>
              </a:rPr>
              <a:t> 2015). </a:t>
            </a:r>
          </a:p>
          <a:p>
            <a:r>
              <a:rPr lang="en-US" sz="1400" dirty="0">
                <a:latin typeface="Calibri" panose="020F0502020204030204" pitchFamily="34" charset="0"/>
              </a:rPr>
              <a:t>Both set of researchers found that the use of a rattle or a monochord increases brain voltage (2,500 to 3,000 microvolts, which is ten times higher than normal).  However, while the voltage is increasing the brainwaves are slowing down from the alpha range to the theta range. </a:t>
            </a:r>
          </a:p>
          <a:p>
            <a:r>
              <a:rPr lang="en-US" sz="1400" dirty="0">
                <a:latin typeface="Calibri" panose="020F0502020204030204" pitchFamily="34" charset="0"/>
              </a:rPr>
              <a:t>These researchers use </a:t>
            </a:r>
            <a:r>
              <a:rPr lang="en-US" sz="1400" dirty="0" err="1">
                <a:latin typeface="Calibri" panose="020F0502020204030204" pitchFamily="34" charset="0"/>
              </a:rPr>
              <a:t>Guttamann’s</a:t>
            </a:r>
            <a:r>
              <a:rPr lang="en-US" sz="1400" dirty="0">
                <a:latin typeface="Calibri" panose="020F0502020204030204" pitchFamily="34" charset="0"/>
              </a:rPr>
              <a:t> (1990) term “paradoxical arousal” or “relaxed tension” to explain this unusual brain phenomenon (</a:t>
            </a:r>
            <a:r>
              <a:rPr lang="en-US" sz="1400" dirty="0" err="1">
                <a:latin typeface="Calibri" panose="020F0502020204030204" pitchFamily="34" charset="0"/>
              </a:rPr>
              <a:t>Fachner</a:t>
            </a:r>
            <a:r>
              <a:rPr lang="en-US" sz="1400" dirty="0">
                <a:latin typeface="Calibri" panose="020F0502020204030204" pitchFamily="34" charset="0"/>
              </a:rPr>
              <a:t> et al. 2007).   </a:t>
            </a:r>
            <a:endParaRPr lang="en-US" sz="1400" dirty="0"/>
          </a:p>
        </p:txBody>
      </p:sp>
      <p:pic>
        <p:nvPicPr>
          <p:cNvPr id="8194" name="Picture 2">
            <a:extLst>
              <a:ext uri="{FF2B5EF4-FFF2-40B4-BE49-F238E27FC236}">
                <a16:creationId xmlns:a16="http://schemas.microsoft.com/office/drawing/2014/main" id="{DBA5322F-5978-4A91-88DE-C060E3FEAA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71" r="10360" b="11862"/>
          <a:stretch/>
        </p:blipFill>
        <p:spPr bwMode="auto">
          <a:xfrm>
            <a:off x="8109502" y="1158194"/>
            <a:ext cx="3615776" cy="45534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9106AFB-D4FD-477E-A9FA-EA657619FFDB}"/>
              </a:ext>
            </a:extLst>
          </p:cNvPr>
          <p:cNvSpPr txBox="1"/>
          <p:nvPr/>
        </p:nvSpPr>
        <p:spPr>
          <a:xfrm>
            <a:off x="498908" y="2938539"/>
            <a:ext cx="3039999" cy="707886"/>
          </a:xfrm>
          <a:prstGeom prst="rect">
            <a:avLst/>
          </a:prstGeom>
          <a:noFill/>
        </p:spPr>
        <p:txBody>
          <a:bodyPr wrap="none" rtlCol="0">
            <a:spAutoFit/>
          </a:bodyPr>
          <a:lstStyle/>
          <a:p>
            <a:r>
              <a:rPr lang="en-US" sz="4000" dirty="0">
                <a:solidFill>
                  <a:schemeClr val="bg1"/>
                </a:solidFill>
              </a:rPr>
              <a:t>EEGs and RBP</a:t>
            </a:r>
          </a:p>
        </p:txBody>
      </p:sp>
    </p:spTree>
    <p:extLst>
      <p:ext uri="{BB962C8B-B14F-4D97-AF65-F5344CB8AC3E}">
        <p14:creationId xmlns:p14="http://schemas.microsoft.com/office/powerpoint/2010/main" val="3702066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PCC-seed region had higher connectivity during trance than nontrance with the following regions: (a) the cerebellum (lobules VI and VIII); (b) bilateral inferior parietal lobule; (c) the dACC and bilateral insula; and (d) bilateral dorsolateral prefrontal cortex. Y-coordinates for the coronal slices are displayed in MNI space.">
            <a:extLst>
              <a:ext uri="{FF2B5EF4-FFF2-40B4-BE49-F238E27FC236}">
                <a16:creationId xmlns:a16="http://schemas.microsoft.com/office/drawing/2014/main" id="{652AE19C-F8B5-44F3-92AB-C762F9F95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901" y="2642589"/>
            <a:ext cx="7084796" cy="31503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n Memoriam: MICHAEL J. HARNER, 1929 – 2018 | Foundation for Shamanic  Studies">
            <a:extLst>
              <a:ext uri="{FF2B5EF4-FFF2-40B4-BE49-F238E27FC236}">
                <a16:creationId xmlns:a16="http://schemas.microsoft.com/office/drawing/2014/main" id="{F054F4B8-A364-4614-9EB7-DD47FFEE4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97" y="323385"/>
            <a:ext cx="3293622" cy="42960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he way of the shaman michael harner">
            <a:extLst>
              <a:ext uri="{FF2B5EF4-FFF2-40B4-BE49-F238E27FC236}">
                <a16:creationId xmlns:a16="http://schemas.microsoft.com/office/drawing/2014/main" id="{8D906FB5-E5FD-4505-B2B0-C2A82194FE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1904"/>
          <a:stretch/>
        </p:blipFill>
        <p:spPr bwMode="auto">
          <a:xfrm>
            <a:off x="2243993" y="3244329"/>
            <a:ext cx="2375168" cy="35126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129B04F-D1B9-46EF-A4CA-B7D8165CB236}"/>
              </a:ext>
            </a:extLst>
          </p:cNvPr>
          <p:cNvSpPr txBox="1"/>
          <p:nvPr/>
        </p:nvSpPr>
        <p:spPr>
          <a:xfrm>
            <a:off x="4907775" y="5713929"/>
            <a:ext cx="6960952" cy="1015663"/>
          </a:xfrm>
          <a:prstGeom prst="rect">
            <a:avLst/>
          </a:prstGeom>
          <a:noFill/>
        </p:spPr>
        <p:txBody>
          <a:bodyPr wrap="square">
            <a:spAutoFit/>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Hove, Michael J., Johannes </a:t>
            </a:r>
            <a:r>
              <a:rPr lang="en-US" sz="1200" dirty="0" err="1">
                <a:effectLst/>
                <a:latin typeface="Calibri" panose="020F0502020204030204" pitchFamily="34" charset="0"/>
                <a:ea typeface="Times New Roman" panose="02020603050405020304" pitchFamily="18" charset="0"/>
              </a:rPr>
              <a:t>Stelzer</a:t>
            </a:r>
            <a:r>
              <a:rPr lang="en-US" sz="1200" dirty="0">
                <a:effectLst/>
                <a:latin typeface="Calibri" panose="020F0502020204030204" pitchFamily="34" charset="0"/>
                <a:ea typeface="Times New Roman" panose="02020603050405020304" pitchFamily="18" charset="0"/>
              </a:rPr>
              <a:t>, Till </a:t>
            </a:r>
            <a:r>
              <a:rPr lang="en-US" sz="1200" dirty="0" err="1">
                <a:effectLst/>
                <a:latin typeface="Calibri" panose="020F0502020204030204" pitchFamily="34" charset="0"/>
                <a:ea typeface="Times New Roman" panose="02020603050405020304" pitchFamily="18" charset="0"/>
              </a:rPr>
              <a:t>Nierhaus</a:t>
            </a:r>
            <a:r>
              <a:rPr lang="en-US" sz="1200" dirty="0">
                <a:effectLst/>
                <a:latin typeface="Calibri" panose="020F0502020204030204" pitchFamily="34" charset="0"/>
                <a:ea typeface="Times New Roman" panose="02020603050405020304" pitchFamily="18" charset="0"/>
              </a:rPr>
              <a:t>, Sabrina D. Thiel, Christopher Gundlach, Daniel S. Margulies, </a:t>
            </a:r>
            <a:r>
              <a:rPr lang="en-US" sz="1200" dirty="0" err="1">
                <a:effectLst/>
                <a:latin typeface="Calibri" panose="020F0502020204030204" pitchFamily="34" charset="0"/>
                <a:ea typeface="Times New Roman" panose="02020603050405020304" pitchFamily="18" charset="0"/>
              </a:rPr>
              <a:t>Koene</a:t>
            </a:r>
            <a:r>
              <a:rPr lang="en-US" sz="1200" dirty="0">
                <a:effectLst/>
                <a:latin typeface="Calibri" panose="020F0502020204030204" pitchFamily="34" charset="0"/>
                <a:ea typeface="Times New Roman" panose="02020603050405020304" pitchFamily="18" charset="0"/>
              </a:rPr>
              <a:t> R. A. Ban Dijk, Robert Turner, </a:t>
            </a:r>
            <a:r>
              <a:rPr lang="en-US" sz="1200" dirty="0" err="1">
                <a:effectLst/>
                <a:latin typeface="Calibri" panose="020F0502020204030204" pitchFamily="34" charset="0"/>
                <a:ea typeface="Times New Roman" panose="02020603050405020304" pitchFamily="18" charset="0"/>
              </a:rPr>
              <a:t>Petter</a:t>
            </a:r>
            <a:r>
              <a:rPr lang="en-US" sz="1200" dirty="0">
                <a:effectLst/>
                <a:latin typeface="Calibri" panose="020F0502020204030204" pitchFamily="34" charset="0"/>
                <a:ea typeface="Times New Roman" panose="02020603050405020304" pitchFamily="18" charset="0"/>
              </a:rPr>
              <a:t> E. Keller, and </a:t>
            </a:r>
            <a:r>
              <a:rPr lang="en-US" sz="1200" dirty="0" err="1">
                <a:effectLst/>
                <a:latin typeface="Calibri" panose="020F0502020204030204" pitchFamily="34" charset="0"/>
                <a:ea typeface="Times New Roman" panose="02020603050405020304" pitchFamily="18" charset="0"/>
              </a:rPr>
              <a:t>Bjön</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Merker</a:t>
            </a:r>
            <a:r>
              <a:rPr lang="en-US" sz="12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2016  Brain Network Reconfiguration and Perceptual Decoupling During an Absorptive State of Consciousness. Cerebral </a:t>
            </a:r>
            <a:r>
              <a:rPr lang="en-US" sz="1200" i="1" dirty="0">
                <a:effectLst/>
                <a:latin typeface="Calibri" panose="020F0502020204030204" pitchFamily="34" charset="0"/>
                <a:ea typeface="Times New Roman" panose="02020603050405020304" pitchFamily="18" charset="0"/>
              </a:rPr>
              <a:t>Cortex</a:t>
            </a:r>
            <a:r>
              <a:rPr lang="en-US" sz="1200" dirty="0">
                <a:effectLst/>
                <a:latin typeface="Calibri" panose="020F0502020204030204" pitchFamily="34" charset="0"/>
                <a:ea typeface="Times New Roman" panose="02020603050405020304" pitchFamily="18" charset="0"/>
              </a:rPr>
              <a:t> 26:3113–3124.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solidFill>
                  <a:srgbClr val="2A2A2A"/>
                </a:solidFill>
                <a:effectLst/>
                <a:latin typeface="Calibri" panose="020F0502020204030204" pitchFamily="34" charset="0"/>
                <a:ea typeface="Times New Roman" panose="02020603050405020304" pitchFamily="18" charset="0"/>
              </a:rPr>
              <a:t> </a:t>
            </a:r>
            <a:r>
              <a:rPr lang="en-US" sz="1200" u="sng" dirty="0">
                <a:solidFill>
                  <a:srgbClr val="006FB7"/>
                </a:solidFill>
                <a:effectLst/>
                <a:latin typeface="Calibri" panose="020F0502020204030204" pitchFamily="34" charset="0"/>
                <a:ea typeface="Times New Roman" panose="02020603050405020304" pitchFamily="18" charset="0"/>
                <a:hlinkClick r:id="rId5"/>
              </a:rPr>
              <a:t>https://doi.org/10.1093/cercor/bhv137</a:t>
            </a:r>
            <a:endParaRPr lang="en-US" sz="12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D4A11FFD-0AFD-4E7E-8C13-B61254E456C9}"/>
              </a:ext>
            </a:extLst>
          </p:cNvPr>
          <p:cNvSpPr txBox="1"/>
          <p:nvPr/>
        </p:nvSpPr>
        <p:spPr>
          <a:xfrm>
            <a:off x="4150603" y="323385"/>
            <a:ext cx="7718124" cy="2062103"/>
          </a:xfrm>
          <a:prstGeom prst="rect">
            <a:avLst/>
          </a:prstGeom>
          <a:noFill/>
        </p:spPr>
        <p:txBody>
          <a:bodyPr wrap="square">
            <a:spAutoFit/>
          </a:bodyPr>
          <a:lstStyle/>
          <a:p>
            <a:r>
              <a:rPr lang="en-US" sz="1600" b="0" i="0" dirty="0">
                <a:solidFill>
                  <a:srgbClr val="5E5E5E"/>
                </a:solidFill>
                <a:effectLst/>
                <a:latin typeface="Merriweather" panose="020B0604020202020204" pitchFamily="2" charset="0"/>
              </a:rPr>
              <a:t>“They (Hove et al. 2016) then played these participants rhythmic isochronous drumming (trance condition) versus drumming with a more regular timing. In what might be the greatest use of a Likert scale of all time, Participants rated if [they] “would describe your experience as a deep shamanic journey?” (1 = not at all; 7 = very much so)”, and indeed described the trance condition as more well, trancey” (Allen 2016 (</a:t>
            </a:r>
            <a:r>
              <a:rPr lang="en-US" sz="1600" b="0" i="0" dirty="0">
                <a:solidFill>
                  <a:srgbClr val="5E5E5E"/>
                </a:solidFill>
                <a:effectLst/>
                <a:latin typeface="Merriweather" panose="020B0604020202020204" pitchFamily="2" charset="0"/>
                <a:hlinkClick r:id="rId6"/>
              </a:rPr>
              <a:t>https://neuroconscience.wordpress.com/2016/06/09/fmri-study-of-shamans-tripping-out-to-phat-drumbeats/</a:t>
            </a:r>
            <a:r>
              <a:rPr lang="en-US" sz="1600" b="0" i="0" dirty="0">
                <a:solidFill>
                  <a:srgbClr val="5E5E5E"/>
                </a:solidFill>
                <a:effectLst/>
                <a:latin typeface="Merriweather" panose="020B0604020202020204" pitchFamily="2" charset="0"/>
              </a:rPr>
              <a:t>)  </a:t>
            </a:r>
            <a:endParaRPr lang="en-US" sz="1600" dirty="0"/>
          </a:p>
        </p:txBody>
      </p:sp>
      <p:sp>
        <p:nvSpPr>
          <p:cNvPr id="8" name="TextBox 7">
            <a:extLst>
              <a:ext uri="{FF2B5EF4-FFF2-40B4-BE49-F238E27FC236}">
                <a16:creationId xmlns:a16="http://schemas.microsoft.com/office/drawing/2014/main" id="{D7808A84-E558-4E2D-9770-2E6BC6F302AA}"/>
              </a:ext>
            </a:extLst>
          </p:cNvPr>
          <p:cNvSpPr txBox="1"/>
          <p:nvPr/>
        </p:nvSpPr>
        <p:spPr>
          <a:xfrm>
            <a:off x="9745106" y="2478057"/>
            <a:ext cx="2018106" cy="923330"/>
          </a:xfrm>
          <a:prstGeom prst="rect">
            <a:avLst/>
          </a:prstGeom>
          <a:noFill/>
        </p:spPr>
        <p:txBody>
          <a:bodyPr wrap="square" rtlCol="0">
            <a:spAutoFit/>
          </a:bodyPr>
          <a:lstStyle/>
          <a:p>
            <a:r>
              <a:rPr lang="en-US" dirty="0"/>
              <a:t>This article used drumming at 240 beats per minute</a:t>
            </a:r>
          </a:p>
        </p:txBody>
      </p:sp>
      <p:sp>
        <p:nvSpPr>
          <p:cNvPr id="9" name="TextBox 8">
            <a:extLst>
              <a:ext uri="{FF2B5EF4-FFF2-40B4-BE49-F238E27FC236}">
                <a16:creationId xmlns:a16="http://schemas.microsoft.com/office/drawing/2014/main" id="{42424F11-84E4-4C80-AC9D-920BDF7F1CE4}"/>
              </a:ext>
            </a:extLst>
          </p:cNvPr>
          <p:cNvSpPr txBox="1"/>
          <p:nvPr/>
        </p:nvSpPr>
        <p:spPr>
          <a:xfrm>
            <a:off x="212436" y="4886036"/>
            <a:ext cx="1926041" cy="2031325"/>
          </a:xfrm>
          <a:prstGeom prst="rect">
            <a:avLst/>
          </a:prstGeom>
          <a:noFill/>
        </p:spPr>
        <p:txBody>
          <a:bodyPr wrap="square" rtlCol="0">
            <a:spAutoFit/>
          </a:bodyPr>
          <a:lstStyle/>
          <a:p>
            <a:r>
              <a:rPr lang="en-US" dirty="0"/>
              <a:t>Rattling and/or drumming around 210 beats per minute (</a:t>
            </a:r>
            <a:r>
              <a:rPr lang="en-US" dirty="0" err="1"/>
              <a:t>Harner</a:t>
            </a:r>
            <a:r>
              <a:rPr lang="en-US" dirty="0"/>
              <a:t> 1990:104), which is a little less than 4 Hz</a:t>
            </a:r>
          </a:p>
        </p:txBody>
      </p:sp>
    </p:spTree>
    <p:extLst>
      <p:ext uri="{BB962C8B-B14F-4D97-AF65-F5344CB8AC3E}">
        <p14:creationId xmlns:p14="http://schemas.microsoft.com/office/powerpoint/2010/main" val="417525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pPr algn="ctr"/>
            <a:r>
              <a:rPr lang="en-US" sz="2200" b="1" dirty="0">
                <a:solidFill>
                  <a:srgbClr val="FFFFFF"/>
                </a:solidFill>
              </a:rPr>
              <a:t>Shamanism as Neurotheology and Evolutionary Psychology</a:t>
            </a:r>
            <a:br>
              <a:rPr lang="en-US" sz="2200" b="1" dirty="0">
                <a:solidFill>
                  <a:srgbClr val="FFFFFF"/>
                </a:solidFill>
              </a:rPr>
            </a:br>
            <a:r>
              <a:rPr lang="en-US" sz="2200" b="1" dirty="0">
                <a:solidFill>
                  <a:srgbClr val="FFFFFF"/>
                </a:solidFill>
              </a:rPr>
              <a:t>by</a:t>
            </a:r>
            <a:br>
              <a:rPr lang="en-US" sz="2200" b="1" dirty="0">
                <a:solidFill>
                  <a:srgbClr val="FFFFFF"/>
                </a:solidFill>
              </a:rPr>
            </a:br>
            <a:r>
              <a:rPr lang="en-US" sz="2200" b="1" dirty="0">
                <a:solidFill>
                  <a:srgbClr val="FFFFFF"/>
                </a:solidFill>
              </a:rPr>
              <a:t>Michael Winkelman</a:t>
            </a:r>
          </a:p>
        </p:txBody>
      </p:sp>
      <p:sp>
        <p:nvSpPr>
          <p:cNvPr id="3" name="Content Placeholder 2"/>
          <p:cNvSpPr>
            <a:spLocks noGrp="1"/>
          </p:cNvSpPr>
          <p:nvPr>
            <p:ph idx="1"/>
          </p:nvPr>
        </p:nvSpPr>
        <p:spPr>
          <a:xfrm>
            <a:off x="1371599" y="2318197"/>
            <a:ext cx="9724031" cy="3683358"/>
          </a:xfrm>
        </p:spPr>
        <p:txBody>
          <a:bodyPr anchor="ctr">
            <a:normAutofit/>
          </a:bodyPr>
          <a:lstStyle/>
          <a:p>
            <a:r>
              <a:rPr lang="en-US" sz="2000" dirty="0"/>
              <a:t>ASC and Eliade’s trends can be explained through Neurology.</a:t>
            </a:r>
          </a:p>
          <a:p>
            <a:pPr lvl="1"/>
            <a:r>
              <a:rPr lang="en-US" sz="2000" dirty="0"/>
              <a:t>“ASC’s involves high-voltage, slow-frequency brain wave activity originating in the brain stem connections that drive synchronizing patterns into the frontal cortex.” </a:t>
            </a:r>
          </a:p>
          <a:p>
            <a:pPr lvl="1"/>
            <a:r>
              <a:rPr lang="en-US" sz="2000" dirty="0"/>
              <a:t>“This integrates activities of different levels of the brain with coherent brain wave impulses from lower brain structures through the frontal cortex, producing a synthesis of behavior, emotion, and thought.” (Winkelman 2002:1879)</a:t>
            </a:r>
          </a:p>
          <a:p>
            <a:pPr lvl="1"/>
            <a:endParaRPr lang="en-US" sz="2000" dirty="0"/>
          </a:p>
          <a:p>
            <a:pPr lvl="1"/>
            <a:endParaRPr lang="en-US" sz="2000" dirty="0"/>
          </a:p>
        </p:txBody>
      </p:sp>
    </p:spTree>
    <p:extLst>
      <p:ext uri="{BB962C8B-B14F-4D97-AF65-F5344CB8AC3E}">
        <p14:creationId xmlns:p14="http://schemas.microsoft.com/office/powerpoint/2010/main" val="1425037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866</Words>
  <Application>Microsoft Office PowerPoint</Application>
  <PresentationFormat>Widescreen</PresentationFormat>
  <Paragraphs>46</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Merriweather</vt:lpstr>
      <vt:lpstr>Segoe UI</vt:lpstr>
      <vt:lpstr>Times New Roman</vt:lpstr>
      <vt:lpstr>Office Theme</vt:lpstr>
      <vt:lpstr>PowerPoint Presentation</vt:lpstr>
      <vt:lpstr>Brainwaves and Altered States of Consciousness (Ecstatic Trance) </vt:lpstr>
      <vt:lpstr>Brainwaves and Activities</vt:lpstr>
      <vt:lpstr>Electroencephalography (EEG)</vt:lpstr>
      <vt:lpstr>PowerPoint Presentation</vt:lpstr>
      <vt:lpstr>PowerPoint Presentation</vt:lpstr>
      <vt:lpstr>Shamanism as Neurotheology and Evolutionary Psychology by Michael Winkelman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VanPool, Christine I.</dc:creator>
  <cp:lastModifiedBy>VanPool, Todd</cp:lastModifiedBy>
  <cp:revision>2</cp:revision>
  <dcterms:created xsi:type="dcterms:W3CDTF">2021-10-12T15:43:26Z</dcterms:created>
  <dcterms:modified xsi:type="dcterms:W3CDTF">2021-10-13T15:32:23Z</dcterms:modified>
</cp:coreProperties>
</file>