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8"/>
  </p:notesMasterIdLst>
  <p:sldIdLst>
    <p:sldId id="328" r:id="rId5"/>
    <p:sldId id="273" r:id="rId6"/>
    <p:sldId id="286" r:id="rId7"/>
    <p:sldId id="330" r:id="rId8"/>
    <p:sldId id="287" r:id="rId9"/>
    <p:sldId id="331" r:id="rId10"/>
    <p:sldId id="289" r:id="rId11"/>
    <p:sldId id="290" r:id="rId12"/>
    <p:sldId id="291" r:id="rId13"/>
    <p:sldId id="292" r:id="rId14"/>
    <p:sldId id="294" r:id="rId15"/>
    <p:sldId id="295" r:id="rId16"/>
    <p:sldId id="32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665" autoAdjust="0"/>
  </p:normalViewPr>
  <p:slideViewPr>
    <p:cSldViewPr showGuides="1">
      <p:cViewPr varScale="1">
        <p:scale>
          <a:sx n="108" d="100"/>
          <a:sy n="108" d="100"/>
        </p:scale>
        <p:origin x="1710" y="144"/>
      </p:cViewPr>
      <p:guideLst>
        <p:guide orient="horz" pos="15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B16C1B-C329-400D-A105-D448A4652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52BAFEF-D25D-4616-9E35-0397BD436A16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41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336C-623E-4F3C-BE86-64CD868CC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21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26AE0-D6C5-4127-82C1-796543582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86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E9B-D142-48BB-863C-31DE7DB493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404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lo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848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530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657600" y="6705600"/>
            <a:ext cx="5486400" cy="152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958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F1236-B987-4C71-B161-4A55E3F60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74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DF274-3A28-4D11-BC57-B69EE25C13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7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2E4B5-39BF-4A1B-8358-48BDCBB6F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0DEC6-0AA7-4092-9D64-D1DFC3808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18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B0DBB-C6D1-47BD-B45B-4DDD0BF44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02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5600-CB70-49BC-8764-BB63122ED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08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176DA-5A95-4982-82B2-EA59966D4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80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938A7-7B10-4F50-9F6D-1B6A64684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17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483FB22-080C-4748-80E1-98F03AD03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-3048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/>
              <a:t>Goals. Students will be able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762000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Be able to identify key approaches to gaining ethnographic information.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04" y="2438400"/>
            <a:ext cx="6649591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72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5"/>
    </mc:Choice>
    <mc:Fallback xmlns="">
      <p:transition spd="slow" advTm="858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LONGITUDINAL RESEARCH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Longitudinal research</a:t>
            </a:r>
            <a:r>
              <a:rPr lang="en-US" dirty="0"/>
              <a:t>: long-term study of a community, region, society, culture, or other unit, usually based on repeat visits</a:t>
            </a:r>
          </a:p>
          <a:p>
            <a:pPr lvl="1">
              <a:defRPr/>
            </a:pPr>
            <a:r>
              <a:rPr lang="en-US" dirty="0"/>
              <a:t>Example of longitudinal research: study of Gwembe District, Zambia, that has continued for over 60 years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590"/>
    </mc:Choice>
    <mc:Fallback xmlns="">
      <p:transition spd="slow" advTm="6659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-635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ONLINE ETHNOGRAPHY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dirty="0"/>
              <a:t>Virtual worlds such as </a:t>
            </a:r>
            <a:r>
              <a:rPr lang="en-US" i="1" dirty="0"/>
              <a:t>Second Life </a:t>
            </a:r>
            <a:r>
              <a:rPr lang="en-US" dirty="0"/>
              <a:t>and </a:t>
            </a:r>
            <a:r>
              <a:rPr lang="en-US" i="1" dirty="0"/>
              <a:t>World of Warcraft</a:t>
            </a:r>
            <a:r>
              <a:rPr lang="en-US" dirty="0"/>
              <a:t> allow study of forms of play, performance, creativity, and ritual</a:t>
            </a:r>
          </a:p>
          <a:p>
            <a:pPr>
              <a:defRPr/>
            </a:pPr>
            <a:r>
              <a:rPr lang="en-US" dirty="0"/>
              <a:t>Virtual research employs techniques similar to those used by other ethnographers</a:t>
            </a:r>
          </a:p>
        </p:txBody>
      </p:sp>
      <p:pic>
        <p:nvPicPr>
          <p:cNvPr id="31748" name="Picture 2" descr="https://selfandsocietysp1402.files.wordpress.com/2014/03/avat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67100"/>
            <a:ext cx="5181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195"/>
    </mc:Choice>
    <mc:Fallback xmlns="">
      <p:transition spd="slow" advTm="12419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914400" y="-98425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SURVEY RESEARCH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Survey research</a:t>
            </a:r>
            <a:r>
              <a:rPr lang="en-US" dirty="0"/>
              <a:t>: study of society through sampling, statistical analysis, and impersonal data collection</a:t>
            </a:r>
          </a:p>
          <a:p>
            <a:pPr lvl="1">
              <a:defRPr/>
            </a:pPr>
            <a:r>
              <a:rPr lang="en-US" b="1" dirty="0"/>
              <a:t>Sample</a:t>
            </a:r>
            <a:r>
              <a:rPr lang="en-US" dirty="0"/>
              <a:t>: smaller study group chosen to represent a larger population</a:t>
            </a:r>
          </a:p>
          <a:p>
            <a:pPr lvl="1">
              <a:defRPr/>
            </a:pPr>
            <a:r>
              <a:rPr lang="en-US" b="1" dirty="0"/>
              <a:t>Random sample</a:t>
            </a:r>
            <a:r>
              <a:rPr lang="en-US" dirty="0"/>
              <a:t>: all members of the population have an equal statistical chance of being chosen for inclusion</a:t>
            </a:r>
          </a:p>
          <a:p>
            <a:pPr lvl="1">
              <a:defRPr/>
            </a:pPr>
            <a:r>
              <a:rPr lang="en-US" b="1" dirty="0"/>
              <a:t>Variables</a:t>
            </a:r>
            <a:r>
              <a:rPr lang="en-US" dirty="0"/>
              <a:t>: attributes that differ from one person or case to the next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546"/>
    </mc:Choice>
    <mc:Fallback xmlns="">
      <p:transition spd="slow" advTm="23054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paquime mor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14288"/>
            <a:ext cx="77724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04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686"/>
    </mc:Choice>
    <mc:Fallback xmlns="">
      <p:transition spd="slow" advTm="4168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ETHNOGRAPHIC TECHNIQUES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dirty="0"/>
              <a:t>Direct, firsthand observation. Used quantitative (e.g., questionnaires) and qualitative (e.g., guided interviews) to gain data.</a:t>
            </a:r>
          </a:p>
          <a:p>
            <a:pPr>
              <a:defRPr/>
            </a:pPr>
            <a:r>
              <a:rPr lang="en-US" dirty="0"/>
              <a:t>Conversation </a:t>
            </a:r>
          </a:p>
          <a:p>
            <a:pPr>
              <a:defRPr/>
            </a:pPr>
            <a:r>
              <a:rPr lang="en-US" dirty="0"/>
              <a:t>Genealogical method</a:t>
            </a:r>
          </a:p>
          <a:p>
            <a:pPr>
              <a:defRPr/>
            </a:pPr>
            <a:r>
              <a:rPr lang="en-US" dirty="0"/>
              <a:t>Detailed work with key consultants</a:t>
            </a:r>
          </a:p>
          <a:p>
            <a:pPr>
              <a:defRPr/>
            </a:pPr>
            <a:r>
              <a:rPr lang="en-US" dirty="0"/>
              <a:t>In-depth interviewing</a:t>
            </a:r>
          </a:p>
          <a:p>
            <a:pPr>
              <a:defRPr/>
            </a:pPr>
            <a:r>
              <a:rPr lang="en-US" dirty="0"/>
              <a:t>Problem-oriented research</a:t>
            </a:r>
          </a:p>
          <a:p>
            <a:pPr>
              <a:defRPr/>
            </a:pPr>
            <a:r>
              <a:rPr lang="en-US" dirty="0"/>
              <a:t>Longitudinal research</a:t>
            </a:r>
          </a:p>
          <a:p>
            <a:pPr>
              <a:defRPr/>
            </a:pPr>
            <a:r>
              <a:rPr lang="en-US" dirty="0"/>
              <a:t>Team research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09"/>
    </mc:Choice>
    <mc:Fallback xmlns="">
      <p:transition spd="slow" advTm="2770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OBSERVATION AND PARTICIPANT OBSERVATION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dirty="0"/>
              <a:t>Ethnographers pay attention to and record the details of daily life</a:t>
            </a:r>
          </a:p>
          <a:p>
            <a:pPr lvl="1">
              <a:defRPr/>
            </a:pPr>
            <a:r>
              <a:rPr lang="en-US" dirty="0"/>
              <a:t>Keep a personal diary</a:t>
            </a:r>
          </a:p>
          <a:p>
            <a:pPr lvl="1">
              <a:defRPr/>
            </a:pPr>
            <a:r>
              <a:rPr lang="en-US" dirty="0"/>
              <a:t>Strive to establish rapport</a:t>
            </a:r>
          </a:p>
          <a:p>
            <a:pPr lvl="1">
              <a:defRPr/>
            </a:pPr>
            <a:r>
              <a:rPr lang="en-US" dirty="0"/>
              <a:t>Ethnographer cannot be totally impartial and detached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76"/>
    </mc:Choice>
    <mc:Fallback xmlns="">
      <p:transition spd="slow" advTm="7337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OBSERVATION AND PARTICIPANT OBSERVATION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dirty="0"/>
              <a:t>Ethnographers pay attention to and record the details of daily life</a:t>
            </a:r>
          </a:p>
          <a:p>
            <a:pPr lvl="1">
              <a:defRPr/>
            </a:pPr>
            <a:r>
              <a:rPr lang="en-US" dirty="0"/>
              <a:t>Keep a personal diary</a:t>
            </a:r>
          </a:p>
          <a:p>
            <a:pPr lvl="1">
              <a:defRPr/>
            </a:pPr>
            <a:r>
              <a:rPr lang="en-US" dirty="0"/>
              <a:t>Strive to establish rapport</a:t>
            </a:r>
          </a:p>
          <a:p>
            <a:pPr lvl="1">
              <a:defRPr/>
            </a:pPr>
            <a:r>
              <a:rPr lang="en-US" dirty="0"/>
              <a:t>Ethnographer cannot be totally impartial and detached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5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784"/>
    </mc:Choice>
    <mc:Fallback xmlns="">
      <p:transition spd="slow" advTm="17878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CONVERSATION, INTERVIEWING,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AND INTERVIEW SCHEDULES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dirty="0"/>
              <a:t>Participating in local life means constantly talking to people and asking questions</a:t>
            </a:r>
          </a:p>
          <a:p>
            <a:pPr lvl="1">
              <a:defRPr/>
            </a:pPr>
            <a:r>
              <a:rPr lang="en-US" dirty="0"/>
              <a:t>Naming phase: asking name after name of objects</a:t>
            </a:r>
          </a:p>
          <a:p>
            <a:pPr lvl="1">
              <a:defRPr/>
            </a:pPr>
            <a:r>
              <a:rPr lang="en-US" dirty="0"/>
              <a:t>Ethnographic survey</a:t>
            </a:r>
          </a:p>
          <a:p>
            <a:pPr lvl="1">
              <a:defRPr/>
            </a:pPr>
            <a:r>
              <a:rPr lang="en-US" b="1" dirty="0"/>
              <a:t>Interview schedule</a:t>
            </a:r>
            <a:r>
              <a:rPr lang="en-US" dirty="0"/>
              <a:t>: form or guide used to structure a formal, but personal, interview</a:t>
            </a:r>
          </a:p>
          <a:p>
            <a:pPr lvl="1">
              <a:defRPr/>
            </a:pPr>
            <a:r>
              <a:rPr lang="en-US" b="1" dirty="0"/>
              <a:t>Questionnaire</a:t>
            </a:r>
            <a:r>
              <a:rPr lang="en-US" dirty="0"/>
              <a:t>: form used by sociologists to obtain comparable information from respondents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60"/>
    </mc:Choice>
    <mc:Fallback xmlns="">
      <p:transition spd="slow" advTm="27046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GENEALOGICAL METHOD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Genealogical method</a:t>
            </a:r>
            <a:r>
              <a:rPr lang="en-US" dirty="0"/>
              <a:t>: using diagrams and symbols to record kin connections</a:t>
            </a:r>
          </a:p>
          <a:p>
            <a:pPr lvl="1">
              <a:defRPr/>
            </a:pPr>
            <a:r>
              <a:rPr lang="en-US" dirty="0"/>
              <a:t>Kinship is a prominent building block in nonindustrial societies</a:t>
            </a:r>
          </a:p>
          <a:p>
            <a:pPr lvl="1">
              <a:defRPr/>
            </a:pPr>
            <a:r>
              <a:rPr lang="en-US" dirty="0"/>
              <a:t>In many nonindustrial societies, kin links are basic to </a:t>
            </a:r>
            <a:br>
              <a:rPr lang="en-US" dirty="0"/>
            </a:br>
            <a:r>
              <a:rPr lang="en-US" dirty="0"/>
              <a:t>social life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4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62"/>
    </mc:Choice>
    <mc:Fallback xmlns="">
      <p:transition spd="slow" advTm="17506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KEY CULTURAL CONSULTANTS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Cultural consultants</a:t>
            </a:r>
            <a:r>
              <a:rPr lang="en-US" dirty="0"/>
              <a:t>: people who teach an ethnographer about their culture</a:t>
            </a:r>
            <a:endParaRPr lang="en-US" b="1" dirty="0"/>
          </a:p>
          <a:p>
            <a:pPr>
              <a:defRPr/>
            </a:pPr>
            <a:r>
              <a:rPr lang="en-US" b="1" dirty="0"/>
              <a:t>Key cultural consultants</a:t>
            </a:r>
            <a:r>
              <a:rPr lang="en-US" dirty="0"/>
              <a:t>: experts on a particular aspect of local life</a:t>
            </a:r>
          </a:p>
          <a:p>
            <a:pPr lvl="1">
              <a:defRPr/>
            </a:pPr>
            <a:r>
              <a:rPr lang="en-US" dirty="0"/>
              <a:t>Also called </a:t>
            </a:r>
            <a:r>
              <a:rPr lang="en-US" i="1" dirty="0"/>
              <a:t>key informants</a:t>
            </a:r>
            <a:endParaRPr lang="en-US" dirty="0"/>
          </a:p>
          <a:p>
            <a:pPr lvl="1">
              <a:defRPr/>
            </a:pPr>
            <a:r>
              <a:rPr lang="en-US" dirty="0"/>
              <a:t>Every community has people who can provide the most complete or useful information about particular aspects of life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303"/>
    </mc:Choice>
    <mc:Fallback xmlns="">
      <p:transition spd="slow" advTm="5930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LIFE HISTORIES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Life history</a:t>
            </a:r>
            <a:r>
              <a:rPr lang="en-US" dirty="0"/>
              <a:t>: a personal portrait of someone’s </a:t>
            </a:r>
            <a:r>
              <a:rPr lang="en-US"/>
              <a:t>life in </a:t>
            </a:r>
            <a:r>
              <a:rPr lang="en-US" dirty="0"/>
              <a:t>a culture</a:t>
            </a:r>
          </a:p>
          <a:p>
            <a:pPr lvl="1">
              <a:defRPr/>
            </a:pPr>
            <a:r>
              <a:rPr lang="en-US" dirty="0"/>
              <a:t>Reveals how specific people perceive, react to, and contribute to changes that affect their lives</a:t>
            </a:r>
          </a:p>
          <a:p>
            <a:pPr lvl="1">
              <a:defRPr/>
            </a:pPr>
            <a:r>
              <a:rPr lang="en-US" dirty="0"/>
              <a:t>Many ethnographers include collection of life histories as part of their research strategy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67"/>
    </mc:Choice>
    <mc:Fallback xmlns="">
      <p:transition spd="slow" advTm="8166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0699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PROBLEM-ORIENTED ETHNOGRAPHY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dirty="0"/>
              <a:t>Most ethnographers enter the field with a specific problem to investigate</a:t>
            </a:r>
          </a:p>
          <a:p>
            <a:pPr lvl="1">
              <a:defRPr/>
            </a:pPr>
            <a:r>
              <a:rPr lang="en-US" dirty="0"/>
              <a:t>Researchers gather information on factors such as population density, environmental quality, climate, physical geography, diet, and land use</a:t>
            </a:r>
          </a:p>
          <a:p>
            <a:pPr lvl="1">
              <a:defRPr/>
            </a:pPr>
            <a:r>
              <a:rPr lang="en-US" dirty="0"/>
              <a:t>Local people may lack knowledge about many factors that affect their lives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471"/>
    </mc:Choice>
    <mc:Fallback xmlns="">
      <p:transition spd="slow" advTm="114471"/>
    </mc:Fallback>
  </mc:AlternateContent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78D293550EE408BBA80E379FB1048" ma:contentTypeVersion="9" ma:contentTypeDescription="Create a new document." ma:contentTypeScope="" ma:versionID="8f62e170c7e029e5138470db98852e9e">
  <xsd:schema xmlns:xsd="http://www.w3.org/2001/XMLSchema" xmlns:xs="http://www.w3.org/2001/XMLSchema" xmlns:p="http://schemas.microsoft.com/office/2006/metadata/properties" xmlns:ns3="4094fec7-eb86-4f33-885f-f4ec69534214" targetNamespace="http://schemas.microsoft.com/office/2006/metadata/properties" ma:root="true" ma:fieldsID="fef094d78892922e349b4c96b502a1e2" ns3:_="">
    <xsd:import namespace="4094fec7-eb86-4f33-885f-f4ec695342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94fec7-eb86-4f33-885f-f4ec69534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B1A27B-F2A4-48F8-8E48-82550A959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94fec7-eb86-4f33-885f-f4ec69534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8F45B9-E8F6-476B-A236-E9C289EE0B6E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4094fec7-eb86-4f33-885f-f4ec69534214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36C9CB-D080-4B29-B964-E8E46BC004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10496</TotalTime>
  <Words>502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Textured</vt:lpstr>
      <vt:lpstr>Goals. Students will be able to:</vt:lpstr>
      <vt:lpstr>ETHNOGRAPHIC TECHNIQUES</vt:lpstr>
      <vt:lpstr>OBSERVATION AND PARTICIPANT OBSERVATION</vt:lpstr>
      <vt:lpstr>OBSERVATION AND PARTICIPANT OBSERVATION</vt:lpstr>
      <vt:lpstr>CONVERSATION, INTERVIEWING,  AND INTERVIEW SCHEDULES</vt:lpstr>
      <vt:lpstr>THE GENEALOGICAL METHOD</vt:lpstr>
      <vt:lpstr>KEY CULTURAL CONSULTANTS</vt:lpstr>
      <vt:lpstr>LIFE HISTORIES</vt:lpstr>
      <vt:lpstr>PROBLEM-ORIENTED ETHNOGRAPHY</vt:lpstr>
      <vt:lpstr>LONGITUDINAL RESEARCH</vt:lpstr>
      <vt:lpstr>ONLINE ETHNOGRAPHY</vt:lpstr>
      <vt:lpstr>SURVEY RESEARCH</vt:lpstr>
      <vt:lpstr>PowerPoint Presentation</vt:lpstr>
    </vt:vector>
  </TitlesOfParts>
  <Company>University of New Mexico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L. VanPool</dc:creator>
  <cp:lastModifiedBy>VanPool, Todd</cp:lastModifiedBy>
  <cp:revision>40</cp:revision>
  <dcterms:created xsi:type="dcterms:W3CDTF">2003-10-05T20:34:12Z</dcterms:created>
  <dcterms:modified xsi:type="dcterms:W3CDTF">2021-10-25T20:04:14Z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0x01010028978D293550EE408BBA80E379FB1048</vt:lpwstr>
  </property>
</Properties>
</file>