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1"/>
  </p:notesMasterIdLst>
  <p:sldIdLst>
    <p:sldId id="313" r:id="rId5"/>
    <p:sldId id="311" r:id="rId6"/>
    <p:sldId id="309" r:id="rId7"/>
    <p:sldId id="310" r:id="rId8"/>
    <p:sldId id="320" r:id="rId9"/>
    <p:sldId id="314"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4665" autoAdjust="0"/>
  </p:normalViewPr>
  <p:slideViewPr>
    <p:cSldViewPr showGuides="1">
      <p:cViewPr varScale="1">
        <p:scale>
          <a:sx n="108" d="100"/>
          <a:sy n="108" d="100"/>
        </p:scale>
        <p:origin x="1710" y="108"/>
      </p:cViewPr>
      <p:guideLst>
        <p:guide orient="horz" pos="15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en-US" altLang="en-US"/>
          </a:p>
        </p:txBody>
      </p:sp>
      <p:sp>
        <p:nvSpPr>
          <p:cNvPr id="225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en-US" alt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71B16C1B-C329-400D-A105-D448A46522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2BAFEF-D25D-4616-9E35-0397BD436A16}"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2883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2390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25336C-623E-4F3C-BE86-64CD868CC52F}" type="slidenum">
              <a:rPr lang="en-US" altLang="en-US"/>
              <a:pPr>
                <a:defRPr/>
              </a:pPr>
              <a:t>‹#›</a:t>
            </a:fld>
            <a:endParaRPr lang="en-US" altLang="en-US"/>
          </a:p>
        </p:txBody>
      </p:sp>
    </p:spTree>
    <p:extLst>
      <p:ext uri="{BB962C8B-B14F-4D97-AF65-F5344CB8AC3E}">
        <p14:creationId xmlns:p14="http://schemas.microsoft.com/office/powerpoint/2010/main" val="238521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826AE0-D6C5-4127-82C1-796543582764}" type="slidenum">
              <a:rPr lang="en-US" altLang="en-US"/>
              <a:pPr>
                <a:defRPr/>
              </a:pPr>
              <a:t>‹#›</a:t>
            </a:fld>
            <a:endParaRPr lang="en-US" altLang="en-US"/>
          </a:p>
        </p:txBody>
      </p:sp>
    </p:spTree>
    <p:extLst>
      <p:ext uri="{BB962C8B-B14F-4D97-AF65-F5344CB8AC3E}">
        <p14:creationId xmlns:p14="http://schemas.microsoft.com/office/powerpoint/2010/main" val="340786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B80E9B-D142-48BB-863C-31DE7DB4930B}" type="slidenum">
              <a:rPr lang="en-US" altLang="en-US"/>
              <a:pPr>
                <a:defRPr/>
              </a:pPr>
              <a:t>‹#›</a:t>
            </a:fld>
            <a:endParaRPr lang="en-US" altLang="en-US"/>
          </a:p>
        </p:txBody>
      </p:sp>
    </p:spTree>
    <p:extLst>
      <p:ext uri="{BB962C8B-B14F-4D97-AF65-F5344CB8AC3E}">
        <p14:creationId xmlns:p14="http://schemas.microsoft.com/office/powerpoint/2010/main" val="128640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069848"/>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199"/>
            <a:ext cx="8229600" cy="4953001"/>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p:nvPr>
        </p:nvSpPr>
        <p:spPr>
          <a:xfrm>
            <a:off x="3657600" y="6705600"/>
            <a:ext cx="54864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71958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EF1236-B987-4C71-B161-4A55E3F60783}" type="slidenum">
              <a:rPr lang="en-US" altLang="en-US"/>
              <a:pPr>
                <a:defRPr/>
              </a:pPr>
              <a:t>‹#›</a:t>
            </a:fld>
            <a:endParaRPr lang="en-US" altLang="en-US"/>
          </a:p>
        </p:txBody>
      </p:sp>
    </p:spTree>
    <p:extLst>
      <p:ext uri="{BB962C8B-B14F-4D97-AF65-F5344CB8AC3E}">
        <p14:creationId xmlns:p14="http://schemas.microsoft.com/office/powerpoint/2010/main" val="376874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4DF274-3A28-4D11-BC57-B69EE25C1385}" type="slidenum">
              <a:rPr lang="en-US" altLang="en-US"/>
              <a:pPr>
                <a:defRPr/>
              </a:pPr>
              <a:t>‹#›</a:t>
            </a:fld>
            <a:endParaRPr lang="en-US" altLang="en-US"/>
          </a:p>
        </p:txBody>
      </p:sp>
    </p:spTree>
    <p:extLst>
      <p:ext uri="{BB962C8B-B14F-4D97-AF65-F5344CB8AC3E}">
        <p14:creationId xmlns:p14="http://schemas.microsoft.com/office/powerpoint/2010/main" val="23797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42E4B5-39BF-4A1B-8358-48BDCBB6F405}" type="slidenum">
              <a:rPr lang="en-US" altLang="en-US"/>
              <a:pPr>
                <a:defRPr/>
              </a:pPr>
              <a:t>‹#›</a:t>
            </a:fld>
            <a:endParaRPr lang="en-US" altLang="en-US"/>
          </a:p>
        </p:txBody>
      </p:sp>
    </p:spTree>
    <p:extLst>
      <p:ext uri="{BB962C8B-B14F-4D97-AF65-F5344CB8AC3E}">
        <p14:creationId xmlns:p14="http://schemas.microsoft.com/office/powerpoint/2010/main" val="1455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930DEC6-0AA7-4092-9D64-D1DFC3808F99}" type="slidenum">
              <a:rPr lang="en-US" altLang="en-US"/>
              <a:pPr>
                <a:defRPr/>
              </a:pPr>
              <a:t>‹#›</a:t>
            </a:fld>
            <a:endParaRPr lang="en-US" altLang="en-US"/>
          </a:p>
        </p:txBody>
      </p:sp>
    </p:spTree>
    <p:extLst>
      <p:ext uri="{BB962C8B-B14F-4D97-AF65-F5344CB8AC3E}">
        <p14:creationId xmlns:p14="http://schemas.microsoft.com/office/powerpoint/2010/main" val="334618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87B0DBB-C6D1-47BD-B45B-4DDD0BF44851}" type="slidenum">
              <a:rPr lang="en-US" altLang="en-US"/>
              <a:pPr>
                <a:defRPr/>
              </a:pPr>
              <a:t>‹#›</a:t>
            </a:fld>
            <a:endParaRPr lang="en-US" altLang="en-US"/>
          </a:p>
        </p:txBody>
      </p:sp>
    </p:spTree>
    <p:extLst>
      <p:ext uri="{BB962C8B-B14F-4D97-AF65-F5344CB8AC3E}">
        <p14:creationId xmlns:p14="http://schemas.microsoft.com/office/powerpoint/2010/main" val="23510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AB05600-CB70-49BC-8764-BB63122ED562}" type="slidenum">
              <a:rPr lang="en-US" altLang="en-US"/>
              <a:pPr>
                <a:defRPr/>
              </a:pPr>
              <a:t>‹#›</a:t>
            </a:fld>
            <a:endParaRPr lang="en-US" altLang="en-US"/>
          </a:p>
        </p:txBody>
      </p:sp>
    </p:spTree>
    <p:extLst>
      <p:ext uri="{BB962C8B-B14F-4D97-AF65-F5344CB8AC3E}">
        <p14:creationId xmlns:p14="http://schemas.microsoft.com/office/powerpoint/2010/main" val="338808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2176DA-5A95-4982-82B2-EA59966D4FB0}" type="slidenum">
              <a:rPr lang="en-US" altLang="en-US"/>
              <a:pPr>
                <a:defRPr/>
              </a:pPr>
              <a:t>‹#›</a:t>
            </a:fld>
            <a:endParaRPr lang="en-US" altLang="en-US"/>
          </a:p>
        </p:txBody>
      </p:sp>
    </p:spTree>
    <p:extLst>
      <p:ext uri="{BB962C8B-B14F-4D97-AF65-F5344CB8AC3E}">
        <p14:creationId xmlns:p14="http://schemas.microsoft.com/office/powerpoint/2010/main" val="201280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94938A7-7B10-4F50-9F6D-1B6A64684374}" type="slidenum">
              <a:rPr lang="en-US" altLang="en-US"/>
              <a:pPr>
                <a:defRPr/>
              </a:pPr>
              <a:t>‹#›</a:t>
            </a:fld>
            <a:endParaRPr lang="en-US" altLang="en-US"/>
          </a:p>
        </p:txBody>
      </p:sp>
    </p:spTree>
    <p:extLst>
      <p:ext uri="{BB962C8B-B14F-4D97-AF65-F5344CB8AC3E}">
        <p14:creationId xmlns:p14="http://schemas.microsoft.com/office/powerpoint/2010/main" val="283817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88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28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28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5483FB22-080C-4748-80E1-98F03AD03AB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762000"/>
            <a:ext cx="8229600" cy="4114800"/>
          </a:xfrm>
        </p:spPr>
        <p:txBody>
          <a:bodyPr/>
          <a:lstStyle/>
          <a:p>
            <a:pPr>
              <a:defRPr/>
            </a:pPr>
            <a:r>
              <a:rPr lang="en-US" dirty="0"/>
              <a:t>Explain the concept of culture as an adaptation</a:t>
            </a:r>
          </a:p>
          <a:p>
            <a:pPr>
              <a:defRPr/>
            </a:pPr>
            <a:r>
              <a:rPr lang="en-US" dirty="0"/>
              <a:t>Summarize the fundamental premises of functionalism.</a:t>
            </a:r>
          </a:p>
          <a:p>
            <a:pPr marL="0" indent="0">
              <a:buNone/>
              <a:defRPr/>
            </a:pPr>
            <a:endParaRPr lang="en-US" dirty="0"/>
          </a:p>
        </p:txBody>
      </p:sp>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5378" y="3113908"/>
            <a:ext cx="5633243" cy="374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356418"/>
      </p:ext>
    </p:extLst>
  </p:cSld>
  <p:clrMapOvr>
    <a:masterClrMapping/>
  </p:clrMapOvr>
  <mc:AlternateContent xmlns:mc="http://schemas.openxmlformats.org/markup-compatibility/2006" xmlns:p14="http://schemas.microsoft.com/office/powerpoint/2010/main">
    <mc:Choice Requires="p14">
      <p:transition spd="slow" p14:dur="2000" advTm="92593"/>
    </mc:Choice>
    <mc:Fallback xmlns="">
      <p:transition spd="slow" advTm="925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33137" y="-152400"/>
            <a:ext cx="8229600" cy="1371600"/>
          </a:xfrm>
        </p:spPr>
        <p:txBody>
          <a:bodyPr/>
          <a:lstStyle/>
          <a:p>
            <a:r>
              <a:rPr lang="en-US" dirty="0"/>
              <a:t>Cultural Adaptation</a:t>
            </a:r>
            <a:endParaRPr lang="en-US" sz="1800" dirty="0"/>
          </a:p>
        </p:txBody>
      </p:sp>
      <p:sp>
        <p:nvSpPr>
          <p:cNvPr id="11" name="Text Placeholder 2"/>
          <p:cNvSpPr>
            <a:spLocks noGrp="1"/>
          </p:cNvSpPr>
          <p:nvPr>
            <p:ph idx="1"/>
          </p:nvPr>
        </p:nvSpPr>
        <p:spPr>
          <a:xfrm>
            <a:off x="457200" y="1524000"/>
            <a:ext cx="8229600" cy="4114800"/>
          </a:xfrm>
        </p:spPr>
        <p:txBody>
          <a:bodyPr>
            <a:noAutofit/>
          </a:bodyPr>
          <a:lstStyle/>
          <a:p>
            <a:r>
              <a:rPr lang="en-US" altLang="en-US" b="1" dirty="0"/>
              <a:t>Cultural adaptation </a:t>
            </a:r>
            <a:r>
              <a:rPr lang="en-US" altLang="en-US" dirty="0"/>
              <a:t>is a </a:t>
            </a:r>
            <a:r>
              <a:rPr lang="en-US" dirty="0"/>
              <a:t>complex of ideas, activities, and technologies that enable people to survive and even thrive in their environment.</a:t>
            </a:r>
            <a:endParaRPr lang="en-US" sz="750" dirty="0"/>
          </a:p>
          <a:p>
            <a:pPr lvl="1"/>
            <a:r>
              <a:rPr lang="en-US" altLang="en-US" dirty="0">
                <a:ea typeface="ＭＳ Ｐゴシック" pitchFamily="34" charset="-128"/>
              </a:rPr>
              <a:t>By manipulating their environment, for example, people have been able to migrate throughout the world; however, what is adaptive in one context may be maladaptive in another.</a:t>
            </a:r>
          </a:p>
        </p:txBody>
      </p:sp>
    </p:spTree>
    <p:extLst>
      <p:ext uri="{BB962C8B-B14F-4D97-AF65-F5344CB8AC3E}">
        <p14:creationId xmlns:p14="http://schemas.microsoft.com/office/powerpoint/2010/main" val="1509002532"/>
      </p:ext>
    </p:extLst>
  </p:cSld>
  <p:clrMapOvr>
    <a:masterClrMapping/>
  </p:clrMapOvr>
  <mc:AlternateContent xmlns:mc="http://schemas.openxmlformats.org/markup-compatibility/2006" xmlns:p14="http://schemas.microsoft.com/office/powerpoint/2010/main">
    <mc:Choice Requires="p14">
      <p:transition spd="slow" p14:dur="2000" advTm="76427"/>
    </mc:Choice>
    <mc:Fallback xmlns="">
      <p:transition spd="slow" advTm="7642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532C085-65AD-4952-BDF7-DE90AF5F23ED}"/>
              </a:ext>
            </a:extLst>
          </p:cNvPr>
          <p:cNvSpPr>
            <a:spLocks noGrp="1"/>
          </p:cNvSpPr>
          <p:nvPr>
            <p:ph idx="1"/>
          </p:nvPr>
        </p:nvSpPr>
        <p:spPr>
          <a:xfrm>
            <a:off x="457200" y="381000"/>
            <a:ext cx="8229600" cy="4114800"/>
          </a:xfrm>
        </p:spPr>
        <p:txBody>
          <a:bodyPr>
            <a:normAutofit/>
          </a:bodyPr>
          <a:lstStyle/>
          <a:p>
            <a:r>
              <a:rPr lang="en-US" dirty="0"/>
              <a:t>Cultures may be similar, but each culture is unique – in the clothes we wear, the way we speak, how we live, what we value, and even what animals we own.</a:t>
            </a:r>
          </a:p>
        </p:txBody>
      </p:sp>
      <p:pic>
        <p:nvPicPr>
          <p:cNvPr id="11" name="Content Placeholder 6" descr="A family of Afghanistan nomads walks beside 2 camels carrying their belongings.">
            <a:extLst>
              <a:ext uri="{FF2B5EF4-FFF2-40B4-BE49-F238E27FC236}">
                <a16:creationId xmlns:a16="http://schemas.microsoft.com/office/drawing/2014/main" id="{0423B6C5-62DF-4D49-8CE1-91CD13FB6779}"/>
              </a:ext>
            </a:extLst>
          </p:cNvPr>
          <p:cNvPicPr>
            <a:picLocks noChangeAspect="1"/>
          </p:cNvPicPr>
          <p:nvPr/>
        </p:nvPicPr>
        <p:blipFill rotWithShape="1">
          <a:blip r:embed="rId2"/>
          <a:srcRect b="3957"/>
          <a:stretch/>
        </p:blipFill>
        <p:spPr>
          <a:xfrm>
            <a:off x="114298" y="2667000"/>
            <a:ext cx="4232698" cy="3048000"/>
          </a:xfrm>
          <a:prstGeom prst="rect">
            <a:avLst/>
          </a:prstGeom>
        </p:spPr>
      </p:pic>
      <p:sp>
        <p:nvSpPr>
          <p:cNvPr id="12" name="Rectangle 11"/>
          <p:cNvSpPr/>
          <p:nvPr/>
        </p:nvSpPr>
        <p:spPr>
          <a:xfrm>
            <a:off x="114298" y="5715000"/>
            <a:ext cx="4232698" cy="646331"/>
          </a:xfrm>
          <a:prstGeom prst="rect">
            <a:avLst/>
          </a:prstGeom>
        </p:spPr>
        <p:txBody>
          <a:bodyPr wrap="square">
            <a:spAutoFit/>
          </a:bodyPr>
          <a:lstStyle/>
          <a:p>
            <a:pPr algn="ctr"/>
            <a:r>
              <a:rPr lang="en-US" dirty="0"/>
              <a:t>A pastoral nomad in Afghanistan moves in search of grazing lands.</a:t>
            </a:r>
          </a:p>
        </p:txBody>
      </p:sp>
      <p:pic>
        <p:nvPicPr>
          <p:cNvPr id="13" name="Content Placeholder 2" descr="An Amish group raising a barn.">
            <a:extLst>
              <a:ext uri="{FF2B5EF4-FFF2-40B4-BE49-F238E27FC236}">
                <a16:creationId xmlns:a16="http://schemas.microsoft.com/office/drawing/2014/main" id="{7F38B439-9308-4988-AA6C-B7171DFE67E1}"/>
              </a:ext>
            </a:extLst>
          </p:cNvPr>
          <p:cNvPicPr>
            <a:picLocks noChangeAspect="1"/>
          </p:cNvPicPr>
          <p:nvPr/>
        </p:nvPicPr>
        <p:blipFill rotWithShape="1">
          <a:blip r:embed="rId3"/>
          <a:srcRect l="1355" t="2821" r="3191" b="1304"/>
          <a:stretch/>
        </p:blipFill>
        <p:spPr>
          <a:xfrm>
            <a:off x="4572000" y="2667000"/>
            <a:ext cx="4457701" cy="3048000"/>
          </a:xfrm>
          <a:prstGeom prst="rect">
            <a:avLst/>
          </a:prstGeom>
        </p:spPr>
      </p:pic>
      <p:sp>
        <p:nvSpPr>
          <p:cNvPr id="14" name="Rectangle 13"/>
          <p:cNvSpPr/>
          <p:nvPr/>
        </p:nvSpPr>
        <p:spPr>
          <a:xfrm>
            <a:off x="4684501" y="5715000"/>
            <a:ext cx="4345200" cy="369332"/>
          </a:xfrm>
          <a:prstGeom prst="rect">
            <a:avLst/>
          </a:prstGeom>
        </p:spPr>
        <p:txBody>
          <a:bodyPr wrap="square">
            <a:spAutoFit/>
          </a:bodyPr>
          <a:lstStyle/>
          <a:p>
            <a:pPr algn="ctr"/>
            <a:r>
              <a:rPr lang="en-US" dirty="0"/>
              <a:t>Amish raise a barn.</a:t>
            </a:r>
          </a:p>
        </p:txBody>
      </p:sp>
    </p:spTree>
    <p:extLst>
      <p:ext uri="{BB962C8B-B14F-4D97-AF65-F5344CB8AC3E}">
        <p14:creationId xmlns:p14="http://schemas.microsoft.com/office/powerpoint/2010/main" val="2515218125"/>
      </p:ext>
    </p:extLst>
  </p:cSld>
  <p:clrMapOvr>
    <a:masterClrMapping/>
  </p:clrMapOvr>
  <mc:AlternateContent xmlns:mc="http://schemas.openxmlformats.org/markup-compatibility/2006" xmlns:p14="http://schemas.microsoft.com/office/powerpoint/2010/main">
    <mc:Choice Requires="p14">
      <p:transition spd="slow" p14:dur="2000" advTm="137278"/>
    </mc:Choice>
    <mc:Fallback xmlns="">
      <p:transition spd="slow" advTm="1372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84" y="1066800"/>
            <a:ext cx="8229600" cy="1371600"/>
          </a:xfrm>
        </p:spPr>
        <p:txBody>
          <a:bodyPr/>
          <a:lstStyle/>
          <a:p>
            <a:r>
              <a:rPr lang="en-US" sz="3200" b="1" dirty="0">
                <a:solidFill>
                  <a:schemeClr val="tx1"/>
                </a:solidFill>
              </a:rPr>
              <a:t>Culture</a:t>
            </a:r>
            <a:r>
              <a:rPr lang="en-US" sz="3200" dirty="0">
                <a:solidFill>
                  <a:schemeClr val="tx1"/>
                </a:solidFill>
              </a:rPr>
              <a:t> is a society’s shared and socially transmitted ideas, values, and perceptions that are used to make sense of experience and generate behavior and are reflected in that behavior.</a:t>
            </a:r>
            <a:br>
              <a:rPr lang="en-US" sz="3200" dirty="0">
                <a:solidFill>
                  <a:schemeClr val="tx1"/>
                </a:solidFill>
              </a:rPr>
            </a:br>
            <a:endParaRPr lang="en-US" sz="3200" dirty="0"/>
          </a:p>
        </p:txBody>
      </p:sp>
      <p:sp>
        <p:nvSpPr>
          <p:cNvPr id="5" name="Text Placeholder 4">
            <a:extLst>
              <a:ext uri="{FF2B5EF4-FFF2-40B4-BE49-F238E27FC236}">
                <a16:creationId xmlns:a16="http://schemas.microsoft.com/office/drawing/2014/main" id="{20AD4B3C-5503-45AD-A604-DD7E3C757F28}"/>
              </a:ext>
            </a:extLst>
          </p:cNvPr>
          <p:cNvSpPr txBox="1">
            <a:spLocks/>
          </p:cNvSpPr>
          <p:nvPr/>
        </p:nvSpPr>
        <p:spPr bwMode="auto">
          <a:xfrm>
            <a:off x="447392" y="3505200"/>
            <a:ext cx="8249215" cy="132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18700" indent="-218700" algn="l" rtl="0" eaLnBrk="0" fontAlgn="base" hangingPunct="0">
              <a:spcBef>
                <a:spcPts val="750"/>
              </a:spcBef>
              <a:spcAft>
                <a:spcPct val="0"/>
              </a:spcAft>
              <a:buClr>
                <a:srgbClr val="004A78"/>
              </a:buClr>
              <a:buSzPct val="65000"/>
              <a:buFont typeface="Arial" charset="0"/>
              <a:buChar char="•"/>
              <a:defRPr sz="1800" kern="1200">
                <a:solidFill>
                  <a:srgbClr val="000000"/>
                </a:solidFill>
                <a:effectLst>
                  <a:outerShdw blurRad="38100" dist="38100" dir="2700000" algn="tl">
                    <a:srgbClr val="000000"/>
                  </a:outerShdw>
                </a:effectLst>
                <a:latin typeface="+mn-lt"/>
                <a:ea typeface="+mn-ea"/>
                <a:cs typeface="+mn-cs"/>
              </a:defRPr>
            </a:lvl1pPr>
            <a:lvl2pPr marL="467100" marR="0" indent="-240300" algn="l" defTabSz="685800" rtl="0" eaLnBrk="1" fontAlgn="base" latinLnBrk="0" hangingPunct="1">
              <a:lnSpc>
                <a:spcPct val="90000"/>
              </a:lnSpc>
              <a:spcBef>
                <a:spcPts val="750"/>
              </a:spcBef>
              <a:spcAft>
                <a:spcPct val="0"/>
              </a:spcAft>
              <a:buClr>
                <a:srgbClr val="C00000"/>
              </a:buClr>
              <a:buSzTx/>
              <a:buFont typeface="Arial" charset="0"/>
              <a:buChar char="•"/>
              <a:tabLst/>
              <a:defRPr sz="1650" kern="1200" baseline="0">
                <a:solidFill>
                  <a:srgbClr val="000000"/>
                </a:solidFill>
                <a:effectLst>
                  <a:outerShdw blurRad="38100" dist="38100" dir="2700000" algn="tl">
                    <a:srgbClr val="000000"/>
                  </a:outerShdw>
                </a:effectLst>
                <a:latin typeface="+mn-lt"/>
                <a:ea typeface="+mn-ea"/>
                <a:cs typeface="+mn-cs"/>
              </a:defRPr>
            </a:lvl2pPr>
            <a:lvl3pPr marL="857250" indent="-171450" algn="l" rtl="0" eaLnBrk="0" fontAlgn="base" hangingPunct="0">
              <a:spcBef>
                <a:spcPts val="750"/>
              </a:spcBef>
              <a:spcAft>
                <a:spcPct val="0"/>
              </a:spcAft>
              <a:buClr>
                <a:srgbClr val="000000"/>
              </a:buClr>
              <a:buSzPct val="65000"/>
              <a:buFont typeface="Arial" charset="0"/>
              <a:buChar char="•"/>
              <a:defRPr sz="1500" kern="1200">
                <a:solidFill>
                  <a:srgbClr val="000000"/>
                </a:solidFill>
                <a:effectLst>
                  <a:outerShdw blurRad="38100" dist="38100" dir="2700000" algn="tl">
                    <a:srgbClr val="000000"/>
                  </a:outerShdw>
                </a:effectLst>
                <a:latin typeface="+mn-lt"/>
                <a:ea typeface="+mn-ea"/>
                <a:cs typeface="+mn-cs"/>
              </a:defRPr>
            </a:lvl3pPr>
            <a:lvl4pPr marL="1200150" indent="-171450" algn="l" rtl="0" eaLnBrk="0" fontAlgn="base" hangingPunct="0">
              <a:spcBef>
                <a:spcPts val="750"/>
              </a:spcBef>
              <a:spcAft>
                <a:spcPct val="0"/>
              </a:spcAft>
              <a:buClr>
                <a:srgbClr val="000000"/>
              </a:buClr>
              <a:buSzPct val="50000"/>
              <a:buFont typeface="LucidaGrande" charset="0"/>
              <a:buChar char="▶"/>
              <a:defRPr sz="1350" kern="1200">
                <a:solidFill>
                  <a:srgbClr val="000000"/>
                </a:solidFill>
                <a:effectLst>
                  <a:outerShdw blurRad="38100" dist="38100" dir="2700000" algn="tl">
                    <a:srgbClr val="000000"/>
                  </a:outerShdw>
                </a:effectLst>
                <a:latin typeface="+mn-lt"/>
                <a:ea typeface="+mn-ea"/>
                <a:cs typeface="+mn-cs"/>
              </a:defRPr>
            </a:lvl4pPr>
            <a:lvl5pPr marL="1543050" indent="-171450" algn="l" rtl="0" eaLnBrk="0" fontAlgn="base" hangingPunct="0">
              <a:spcBef>
                <a:spcPts val="750"/>
              </a:spcBef>
              <a:spcAft>
                <a:spcPct val="0"/>
              </a:spcAft>
              <a:buClr>
                <a:srgbClr val="000000"/>
              </a:buClr>
              <a:buSzPct val="65000"/>
              <a:buFont typeface="Helvetica" charset="0"/>
              <a:buChar char="⁃"/>
              <a:defRPr sz="1500" kern="1200">
                <a:solidFill>
                  <a:srgbClr val="0000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3200" dirty="0">
                <a:solidFill>
                  <a:schemeClr val="tx1"/>
                </a:solidFill>
                <a:ea typeface="ＭＳ Ｐゴシック" pitchFamily="34" charset="-128"/>
              </a:rPr>
              <a:t>Everyone learns their culture through the process of enculturation.</a:t>
            </a:r>
          </a:p>
          <a:p>
            <a:pPr marL="0" indent="0" algn="ctr">
              <a:buNone/>
            </a:pPr>
            <a:endParaRPr lang="en-US" altLang="en-US" sz="1600" dirty="0">
              <a:solidFill>
                <a:schemeClr val="tx1"/>
              </a:solidFill>
              <a:ea typeface="ＭＳ Ｐゴシック" pitchFamily="34" charset="-128"/>
            </a:endParaRPr>
          </a:p>
          <a:p>
            <a:pPr marL="226800" lvl="1" indent="0" algn="ctr">
              <a:buNone/>
            </a:pPr>
            <a:r>
              <a:rPr lang="en-US" altLang="en-US" sz="3200" dirty="0">
                <a:solidFill>
                  <a:schemeClr val="tx1"/>
                </a:solidFill>
                <a:ea typeface="ＭＳ Ｐゴシック" pitchFamily="34" charset="-128"/>
              </a:rPr>
              <a:t>Each culture determines in its own way how biologically-determined needs will be met.</a:t>
            </a:r>
            <a:endParaRPr lang="en-US" sz="3200" dirty="0">
              <a:solidFill>
                <a:schemeClr val="tx1"/>
              </a:solidFill>
            </a:endParaRPr>
          </a:p>
        </p:txBody>
      </p:sp>
    </p:spTree>
    <p:extLst>
      <p:ext uri="{BB962C8B-B14F-4D97-AF65-F5344CB8AC3E}">
        <p14:creationId xmlns:p14="http://schemas.microsoft.com/office/powerpoint/2010/main" val="3282854333"/>
      </p:ext>
    </p:extLst>
  </p:cSld>
  <p:clrMapOvr>
    <a:masterClrMapping/>
  </p:clrMapOvr>
  <mc:AlternateContent xmlns:mc="http://schemas.openxmlformats.org/markup-compatibility/2006" xmlns:p14="http://schemas.microsoft.com/office/powerpoint/2010/main">
    <mc:Choice Requires="p14">
      <p:transition spd="slow" p14:dur="2000" advTm="182811"/>
    </mc:Choice>
    <mc:Fallback xmlns="">
      <p:transition spd="slow" advTm="1828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5321968" cy="4953000"/>
          </a:xfrm>
        </p:spPr>
        <p:txBody>
          <a:bodyPr/>
          <a:lstStyle/>
          <a:p>
            <a:pPr>
              <a:defRPr/>
            </a:pPr>
            <a:r>
              <a:rPr lang="en-US" dirty="0"/>
              <a:t>Functionalism</a:t>
            </a:r>
          </a:p>
          <a:p>
            <a:pPr lvl="1">
              <a:defRPr/>
            </a:pPr>
            <a:r>
              <a:rPr lang="en-US" dirty="0"/>
              <a:t>Synchronic perspective. Cultural Anthropologists can’t reconstruct history. Instead look at culture as it operates NOW.</a:t>
            </a:r>
          </a:p>
          <a:p>
            <a:pPr lvl="1">
              <a:defRPr/>
            </a:pPr>
            <a:r>
              <a:rPr lang="en-US" dirty="0"/>
              <a:t>Culture (customs and institutions) are integrated and interrelated. Humans need to live. Customs developed to fulfill these needs.</a:t>
            </a:r>
          </a:p>
          <a:p>
            <a:pPr lvl="1">
              <a:defRPr/>
            </a:pPr>
            <a:r>
              <a:rPr lang="en-US" dirty="0"/>
              <a:t>The function of any cultural trait is to maintain the cultural system relevant to the practice. What is the function of education? What is the function of weapons? What is the function of medicine?</a:t>
            </a:r>
          </a:p>
          <a:p>
            <a:pPr lvl="1">
              <a:defRP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6216" y="4133850"/>
            <a:ext cx="3352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2298032" cy="343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580525"/>
      </p:ext>
    </p:extLst>
  </p:cSld>
  <p:clrMapOvr>
    <a:masterClrMapping/>
  </p:clrMapOvr>
  <mc:AlternateContent xmlns:mc="http://schemas.openxmlformats.org/markup-compatibility/2006" xmlns:p14="http://schemas.microsoft.com/office/powerpoint/2010/main">
    <mc:Choice Requires="p14">
      <p:transition spd="slow" p14:dur="2000" advTm="161395"/>
    </mc:Choice>
    <mc:Fallback xmlns="">
      <p:transition spd="slow" advTm="1613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aquime mo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09868"/>
      </p:ext>
    </p:extLst>
  </p:cSld>
  <p:clrMapOvr>
    <a:masterClrMapping/>
  </p:clrMapOvr>
  <mc:AlternateContent xmlns:mc="http://schemas.openxmlformats.org/markup-compatibility/2006" xmlns:p14="http://schemas.microsoft.com/office/powerpoint/2010/main">
    <mc:Choice Requires="p14">
      <p:transition spd="slow" p14:dur="2000" advTm="9012"/>
    </mc:Choice>
    <mc:Fallback xmlns="">
      <p:transition spd="slow" advTm="9012"/>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78D293550EE408BBA80E379FB1048" ma:contentTypeVersion="9" ma:contentTypeDescription="Create a new document." ma:contentTypeScope="" ma:versionID="8f62e170c7e029e5138470db98852e9e">
  <xsd:schema xmlns:xsd="http://www.w3.org/2001/XMLSchema" xmlns:xs="http://www.w3.org/2001/XMLSchema" xmlns:p="http://schemas.microsoft.com/office/2006/metadata/properties" xmlns:ns3="4094fec7-eb86-4f33-885f-f4ec69534214" targetNamespace="http://schemas.microsoft.com/office/2006/metadata/properties" ma:root="true" ma:fieldsID="fef094d78892922e349b4c96b502a1e2" ns3:_="">
    <xsd:import namespace="4094fec7-eb86-4f33-885f-f4ec695342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4fec7-eb86-4f33-885f-f4ec69534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F45B9-E8F6-476B-A236-E9C289EE0B6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94fec7-eb86-4f33-885f-f4ec69534214"/>
    <ds:schemaRef ds:uri="http://www.w3.org/XML/1998/namespace"/>
    <ds:schemaRef ds:uri="http://purl.org/dc/dcmitype/"/>
  </ds:schemaRefs>
</ds:datastoreItem>
</file>

<file path=customXml/itemProps2.xml><?xml version="1.0" encoding="utf-8"?>
<ds:datastoreItem xmlns:ds="http://schemas.openxmlformats.org/officeDocument/2006/customXml" ds:itemID="{A0B1A27B-F2A4-48F8-8E48-82550A959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4fec7-eb86-4f33-885f-f4ec69534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36C9CB-D080-4B29-B964-E8E46BC00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Textured</Template>
  <TotalTime>11491</TotalTime>
  <Words>273</Words>
  <Application>Microsoft Office PowerPoint</Application>
  <PresentationFormat>On-screen Show (4:3)</PresentationFormat>
  <Paragraphs>18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Tahoma</vt:lpstr>
      <vt:lpstr>Times New Roman</vt:lpstr>
      <vt:lpstr>Wingdings</vt:lpstr>
      <vt:lpstr>Textured</vt:lpstr>
      <vt:lpstr>Goals. Students will be able to:</vt:lpstr>
      <vt:lpstr>Cultural Adaptation</vt:lpstr>
      <vt:lpstr>PowerPoint Presentation</vt:lpstr>
      <vt:lpstr>Culture is a society’s shared and socially transmitted ideas, values, and perceptions that are used to make sense of experience and generate behavior and are reflected in that behavior. </vt:lpstr>
      <vt:lpstr>PowerPoint Presentation</vt:lpstr>
      <vt:lpstr>PowerPoint Presentation</vt:lpstr>
    </vt:vector>
  </TitlesOfParts>
  <Company>University of New Mexico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L. VanPool</dc:creator>
  <cp:lastModifiedBy>VanPool, Todd</cp:lastModifiedBy>
  <cp:revision>44</cp:revision>
  <dcterms:created xsi:type="dcterms:W3CDTF">2003-10-05T20:34:12Z</dcterms:created>
  <dcterms:modified xsi:type="dcterms:W3CDTF">2021-10-25T20:02:25Z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0x01010028978D293550EE408BBA80E379FB1048</vt:lpwstr>
  </property>
</Properties>
</file>