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1"/>
  </p:notesMasterIdLst>
  <p:sldIdLst>
    <p:sldId id="322" r:id="rId5"/>
    <p:sldId id="312" r:id="rId6"/>
    <p:sldId id="317" r:id="rId7"/>
    <p:sldId id="316" r:id="rId8"/>
    <p:sldId id="319" r:id="rId9"/>
    <p:sldId id="32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65" autoAdjust="0"/>
  </p:normalViewPr>
  <p:slideViewPr>
    <p:cSldViewPr showGuides="1">
      <p:cViewPr varScale="1">
        <p:scale>
          <a:sx n="108" d="100"/>
          <a:sy n="108" d="100"/>
        </p:scale>
        <p:origin x="1710" y="282"/>
      </p:cViewPr>
      <p:guideLst>
        <p:guide orient="horz" pos="15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B16C1B-C329-400D-A105-D448A4652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BAFEF-D25D-4616-9E35-0397BD436A16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2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36C-623E-4F3C-BE86-64CD868CC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21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26AE0-D6C5-4127-82C1-796543582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0E9B-D142-48BB-863C-31DE7DB49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4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1236-B987-4C71-B161-4A55E3F60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4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F274-3A28-4D11-BC57-B69EE25C1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7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E4B5-39BF-4A1B-8358-48BDCBB6F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DEC6-0AA7-4092-9D64-D1DFC3808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8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0DBB-C6D1-47BD-B45B-4DDD0BF44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05600-CB70-49BC-8764-BB63122ED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8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176DA-5A95-4982-82B2-EA59966D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0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38A7-7B10-4F50-9F6D-1B6A64684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7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83FB22-080C-4748-80E1-98F03AD03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-3048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Goals. Students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7620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List and explain the fundamental characteristics of culture.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2133600"/>
            <a:ext cx="7126286" cy="473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6"/>
    </mc:Choice>
    <mc:Fallback xmlns="">
      <p:transition spd="slow" advTm="125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1148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Culture is shared.</a:t>
            </a:r>
          </a:p>
          <a:p>
            <a:pPr lvl="1">
              <a:defRPr/>
            </a:pPr>
            <a:r>
              <a:rPr lang="en-US" dirty="0">
                <a:ea typeface="ＭＳ Ｐゴシック" pitchFamily="33" charset="-128"/>
              </a:rPr>
              <a:t>Shared values, ideas, and behavior, but everything within a culture is not uniform.</a:t>
            </a:r>
            <a:endParaRPr lang="en-US" sz="350" dirty="0">
              <a:ea typeface="ＭＳ Ｐゴシック" pitchFamily="33" charset="-128"/>
            </a:endParaRPr>
          </a:p>
          <a:p>
            <a:pPr lvl="2">
              <a:defRPr/>
            </a:pPr>
            <a:r>
              <a:rPr lang="en-US" dirty="0">
                <a:ea typeface="ＭＳ Ｐゴシック" pitchFamily="33" charset="-128"/>
              </a:rPr>
              <a:t>For example, there is some difference between male and female roles (gender).</a:t>
            </a:r>
          </a:p>
          <a:p>
            <a:pPr lvl="2">
              <a:defRPr/>
            </a:pPr>
            <a:r>
              <a:rPr lang="en-US" dirty="0">
                <a:ea typeface="ＭＳ Ｐゴシック" pitchFamily="33" charset="-128"/>
              </a:rPr>
              <a:t>Often distinct age ranks or class/caste differences.</a:t>
            </a:r>
          </a:p>
          <a:p>
            <a:endParaRPr lang="en-US" sz="4400" dirty="0"/>
          </a:p>
          <a:p>
            <a:endParaRPr lang="en-US" sz="44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57683" y="2085976"/>
            <a:ext cx="8033657" cy="17763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ea typeface="ＭＳ Ｐゴシック" pitchFamily="33" charset="-128"/>
            </a:endParaRPr>
          </a:p>
        </p:txBody>
      </p:sp>
      <p:pic>
        <p:nvPicPr>
          <p:cNvPr id="50178" name="Picture 2" descr="The Indian Cast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70323"/>
            <a:ext cx="4343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67325"/>
            <a:ext cx="2381250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350376"/>
            <a:ext cx="2381250" cy="177327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600450" y="4237012"/>
            <a:ext cx="2952750" cy="106388"/>
          </a:xfrm>
          <a:prstGeom prst="straightConnector1">
            <a:avLst/>
          </a:prstGeom>
          <a:noFill/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600450" y="6388048"/>
            <a:ext cx="2343150" cy="254852"/>
          </a:xfrm>
          <a:prstGeom prst="straightConnector1">
            <a:avLst/>
          </a:prstGeom>
          <a:noFill/>
          <a:ln w="349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44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92"/>
    </mc:Choice>
    <mc:Fallback xmlns="">
      <p:transition spd="slow" advTm="897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1148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Culture is based on symbols.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A </a:t>
            </a:r>
            <a:r>
              <a:rPr lang="en-US" altLang="en-US" b="1" dirty="0">
                <a:ea typeface="ＭＳ Ｐゴシック" pitchFamily="34" charset="-128"/>
              </a:rPr>
              <a:t>symbol</a:t>
            </a:r>
            <a:r>
              <a:rPr lang="en-US" altLang="en-US" dirty="0">
                <a:ea typeface="ＭＳ Ｐゴシック" pitchFamily="34" charset="-128"/>
              </a:rPr>
              <a:t> is a sound, gesture, mark, or other sign that is arbitrarily linked to something else and represents it in a meaningful way. </a:t>
            </a:r>
            <a:endParaRPr lang="en-US" altLang="en-US" sz="600" dirty="0">
              <a:ea typeface="ＭＳ Ｐゴシック" pitchFamily="34" charset="-128"/>
            </a:endParaRPr>
          </a:p>
          <a:p>
            <a:pPr lvl="2"/>
            <a:r>
              <a:rPr lang="en-US" altLang="en-US" dirty="0">
                <a:ea typeface="ＭＳ Ｐゴシック" pitchFamily="34" charset="-128"/>
              </a:rPr>
              <a:t>Language—using words to represent objects and ideas.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Art—direct and abstract representations. </a:t>
            </a:r>
            <a:endParaRPr lang="en-US" altLang="en-US" sz="600" dirty="0">
              <a:ea typeface="ＭＳ Ｐゴシック" pitchFamily="34" charset="-128"/>
            </a:endParaRPr>
          </a:p>
          <a:p>
            <a:pPr lvl="1"/>
            <a:endParaRPr lang="en-US" sz="40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A872871-6E27-4EEE-A17A-08ADD69C062D}"/>
              </a:ext>
            </a:extLst>
          </p:cNvPr>
          <p:cNvSpPr txBox="1">
            <a:spLocks/>
          </p:cNvSpPr>
          <p:nvPr/>
        </p:nvSpPr>
        <p:spPr>
          <a:xfrm>
            <a:off x="609600" y="3200400"/>
            <a:ext cx="10711543" cy="26092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241063"/>
            <a:ext cx="1524000" cy="2381250"/>
          </a:xfrm>
          <a:prstGeom prst="rect">
            <a:avLst/>
          </a:prstGeom>
        </p:spPr>
      </p:pic>
      <p:pic>
        <p:nvPicPr>
          <p:cNvPr id="62466" name="Picture 2" descr="Egyptian Hieroglyphs: The Language of the Go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" y="4214927"/>
            <a:ext cx="3716338" cy="2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17" y="4245345"/>
            <a:ext cx="3185883" cy="23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971"/>
    </mc:Choice>
    <mc:Fallback xmlns="">
      <p:transition spd="slow" advTm="2419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4114800"/>
          </a:xfrm>
        </p:spPr>
        <p:txBody>
          <a:bodyPr/>
          <a:lstStyle/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Culture is integrated.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A system made up of distinctive parts that function together as an organized whole.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Economic system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Subsistence system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Religious system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Political system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Content Placeholder 6" descr="The barrel model indicates the integration of cultures and their links. There are 3 layers in the model. The description of the layers is as follows. The top layer is the superstructure that depicts the world view: the perception of the self, society, and the world around us. The middle layer is the social structure that depicts the social organization: the patterned social arrangements of individuals within a society. The bottom layer is the infrastructure that depicts the economic base: the mode of subsistence. All 3 layers are linked to one another and to the environment on which the layers are formed.">
            <a:extLst>
              <a:ext uri="{FF2B5EF4-FFF2-40B4-BE49-F238E27FC236}">
                <a16:creationId xmlns:a16="http://schemas.microsoft.com/office/drawing/2014/main" id="{FB8179B1-0C8D-4B84-8310-3FFA7180D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43" y="2057400"/>
            <a:ext cx="4355562" cy="41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936"/>
    </mc:Choice>
    <mc:Fallback xmlns="">
      <p:transition spd="slow" advTm="1929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1148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Culture is dynamic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Cultures respond to changing situations: </a:t>
            </a:r>
            <a:endParaRPr lang="en-US" altLang="en-US" sz="600" dirty="0">
              <a:ea typeface="ＭＳ Ｐゴシック" pitchFamily="34" charset="-128"/>
            </a:endParaRPr>
          </a:p>
          <a:p>
            <a:pPr lvl="2"/>
            <a:r>
              <a:rPr lang="en-US" altLang="en-US" dirty="0">
                <a:ea typeface="ＭＳ Ｐゴシック" pitchFamily="34" charset="-128"/>
              </a:rPr>
              <a:t>Cultures must be flexible in the face of unstable or changing circumstances. Rigid/overspecialized cultures are not likely to endure.</a:t>
            </a:r>
          </a:p>
          <a:p>
            <a:endParaRPr lang="en-US" sz="4400" dirty="0"/>
          </a:p>
        </p:txBody>
      </p:sp>
      <p:pic>
        <p:nvPicPr>
          <p:cNvPr id="64514" name="Picture 2" descr="https://tce-live2.s3.amazonaws.com/media/media/1779322a-17c2-46ee-8b68-ba0a2c7bb9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4" y="3603359"/>
            <a:ext cx="4684386" cy="23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Eskimo with Snowmobi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8" y="3530599"/>
            <a:ext cx="3619502" cy="24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9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665"/>
    </mc:Choice>
    <mc:Fallback xmlns="">
      <p:transition spd="slow" advTm="22966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paquime mo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8"/>
    </mc:Choice>
    <mc:Fallback xmlns="">
      <p:transition spd="slow" advTm="11768"/>
    </mc:Fallback>
  </mc:AlternateContent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78D293550EE408BBA80E379FB1048" ma:contentTypeVersion="9" ma:contentTypeDescription="Create a new document." ma:contentTypeScope="" ma:versionID="8f62e170c7e029e5138470db98852e9e">
  <xsd:schema xmlns:xsd="http://www.w3.org/2001/XMLSchema" xmlns:xs="http://www.w3.org/2001/XMLSchema" xmlns:p="http://schemas.microsoft.com/office/2006/metadata/properties" xmlns:ns3="4094fec7-eb86-4f33-885f-f4ec69534214" targetNamespace="http://schemas.microsoft.com/office/2006/metadata/properties" ma:root="true" ma:fieldsID="fef094d78892922e349b4c96b502a1e2" ns3:_="">
    <xsd:import namespace="4094fec7-eb86-4f33-885f-f4ec695342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4fec7-eb86-4f33-885f-f4ec69534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36C9CB-D080-4B29-B964-E8E46BC004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1A27B-F2A4-48F8-8E48-82550A959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4fec7-eb86-4f33-885f-f4ec69534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8F45B9-E8F6-476B-A236-E9C289EE0B6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4094fec7-eb86-4f33-885f-f4ec6953421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12652</TotalTime>
  <Words>174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Tahoma</vt:lpstr>
      <vt:lpstr>Times New Roman</vt:lpstr>
      <vt:lpstr>Wingdings</vt:lpstr>
      <vt:lpstr>Textured</vt:lpstr>
      <vt:lpstr>Goals. Students will be able to: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 Mexico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L. VanPool</dc:creator>
  <cp:lastModifiedBy>VanPool, Todd</cp:lastModifiedBy>
  <cp:revision>48</cp:revision>
  <dcterms:created xsi:type="dcterms:W3CDTF">2003-10-05T20:34:12Z</dcterms:created>
  <dcterms:modified xsi:type="dcterms:W3CDTF">2021-10-25T15:52:45Z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0x01010028978D293550EE408BBA80E379FB1048</vt:lpwstr>
  </property>
</Properties>
</file>