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2"/>
  </p:notesMasterIdLst>
  <p:sldIdLst>
    <p:sldId id="363" r:id="rId5"/>
    <p:sldId id="358" r:id="rId6"/>
    <p:sldId id="354" r:id="rId7"/>
    <p:sldId id="361" r:id="rId8"/>
    <p:sldId id="347" r:id="rId9"/>
    <p:sldId id="345" r:id="rId10"/>
    <p:sldId id="36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4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794" y="108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83009A4-66E4-4EB4-BD97-3D47FDCF9F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D3589CA-7ACA-4579-9D6C-6457BA33FD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E9C7B2D-AEEB-484C-8292-301846F57E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ACEEE5F-C28A-4F98-B903-E29B18CA19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57692990-2C47-433D-89FC-4DFFF0127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92E8949-0947-443C-8797-EFBE2ED95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Stands in contrast to “group warfare over resources.”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BB37E74-B79D-42F9-841F-3122423778D6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6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B3D3-0FBE-4289-A008-FD64D1191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4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74EF-7727-49AC-8D28-2E96B91A0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AA65-685E-4265-9B82-6752DDD78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7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9EEC-0D30-4F48-8D20-5E5EE516B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7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AECA-1719-400B-85DC-76F71EF82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3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EC3C-EF39-4F7D-99EC-063BB2D8F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88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0CD7-5768-4280-8A35-65FA85578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55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9B86-0882-4CB8-B9A2-28C8043DA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07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F84F-9DEA-49CE-8CC0-EDEF949F4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7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E51D-9E04-462F-A202-DFA89D398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74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1627-2F58-49C6-BCF5-6D5B61527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06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B5E3-282B-4C7F-A3E4-1DE035971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2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D982450-5E66-46F5-B005-5BD56B3CA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257DC53-94F2-46D3-BE3C-81BC5F6C3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F8CCCD1-19C5-48DE-AAD3-1075CDA35C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F398995-04A8-4E34-A175-F57FDB951D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349651A-ABE1-447B-9335-868D40622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1E943F5-B252-46D4-BDBA-E4B6D8624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Identify who the Yanomamo people are and briefly summarize aspects of their culture.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6252"/>
            <a:ext cx="6776243" cy="45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50"/>
    </mc:Choice>
    <mc:Fallback xmlns="">
      <p:transition spd="slow" advTm="900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417D-396D-48CF-9B75-93513BD3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Remember ethnocentrism and the naturalistic fallacy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Yanomamo war is terrible. But remember: </a:t>
            </a:r>
            <a:br>
              <a:rPr lang="en-US" sz="3200" dirty="0"/>
            </a:br>
            <a:r>
              <a:rPr lang="en-US" sz="4000" dirty="0"/>
              <a:t>People are people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14663"/>
            <a:ext cx="62865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99"/>
    </mc:Choice>
    <mc:Fallback xmlns="">
      <p:transition spd="slow" advTm="1706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0AB6-3C1F-4743-A081-24D6AF06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The Yanomamo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BFB5C-5EE9-4655-8473-7F03817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553450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25,000 people in 200+ villages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Boys socialized for warfare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30% of adult males die violently. 44% of males had participated in a killing. 70% have lost close genetic relative to violence. 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581400"/>
            <a:ext cx="4667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59"/>
    </mc:Choice>
    <mc:Fallback xmlns="">
      <p:transition spd="slow" advTm="1049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BDDE-DD57-44CE-AE3F-919D21DD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Gendered Component of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206E-09A8-40CE-BC55-E70D010A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Targets men. Male violence is expected.</a:t>
            </a:r>
          </a:p>
          <a:p>
            <a:pPr>
              <a:defRPr/>
            </a:pPr>
            <a:r>
              <a:rPr lang="en-US" dirty="0"/>
              <a:t>Capture women. High levels of male on female violence.</a:t>
            </a:r>
          </a:p>
          <a:p>
            <a:pPr>
              <a:defRPr/>
            </a:pPr>
            <a:r>
              <a:rPr lang="en-US" dirty="0"/>
              <a:t>Children can be captured or killed.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Strongly patriarchal, but females are not passive. Social power is diffuse and contextual.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76"/>
    </mc:Choice>
    <mc:Fallback xmlns="">
      <p:transition spd="slow" advTm="15547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D6C4-D51B-4432-9B19-8763E7E3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i="1" dirty="0" err="1"/>
              <a:t>Unokais</a:t>
            </a:r>
            <a:r>
              <a:rPr lang="en-US" dirty="0"/>
              <a:t>: Those who have Killed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A25A-A068-4BF6-9450-CC210E85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8382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Have higher status than other men.</a:t>
            </a:r>
          </a:p>
          <a:p>
            <a:pPr>
              <a:defRPr/>
            </a:pPr>
            <a:r>
              <a:rPr lang="en-US" dirty="0"/>
              <a:t>May switch villages (village composition is transient, based on fission and fusion of different patrilineal lines).</a:t>
            </a:r>
          </a:p>
          <a:p>
            <a:pPr>
              <a:defRPr/>
            </a:pPr>
            <a:r>
              <a:rPr lang="en-US" dirty="0"/>
              <a:t>Often have more than one wife. (One man had 43 children from 11 wives)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7F32A2-6843-4DB1-8BA5-0ACB7D363DB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191000"/>
          <a:ext cx="8686800" cy="253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62009121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91822311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8850629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4105523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681639556"/>
                    </a:ext>
                  </a:extLst>
                </a:gridCol>
              </a:tblGrid>
              <a:tr h="326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 marL="91430" marR="91430"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dirty="0" err="1"/>
                        <a:t>Unokais</a:t>
                      </a:r>
                      <a:endParaRPr lang="en-US" sz="1400" i="1" dirty="0"/>
                    </a:p>
                  </a:txBody>
                  <a:tcPr marL="91430" marR="91430" marT="45716" marB="457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</a:t>
                      </a:r>
                      <a:r>
                        <a:rPr lang="en-US" sz="1400" i="1" dirty="0" err="1"/>
                        <a:t>Unokais</a:t>
                      </a:r>
                      <a:endParaRPr lang="en-US" sz="1400" dirty="0"/>
                    </a:p>
                  </a:txBody>
                  <a:tcPr marL="91430" marR="91430" marT="45716" marB="457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46426"/>
                  </a:ext>
                </a:extLst>
              </a:tr>
              <a:tr h="57824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# offspring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Average # offspring</a:t>
                      </a:r>
                    </a:p>
                  </a:txBody>
                  <a:tcPr marL="91430" marR="91430" marT="45716" marB="45716"/>
                </a:tc>
                <a:extLst>
                  <a:ext uri="{0D108BD9-81ED-4DB2-BD59-A6C34878D82A}">
                    <a16:rowId xmlns:a16="http://schemas.microsoft.com/office/drawing/2014/main" val="369362502"/>
                  </a:ext>
                </a:extLst>
              </a:tr>
              <a:tr h="326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 to 24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1.00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 marL="91430" marR="91430" marT="45716" marB="45716"/>
                </a:tc>
                <a:extLst>
                  <a:ext uri="{0D108BD9-81ED-4DB2-BD59-A6C34878D82A}">
                    <a16:rowId xmlns:a16="http://schemas.microsoft.com/office/drawing/2014/main" val="2890834362"/>
                  </a:ext>
                </a:extLst>
              </a:tr>
              <a:tr h="326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 to 30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1.57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0.86</a:t>
                      </a:r>
                    </a:p>
                  </a:txBody>
                  <a:tcPr marL="91430" marR="91430" marT="45716" marB="45716"/>
                </a:tc>
                <a:extLst>
                  <a:ext uri="{0D108BD9-81ED-4DB2-BD59-A6C34878D82A}">
                    <a16:rowId xmlns:a16="http://schemas.microsoft.com/office/drawing/2014/main" val="1884910541"/>
                  </a:ext>
                </a:extLst>
              </a:tr>
              <a:tr h="326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 to 40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2.83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2.02</a:t>
                      </a:r>
                    </a:p>
                  </a:txBody>
                  <a:tcPr marL="91430" marR="91430" marT="45716" marB="45716"/>
                </a:tc>
                <a:extLst>
                  <a:ext uri="{0D108BD9-81ED-4DB2-BD59-A6C34878D82A}">
                    <a16:rowId xmlns:a16="http://schemas.microsoft.com/office/drawing/2014/main" val="58327242"/>
                  </a:ext>
                </a:extLst>
              </a:tr>
              <a:tr h="326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&gt;41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6.99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193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4.19</a:t>
                      </a:r>
                    </a:p>
                  </a:txBody>
                  <a:tcPr marL="91430" marR="91430" marT="45716" marB="45716"/>
                </a:tc>
                <a:extLst>
                  <a:ext uri="{0D108BD9-81ED-4DB2-BD59-A6C34878D82A}">
                    <a16:rowId xmlns:a16="http://schemas.microsoft.com/office/drawing/2014/main" val="3857401078"/>
                  </a:ext>
                </a:extLst>
              </a:tr>
              <a:tr h="326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4.91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380</a:t>
                      </a: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1.59</a:t>
                      </a:r>
                    </a:p>
                  </a:txBody>
                  <a:tcPr marL="91430" marR="91430" marT="45716" marB="45716"/>
                </a:tc>
                <a:extLst>
                  <a:ext uri="{0D108BD9-81ED-4DB2-BD59-A6C34878D82A}">
                    <a16:rowId xmlns:a16="http://schemas.microsoft.com/office/drawing/2014/main" val="183066255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02"/>
    </mc:Choice>
    <mc:Fallback xmlns="">
      <p:transition spd="slow" advTm="2784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99A5-68B0-45EF-BD6D-CC03C31D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Yanomamo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17BA-5B73-457F-A8AC-84997F5F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Small-scale, tribal society. Fights start with shouting matches and can escalate to killings with axes, machetes, or bows/arrows. Killings within villages lead to village fission and the start of raiding. Killings among villages likewise lead to revenge raiding.</a:t>
            </a:r>
          </a:p>
          <a:p>
            <a:pPr>
              <a:defRPr/>
            </a:pPr>
            <a:r>
              <a:rPr lang="en-US" sz="2000" dirty="0"/>
              <a:t>NOT fighting over resources. They’re in a rain forest. Resources are the same in all directions…</a:t>
            </a:r>
          </a:p>
          <a:p>
            <a:pPr>
              <a:defRPr/>
            </a:pPr>
            <a:r>
              <a:rPr lang="en-US" sz="2000" dirty="0"/>
              <a:t>Seems like the rational decision is to not kill and hence stop the system of raiding, right?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810000"/>
            <a:ext cx="27241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90"/>
    </mc:Choice>
    <mc:Fallback xmlns="">
      <p:transition spd="slow" advTm="2188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2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3"/>
    </mc:Choice>
    <mc:Fallback xmlns="">
      <p:transition spd="slow" advTm="31113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5A05C-ECA4-405D-B38A-10477288D305}">
  <ds:schemaRefs>
    <ds:schemaRef ds:uri="http://purl.org/dc/elements/1.1/"/>
    <ds:schemaRef ds:uri="http://schemas.microsoft.com/office/2006/metadata/properties"/>
    <ds:schemaRef ds:uri="http://purl.org/dc/terms/"/>
    <ds:schemaRef ds:uri="4094fec7-eb86-4f33-885f-f4ec6953421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04E4C7-ED33-4B57-934A-D22260B855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31F85-197A-4C69-8F3E-C59062D0B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39067</TotalTime>
  <Words>319</Words>
  <Application>Microsoft Office PowerPoint</Application>
  <PresentationFormat>On-screen Show (4:3)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Textured</vt:lpstr>
      <vt:lpstr>Goals. Students will be able to:</vt:lpstr>
      <vt:lpstr>Remember ethnocentrism and the naturalistic fallacy  Yanomamo war is terrible. But remember:  People are people</vt:lpstr>
      <vt:lpstr>The Yanomamo</vt:lpstr>
      <vt:lpstr>Gendered Component of Violence</vt:lpstr>
      <vt:lpstr>Unokais: Those who have Killed</vt:lpstr>
      <vt:lpstr>Yanomamo Violence</vt:lpstr>
      <vt:lpstr>PowerPoint Presentation</vt:lpstr>
    </vt:vector>
  </TitlesOfParts>
  <Company>Dept. of Anthropology, 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L. VanPool</dc:creator>
  <cp:lastModifiedBy>VanPool, Todd</cp:lastModifiedBy>
  <cp:revision>109</cp:revision>
  <dcterms:created xsi:type="dcterms:W3CDTF">2007-11-27T03:56:38Z</dcterms:created>
  <dcterms:modified xsi:type="dcterms:W3CDTF">2021-10-25T15:50:37Z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