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22"/>
  </p:notesMasterIdLst>
  <p:sldIdLst>
    <p:sldId id="287" r:id="rId2"/>
    <p:sldId id="329" r:id="rId3"/>
    <p:sldId id="330" r:id="rId4"/>
    <p:sldId id="331" r:id="rId5"/>
    <p:sldId id="317" r:id="rId6"/>
    <p:sldId id="318" r:id="rId7"/>
    <p:sldId id="288" r:id="rId8"/>
    <p:sldId id="271" r:id="rId9"/>
    <p:sldId id="283" r:id="rId10"/>
    <p:sldId id="272" r:id="rId11"/>
    <p:sldId id="284" r:id="rId12"/>
    <p:sldId id="289" r:id="rId13"/>
    <p:sldId id="273" r:id="rId14"/>
    <p:sldId id="286" r:id="rId15"/>
    <p:sldId id="274" r:id="rId16"/>
    <p:sldId id="275" r:id="rId17"/>
    <p:sldId id="276" r:id="rId18"/>
    <p:sldId id="277" r:id="rId19"/>
    <p:sldId id="278" r:id="rId20"/>
    <p:sldId id="290" r:id="rId21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3"/>
      <p:bold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66" autoAdjust="0"/>
  </p:normalViewPr>
  <p:slideViewPr>
    <p:cSldViewPr showGuides="1">
      <p:cViewPr varScale="1">
        <p:scale>
          <a:sx n="93" d="100"/>
          <a:sy n="93" d="100"/>
        </p:scale>
        <p:origin x="84" y="37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5D1DFC9-0327-462B-BAE5-206CAD1FDB0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9B67401-8C91-4898-8B87-04AAB7D656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82B2E8B-4F38-4A31-B4BB-BB32D810FD5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9289E234-997E-41F0-995D-092FFC62720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5A0511AC-37C1-4839-B9C1-C8F72835C3E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FA5AE7AC-132F-4921-A1AC-50B5D984A4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2AA35CC9-C735-49B1-A5EC-675D24C8AC9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302D5CE6-8D63-43BA-93F2-FCAC23B9A1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EE2AF09-2FBC-4E18-8F73-C7F1F38F63BE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CEE7EF1D-24C6-44AC-9226-249B0FF25B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A2F8F7B-2D64-4A26-8284-3831975494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79F2D70-1C97-43E9-8AAF-E2F4DE0205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93F93DD-E2EB-4D78-804D-2D7BC301F0EF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A6746D5A-DF42-462B-B2C6-27E3DBDCE0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9BC52EE-778B-483F-A398-0F20A684D2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33E9BF97-A18F-487D-9201-84C2D50689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6DC93CF-D754-4602-B6AA-1C992FB42B9A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8C13B6D3-48F7-4275-99AB-3810CF97D6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13F60206-8826-4F0E-A3C0-0311327B0F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073C9B27-F99E-400E-8504-23F6E89A90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C8A385F-BFD9-4D44-B890-B850DC04D0FF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C2255F46-D672-4C2A-B43F-B61AEE0320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169CE908-59F5-4EAE-953A-56E87732BD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E6203F34-841C-49F2-AD12-83D8AFD0C4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F03F692-19F0-447D-B21F-6E1B21F12478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AD19A42D-B057-467D-8FE2-215D981A1D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256D5822-5343-4961-923B-8C1C313ACD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B5578BFD-0391-448D-9D3E-E74FB68875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693A15DB-D973-4667-A497-0F38B19CF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The Pacific Ocean overs about 1/3 of globe and has half of the liquid H2O. Enormous region dotted with a few islands.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1DF1B9B-D0F5-4556-8D4B-79C85FF121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A71F64F-5F8E-44B7-9851-7DE12C70F7C0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A2B91F19-1606-4A5F-BCC6-BA5BE2804F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75B50419-01AF-4B85-AD15-7502D3B4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z="3200"/>
              <a:t>Red area is origin. “ISEA” stands for </a:t>
            </a:r>
            <a:r>
              <a:rPr lang="en-US" altLang="en-US" sz="1400"/>
              <a:t>Island Southeast Asia (~3400 BP). Movement eastward to Samoa and Tonga by about ~2,800 BP (Green). Pause of ~1,800 years. Migration into the Society Islands ~1,000 BP(orange). Settlement of the rest of the islands in the blue area by ~700 BP.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9D0F5EDE-11BC-4D5F-9A03-B204FDD6C6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215AF35-E218-4802-876F-D7B032572503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D933ADC4-3543-48D2-8610-E4F72EDBA9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77697735-FB46-47AD-857E-EE6A5F690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Need agriculture to live on them.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E07D030F-159C-47CF-8235-A2EE6F2A79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40E6C39-23E3-4BB7-A0A3-1FEBB1AFE2BB}" type="slidenum">
              <a:rPr lang="en-US" altLang="en-US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AEE10089-F1C9-414C-92B7-F173CF566C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D6C0059-0600-4DF6-802E-47EA95A26D46}" type="slidenum">
              <a:rPr lang="en-US" altLang="en-US">
                <a:latin typeface="Arial" panose="020B0604020202020204" pitchFamily="34" charset="0"/>
              </a:rPr>
              <a:pPr/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1737B549-A922-4B47-8FAF-7E90A66129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91B3C3B5-B458-42C4-AE21-7BFA49845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40BC3C-1543-4724-B49A-DE5C67A221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71B03C-AD8E-44B8-8536-D674FEA199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8CD2DC-2FE9-460B-A905-731A134269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E01AD-A3D4-4F18-9E6D-56CEB1D50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46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775E54-9474-4ED1-A8F4-F97117951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2A18F3-F554-4D08-85DD-E5A1559A6A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0E2E05-CB82-4DE9-9622-FC71D99B6C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8E5D21-A1A0-46C4-8AF4-7388B20107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31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4B7FD6-6465-4B80-BFD7-F3F3C8F77D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6DB2F2-8172-41EB-88DD-2BD5A05830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1252B6-D700-4556-98B2-48625AE128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5D72A-DA47-4AB8-BC13-A4F78A9F0F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2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F93894-A239-4160-AE05-0442D4A775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DCE0DB-5C8E-4A0F-B891-93D47B9DB4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517534-A732-4314-9768-6D048F073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05FCEB-1A6D-4F60-9580-7675E322FB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77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223BF9-9E15-4C5C-B3AD-D46136CF28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99DF4F-1118-4553-AE71-EE399F2F8A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EC257A-D833-46F6-BE17-3228BA239C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508D1-9548-4BD8-BBAF-0AD6FC870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86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0068F6-645C-4DCC-BA85-E173395B0D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12F307-F904-4698-8030-3F80F7CA3E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2FE310-EFE0-4F4E-B275-85174F514D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DAE72-9356-4FAF-868C-6A0845C634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74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B46BEA-5466-4C21-83BB-C3E66D4031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E2F6068-606F-477A-9966-2DB56CFFA9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2D774C-A3A4-4729-BEA5-8D5EF47974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504FA6-DEC8-4033-B577-EF15BB9B67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86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E31A32E-32CF-42C0-9DCF-B1830A38CC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11FB29-719F-4E0F-8299-DAE2609A33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672DF07-6B14-4BBC-B915-B34C3B7E60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2C57AB-221E-4D4F-A480-43BAE260C8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86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98BEF83-E923-4ACB-8357-7B4853AEC1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AE7681E-5385-46D2-98CC-2F29B4E218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D19186E-1306-493C-BA52-5D7093BF69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4721B-56AE-454E-98BC-DEF3AE0CA7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19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625432-D3BC-4982-9D10-6148A35E38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DAFA4A-7E85-4FFC-B724-DE9B51684A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21197F-C09D-411C-90F4-420756D289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65FA1-C49F-422C-9D68-DEAD39EF32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17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E96497-EAE3-43A4-987D-971A6F5810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484BA5-832F-48F6-BBBA-E2F11E784B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5C9808-96A9-477D-81A4-8CC2F72453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3CC8B7-0DED-4341-B1C0-4CF220B13A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36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33E202B-57D4-4127-A843-1D4560B6FD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C5F82A6-336C-48C9-9254-6E77169C90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CEB57230-5EC9-4811-9211-F7570E7D89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754ECF6-1418-4054-A3B9-86534C92EB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4F1E2534-4EA7-4368-8D07-600C39C53E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C3C934C0-B782-41FE-B067-5C5930D611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zgifts-souvenirs.co.nz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B7B2A-B701-40BF-8F0F-20C512AF8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-3048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/>
              <a:t>Goals. Students will be able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A66EA-4A3D-4E73-B167-05B2084AF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084263"/>
            <a:ext cx="8229600" cy="41148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Describe explanations for the origins of political complexity and social inequity. </a:t>
            </a:r>
          </a:p>
          <a:p>
            <a:pPr>
              <a:defRPr/>
            </a:pPr>
            <a:r>
              <a:rPr lang="en-US" sz="2400" dirty="0"/>
              <a:t>Explain what the Lapita Culture was and how people spread across the Pacific Islands.</a:t>
            </a:r>
          </a:p>
          <a:p>
            <a:pPr>
              <a:defRPr/>
            </a:pPr>
            <a:r>
              <a:rPr lang="en-US" sz="2400" dirty="0"/>
              <a:t>Explain a case study demonstrating the development of political complexity and the formation of chiefdoms.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6C843EBA-0BD5-4383-AEAF-6FB3968B3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3679528"/>
            <a:ext cx="4781550" cy="317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id="{D855581F-9168-4D80-A3F4-52FB1D0951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620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Not accidental discoveries.  Planned colonization.</a:t>
            </a:r>
          </a:p>
          <a:p>
            <a:pPr eaLnBrk="1" hangingPunct="1">
              <a:defRPr/>
            </a:pPr>
            <a:r>
              <a:rPr lang="en-US" altLang="en-US" sz="2800" dirty="0"/>
              <a:t>Needed:</a:t>
            </a:r>
          </a:p>
          <a:p>
            <a:pPr lvl="1" eaLnBrk="1" hangingPunct="1">
              <a:defRPr/>
            </a:pPr>
            <a:r>
              <a:rPr lang="en-US" altLang="en-US" sz="2400" dirty="0"/>
              <a:t>Ocean going boats.</a:t>
            </a:r>
          </a:p>
          <a:p>
            <a:pPr lvl="2" eaLnBrk="1" hangingPunct="1">
              <a:defRPr/>
            </a:pPr>
            <a:r>
              <a:rPr lang="en-US" altLang="en-US" sz="2000" dirty="0"/>
              <a:t>Double hulled canoes.  Carried large loads.</a:t>
            </a:r>
          </a:p>
          <a:p>
            <a:pPr lvl="1" eaLnBrk="1" hangingPunct="1">
              <a:defRPr/>
            </a:pPr>
            <a:r>
              <a:rPr lang="en-US" altLang="en-US" sz="2400" dirty="0"/>
              <a:t>Resources to increase islands’ carrying capacity.</a:t>
            </a:r>
          </a:p>
          <a:p>
            <a:pPr eaLnBrk="1" hangingPunct="1">
              <a:defRPr/>
            </a:pPr>
            <a:r>
              <a:rPr lang="en-US" altLang="en-US" sz="2800" dirty="0"/>
              <a:t>Over 3,000 years, occupied all major chains, and all big islands.  600 mile voyages.</a:t>
            </a:r>
          </a:p>
          <a:p>
            <a:pPr lvl="1" eaLnBrk="1" hangingPunct="1">
              <a:defRPr/>
            </a:pPr>
            <a:endParaRPr lang="en-US" altLang="en-US" sz="2400" dirty="0"/>
          </a:p>
        </p:txBody>
      </p:sp>
      <p:pic>
        <p:nvPicPr>
          <p:cNvPr id="11267" name="Picture 5" descr="011273600">
            <a:extLst>
              <a:ext uri="{FF2B5EF4-FFF2-40B4-BE49-F238E27FC236}">
                <a16:creationId xmlns:a16="http://schemas.microsoft.com/office/drawing/2014/main" id="{ED0D05CE-3109-455C-B23B-E88586B37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3467100"/>
            <a:ext cx="40735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E5B47-1E9F-4DF9-BB6A-69F71653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2A8B2-EB91-4701-9AB0-FB3CBE3D5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6CD7ADC0-850D-4B7E-AECB-D1C4721EA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644ED-82D4-4899-9FF4-C91AB5C81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/>
              <a:t>Incredible Navigators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FBB01-97DC-4254-830F-05C09037D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38" y="1219200"/>
            <a:ext cx="29718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Used the stars. Example: Where Polaris hit reflects your latitude.</a:t>
            </a:r>
          </a:p>
          <a:p>
            <a:pPr>
              <a:defRPr/>
            </a:pPr>
            <a:r>
              <a:rPr lang="en-US" dirty="0"/>
              <a:t>Could use clouds, birds, etc. to find islands.</a:t>
            </a:r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4452DC50-A294-438E-AF3D-2DBD6ABED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57150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906BBA69-4FFE-4C57-B088-763B239D86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42672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Lapita Culture:</a:t>
            </a:r>
          </a:p>
          <a:p>
            <a:pPr lvl="1" eaLnBrk="1" hangingPunct="1">
              <a:defRPr/>
            </a:pPr>
            <a:r>
              <a:rPr lang="en-US" altLang="en-US" dirty="0"/>
              <a:t>No metal.  Relied on stone.</a:t>
            </a:r>
          </a:p>
          <a:p>
            <a:pPr lvl="1" eaLnBrk="1" hangingPunct="1">
              <a:defRPr/>
            </a:pPr>
            <a:r>
              <a:rPr lang="en-US" altLang="en-US" dirty="0"/>
              <a:t>Domesticated plants and animals key</a:t>
            </a:r>
          </a:p>
          <a:p>
            <a:pPr lvl="2" eaLnBrk="1" hangingPunct="1">
              <a:defRPr/>
            </a:pPr>
            <a:r>
              <a:rPr lang="en-US" altLang="en-US" dirty="0"/>
              <a:t>Taro (a </a:t>
            </a:r>
            <a:r>
              <a:rPr lang="en-US" altLang="en-US" dirty="0" err="1"/>
              <a:t>tubor</a:t>
            </a:r>
            <a:r>
              <a:rPr lang="en-US" altLang="en-US" dirty="0"/>
              <a:t> that looks like a fat carrot)</a:t>
            </a:r>
          </a:p>
          <a:p>
            <a:pPr lvl="2" eaLnBrk="1" hangingPunct="1">
              <a:defRPr/>
            </a:pPr>
            <a:r>
              <a:rPr lang="en-US" altLang="en-US" dirty="0"/>
              <a:t>Kumara (aka sweet potato)</a:t>
            </a:r>
          </a:p>
        </p:txBody>
      </p:sp>
      <p:grpSp>
        <p:nvGrpSpPr>
          <p:cNvPr id="15363" name="Group 7">
            <a:extLst>
              <a:ext uri="{FF2B5EF4-FFF2-40B4-BE49-F238E27FC236}">
                <a16:creationId xmlns:a16="http://schemas.microsoft.com/office/drawing/2014/main" id="{1211C901-00BB-42E0-A358-0C32AB5529B4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0"/>
            <a:ext cx="4876800" cy="3657600"/>
            <a:chOff x="2688" y="528"/>
            <a:chExt cx="3072" cy="2304"/>
          </a:xfrm>
        </p:grpSpPr>
        <p:pic>
          <p:nvPicPr>
            <p:cNvPr id="15365" name="Picture 5" descr="taro">
              <a:extLst>
                <a:ext uri="{FF2B5EF4-FFF2-40B4-BE49-F238E27FC236}">
                  <a16:creationId xmlns:a16="http://schemas.microsoft.com/office/drawing/2014/main" id="{73FC0786-EE45-4C93-A22C-E72B778277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528"/>
              <a:ext cx="3072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" name="Text Box 6">
              <a:extLst>
                <a:ext uri="{FF2B5EF4-FFF2-40B4-BE49-F238E27FC236}">
                  <a16:creationId xmlns:a16="http://schemas.microsoft.com/office/drawing/2014/main" id="{79A22A5B-0866-4513-8790-DCD8DAEE8D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576"/>
              <a:ext cx="4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Taro</a:t>
              </a:r>
            </a:p>
          </p:txBody>
        </p:sp>
      </p:grpSp>
      <p:pic>
        <p:nvPicPr>
          <p:cNvPr id="15364" name="Picture 9" descr="Thames_Kumara_n">
            <a:extLst>
              <a:ext uri="{FF2B5EF4-FFF2-40B4-BE49-F238E27FC236}">
                <a16:creationId xmlns:a16="http://schemas.microsoft.com/office/drawing/2014/main" id="{D57427E2-2B42-4F77-BE11-E4026BC13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1" t="21820" r="16710" b="10861"/>
          <a:stretch>
            <a:fillRect/>
          </a:stretch>
        </p:blipFill>
        <p:spPr bwMode="auto">
          <a:xfrm>
            <a:off x="4343400" y="3581400"/>
            <a:ext cx="4800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D70E5-5DFC-4547-BE77-422D3C020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7400"/>
            <a:ext cx="3124200" cy="13716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Bread Fruit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C5ED9F0E-3FA7-4592-9DEF-E72149469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84513"/>
            <a:ext cx="5875338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063B5AA3-EBAC-499B-825B-14353FE9C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9063"/>
            <a:ext cx="5827713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0E5D15C-1E4A-45A5-91E2-6898F55F0F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4267200" cy="57912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altLang="en-US" dirty="0"/>
              <a:t>Domesticated plants and animals key</a:t>
            </a:r>
          </a:p>
          <a:p>
            <a:pPr lvl="2" eaLnBrk="1" hangingPunct="1">
              <a:defRPr/>
            </a:pPr>
            <a:r>
              <a:rPr lang="en-US" altLang="en-US" dirty="0"/>
              <a:t>Coconuts</a:t>
            </a:r>
          </a:p>
          <a:p>
            <a:pPr lvl="2" eaLnBrk="1" hangingPunct="1">
              <a:defRPr/>
            </a:pPr>
            <a:r>
              <a:rPr lang="en-US" altLang="en-US" dirty="0"/>
              <a:t>Bananas</a:t>
            </a:r>
          </a:p>
          <a:p>
            <a:pPr lvl="2" eaLnBrk="1" hangingPunct="1">
              <a:defRPr/>
            </a:pPr>
            <a:r>
              <a:rPr lang="en-US" altLang="en-US" dirty="0"/>
              <a:t>Pigs</a:t>
            </a:r>
          </a:p>
          <a:p>
            <a:pPr lvl="2" eaLnBrk="1" hangingPunct="1">
              <a:defRPr/>
            </a:pPr>
            <a:r>
              <a:rPr lang="en-US" altLang="en-US" dirty="0"/>
              <a:t>Chickens</a:t>
            </a:r>
          </a:p>
          <a:p>
            <a:pPr lvl="2" eaLnBrk="1" hangingPunct="1">
              <a:defRPr/>
            </a:pPr>
            <a:r>
              <a:rPr lang="en-US" altLang="en-US" dirty="0"/>
              <a:t>Dogs</a:t>
            </a:r>
          </a:p>
          <a:p>
            <a:pPr lvl="2" eaLnBrk="1" hangingPunct="1">
              <a:defRPr/>
            </a:pPr>
            <a:endParaRPr lang="en-US" altLang="en-US" dirty="0"/>
          </a:p>
        </p:txBody>
      </p:sp>
      <p:pic>
        <p:nvPicPr>
          <p:cNvPr id="17411" name="Picture 8" descr="coconut">
            <a:extLst>
              <a:ext uri="{FF2B5EF4-FFF2-40B4-BE49-F238E27FC236}">
                <a16:creationId xmlns:a16="http://schemas.microsoft.com/office/drawing/2014/main" id="{B452975D-E9D6-41A6-B17B-DF1BBC40C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0" descr="yellow-fruit">
            <a:extLst>
              <a:ext uri="{FF2B5EF4-FFF2-40B4-BE49-F238E27FC236}">
                <a16:creationId xmlns:a16="http://schemas.microsoft.com/office/drawing/2014/main" id="{F83C373B-25EB-4E0C-A395-E3F5F37D2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429000"/>
            <a:ext cx="46863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2" descr="dff8c0d235bf">
            <a:extLst>
              <a:ext uri="{FF2B5EF4-FFF2-40B4-BE49-F238E27FC236}">
                <a16:creationId xmlns:a16="http://schemas.microsoft.com/office/drawing/2014/main" id="{9FD1FC2C-3D97-4CF7-B726-09376D9EB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5" b="11905"/>
          <a:stretch>
            <a:fillRect/>
          </a:stretch>
        </p:blipFill>
        <p:spPr bwMode="auto">
          <a:xfrm>
            <a:off x="0" y="4572000"/>
            <a:ext cx="3810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4" descr="pig">
            <a:extLst>
              <a:ext uri="{FF2B5EF4-FFF2-40B4-BE49-F238E27FC236}">
                <a16:creationId xmlns:a16="http://schemas.microsoft.com/office/drawing/2014/main" id="{10775791-E0F7-4F96-B76E-C321C4E79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28575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0DD3E26E-F7FC-4BAE-A56E-092238883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On an island.  You can’t really move.  Creates a general pattern typical of the Lapita.</a:t>
            </a:r>
          </a:p>
          <a:p>
            <a:pPr lvl="1" eaLnBrk="1" hangingPunct="1">
              <a:defRPr/>
            </a:pPr>
            <a:r>
              <a:rPr lang="en-US" altLang="en-US"/>
              <a:t>Quick development of complexity.  Chiefdoms.</a:t>
            </a:r>
          </a:p>
          <a:p>
            <a:pPr lvl="1" eaLnBrk="1" hangingPunct="1">
              <a:defRPr/>
            </a:pPr>
            <a:r>
              <a:rPr lang="en-US" altLang="en-US"/>
              <a:t>Control over surplus the primary means of wealth.</a:t>
            </a:r>
          </a:p>
          <a:p>
            <a:pPr lvl="1" eaLnBrk="1" hangingPunct="1">
              <a:defRPr/>
            </a:pPr>
            <a:r>
              <a:rPr lang="en-US" altLang="en-US"/>
              <a:t>Kin groups inherited status.</a:t>
            </a:r>
          </a:p>
          <a:p>
            <a:pPr lvl="1" eaLnBrk="1" hangingPunct="1">
              <a:defRPr/>
            </a:pPr>
            <a:r>
              <a:rPr lang="en-US" altLang="en-US"/>
              <a:t>Generally heavy warfare. Fortified villages.</a:t>
            </a:r>
          </a:p>
          <a:p>
            <a:pPr eaLnBrk="1" hangingPunct="1">
              <a:defRPr/>
            </a:pPr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9878A15-FE85-4C77-8839-63C7AF8A62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33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/>
              <a:t>Consider New Zealand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700D1D2-E6B2-479F-8EDE-4E4BD5C4DB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52578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/>
              <a:t>Inhabited by Lapita culture. Isolated island.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/>
              <a:t>Taro and kumara in northern island. Population focused there. (Southern too cold for agriculture).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/>
              <a:t>Only dogs.  Chickens and pigs perhaps present, but didn’t make it.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/>
              <a:t>Tamed (not domesticated) black-backed seagulls.  Used to keep kumara caterpillar under control.  (They hatch by the 1,000s).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/>
          </a:p>
        </p:txBody>
      </p:sp>
      <p:pic>
        <p:nvPicPr>
          <p:cNvPr id="19460" name="Picture 9" descr="%7B776C6927-C28A-4EDB-B8C9-E743E6A74D9E%7D_NewZealand">
            <a:extLst>
              <a:ext uri="{FF2B5EF4-FFF2-40B4-BE49-F238E27FC236}">
                <a16:creationId xmlns:a16="http://schemas.microsoft.com/office/drawing/2014/main" id="{5F61E9B8-E853-4E88-930B-9FD2233CA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7338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KumaraMoth_Pupathumb">
            <a:extLst>
              <a:ext uri="{FF2B5EF4-FFF2-40B4-BE49-F238E27FC236}">
                <a16:creationId xmlns:a16="http://schemas.microsoft.com/office/drawing/2014/main" id="{B5392B64-7DF7-4974-923F-8A93E0BD4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57650"/>
            <a:ext cx="12509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id="{504C7912-2B9C-40ED-9145-0303DB9CA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6096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/>
              <a:t>Dense population in northern agriculturalists. Chiefdoms.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/>
              <a:t>Intense warfare.  </a:t>
            </a:r>
            <a:r>
              <a:rPr lang="en-US" altLang="en-US" i="1"/>
              <a:t>Pa</a:t>
            </a:r>
            <a:r>
              <a:rPr lang="en-US" altLang="en-US"/>
              <a:t> fortified villages built on ridges, with low walls and ditches on flanks.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/>
              <a:t>Loved the gun. 600 fortified sites during initial European occupation.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/>
              <a:t>Maori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/>
          </a:p>
        </p:txBody>
      </p:sp>
      <p:pic>
        <p:nvPicPr>
          <p:cNvPr id="20483" name="Picture 5" descr="Maori-warrior---Tawhiti-Museum">
            <a:extLst>
              <a:ext uri="{FF2B5EF4-FFF2-40B4-BE49-F238E27FC236}">
                <a16:creationId xmlns:a16="http://schemas.microsoft.com/office/drawing/2014/main" id="{1BB18B99-B602-4613-AB95-04C498F5A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3429000"/>
            <a:ext cx="23812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nz_warrior_parkinson">
            <a:extLst>
              <a:ext uri="{FF2B5EF4-FFF2-40B4-BE49-F238E27FC236}">
                <a16:creationId xmlns:a16="http://schemas.microsoft.com/office/drawing/2014/main" id="{C3A4DCCA-18AD-418D-809E-28DB137E0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228600"/>
            <a:ext cx="28003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maorihaka">
            <a:extLst>
              <a:ext uri="{FF2B5EF4-FFF2-40B4-BE49-F238E27FC236}">
                <a16:creationId xmlns:a16="http://schemas.microsoft.com/office/drawing/2014/main" id="{CADE1731-7BF3-421D-8850-0C9AF28C4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24400"/>
            <a:ext cx="33528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9913F2B-0E3F-490A-A9C3-FAAE681B1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Southern Island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E93EFF7-02D5-44A6-80DD-540B86528D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63246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/>
              <a:t>Non-egalitarian H-G.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/>
              <a:t>Traded “greenstone” with northern peoples.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/>
              <a:t>Hunted Moa, a large flightless bird.  (Extinct because of mice.  Some try to blame human overhunting.)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/>
              <a:t>Also shell fish, eel, seals, sea birds.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/>
              <a:t>Stored dried fish.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/>
              <a:t>No intense warfare.  Tribal level people with limited inherited status.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/>
          </a:p>
        </p:txBody>
      </p:sp>
      <p:pic>
        <p:nvPicPr>
          <p:cNvPr id="21508" name="Picture 5" descr="pounamu1">
            <a:extLst>
              <a:ext uri="{FF2B5EF4-FFF2-40B4-BE49-F238E27FC236}">
                <a16:creationId xmlns:a16="http://schemas.microsoft.com/office/drawing/2014/main" id="{F381D715-662D-4D22-BAB9-02AADFB0E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02188"/>
            <a:ext cx="259080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maori greenstone">
            <a:hlinkClick r:id="rId3"/>
            <a:extLst>
              <a:ext uri="{FF2B5EF4-FFF2-40B4-BE49-F238E27FC236}">
                <a16:creationId xmlns:a16="http://schemas.microsoft.com/office/drawing/2014/main" id="{96C6F265-A806-4CDC-9A83-199BE7DB2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38700"/>
            <a:ext cx="12382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 descr="moa">
            <a:extLst>
              <a:ext uri="{FF2B5EF4-FFF2-40B4-BE49-F238E27FC236}">
                <a16:creationId xmlns:a16="http://schemas.microsoft.com/office/drawing/2014/main" id="{BD7FEF45-B7A1-4AEB-A903-5D3721F53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130300"/>
            <a:ext cx="308610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10">
            <a:extLst>
              <a:ext uri="{FF2B5EF4-FFF2-40B4-BE49-F238E27FC236}">
                <a16:creationId xmlns:a16="http://schemas.microsoft.com/office/drawing/2014/main" id="{17378EAD-56E9-40E7-B706-33C254398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1250950"/>
            <a:ext cx="604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Moa</a:t>
            </a:r>
          </a:p>
        </p:txBody>
      </p:sp>
      <p:sp>
        <p:nvSpPr>
          <p:cNvPr id="21512" name="Line 11">
            <a:extLst>
              <a:ext uri="{FF2B5EF4-FFF2-40B4-BE49-F238E27FC236}">
                <a16:creationId xmlns:a16="http://schemas.microsoft.com/office/drawing/2014/main" id="{D4629968-C67F-440A-998B-8F89564F3C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15240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493EBF8-E430-4D7F-8EC9-61BBFC8E81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DF93B24-0725-4468-A209-1AA4B30167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pic>
        <p:nvPicPr>
          <p:cNvPr id="39940" name="Picture 5" descr="give%20me%20your%20money">
            <a:extLst>
              <a:ext uri="{FF2B5EF4-FFF2-40B4-BE49-F238E27FC236}">
                <a16:creationId xmlns:a16="http://schemas.microsoft.com/office/drawing/2014/main" id="{A6256D51-6D80-40D9-A87C-0020C20E0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77"/>
          <a:stretch>
            <a:fillRect/>
          </a:stretch>
        </p:blipFill>
        <p:spPr bwMode="auto">
          <a:xfrm>
            <a:off x="762000" y="0"/>
            <a:ext cx="556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7" descr="money">
            <a:extLst>
              <a:ext uri="{FF2B5EF4-FFF2-40B4-BE49-F238E27FC236}">
                <a16:creationId xmlns:a16="http://schemas.microsoft.com/office/drawing/2014/main" id="{23FFDE72-B8FA-4393-AAD1-C2CF2FBE3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956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aquime morning">
            <a:extLst>
              <a:ext uri="{FF2B5EF4-FFF2-40B4-BE49-F238E27FC236}">
                <a16:creationId xmlns:a16="http://schemas.microsoft.com/office/drawing/2014/main" id="{75CA4087-FBA0-4C23-8406-BBF561536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4288"/>
            <a:ext cx="77724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2B692DC-CF56-4994-BDDE-A0D9BD7D2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Why does complexity develop?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A73619B-6201-4D63-B748-A617A69245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Old ideas:</a:t>
            </a:r>
          </a:p>
          <a:p>
            <a:pPr lvl="1" eaLnBrk="1" hangingPunct="1">
              <a:defRPr/>
            </a:pPr>
            <a:r>
              <a:rPr lang="en-US" altLang="en-US" sz="2400" dirty="0"/>
              <a:t>Inborn tendency.  Humans like to band together in socially complex groups. </a:t>
            </a:r>
          </a:p>
          <a:p>
            <a:pPr lvl="1" eaLnBrk="1" hangingPunct="1">
              <a:defRPr/>
            </a:pPr>
            <a:r>
              <a:rPr lang="en-US" altLang="en-US" sz="2400" dirty="0" err="1"/>
              <a:t>Childe’s</a:t>
            </a:r>
            <a:r>
              <a:rPr lang="en-US" altLang="en-US" sz="2400" dirty="0"/>
              <a:t> Neolithic Revolution</a:t>
            </a:r>
          </a:p>
          <a:p>
            <a:pPr lvl="2" eaLnBrk="1" hangingPunct="1">
              <a:defRPr/>
            </a:pPr>
            <a:r>
              <a:rPr lang="en-US" altLang="en-US" sz="2000" dirty="0"/>
              <a:t>Agriculture </a:t>
            </a:r>
            <a:r>
              <a:rPr lang="en-US" altLang="en-US" sz="2000" dirty="0">
                <a:sym typeface="Wingdings" panose="05000000000000000000" pitchFamily="2" charset="2"/>
              </a:rPr>
              <a:t></a:t>
            </a:r>
            <a:r>
              <a:rPr lang="en-US" altLang="en-US" sz="2000" dirty="0" err="1">
                <a:sym typeface="Wingdings" panose="05000000000000000000" pitchFamily="2" charset="2"/>
              </a:rPr>
              <a:t>surplusideal</a:t>
            </a:r>
            <a:r>
              <a:rPr lang="en-US" altLang="en-US" sz="2000" dirty="0">
                <a:sym typeface="Wingdings" panose="05000000000000000000" pitchFamily="2" charset="2"/>
              </a:rPr>
              <a:t> time for </a:t>
            </a:r>
            <a:r>
              <a:rPr lang="en-US" altLang="en-US" sz="2000" dirty="0" err="1">
                <a:sym typeface="Wingdings" panose="05000000000000000000" pitchFamily="2" charset="2"/>
              </a:rPr>
              <a:t>specialiststradeadministratorssocial</a:t>
            </a:r>
            <a:r>
              <a:rPr lang="en-US" altLang="en-US" sz="2000" dirty="0">
                <a:sym typeface="Wingdings" panose="05000000000000000000" pitchFamily="2" charset="2"/>
              </a:rPr>
              <a:t> complexity</a:t>
            </a:r>
          </a:p>
          <a:p>
            <a:pPr lvl="1" eaLnBrk="1" hangingPunct="1">
              <a:defRPr/>
            </a:pPr>
            <a:r>
              <a:rPr lang="en-US" altLang="en-US" sz="2400" dirty="0"/>
              <a:t>Irrigation</a:t>
            </a:r>
          </a:p>
          <a:p>
            <a:pPr lvl="2" eaLnBrk="1" hangingPunct="1">
              <a:defRPr/>
            </a:pPr>
            <a:r>
              <a:rPr lang="en-US" altLang="en-US" sz="2000" dirty="0" err="1"/>
              <a:t>Irrigation</a:t>
            </a:r>
            <a:r>
              <a:rPr lang="en-US" altLang="en-US" sz="2000" dirty="0" err="1">
                <a:sym typeface="Wingdings" panose="05000000000000000000" pitchFamily="2" charset="2"/>
              </a:rPr>
              <a:t>cooperation</a:t>
            </a:r>
            <a:r>
              <a:rPr lang="en-US" altLang="en-US" sz="2000" dirty="0">
                <a:sym typeface="Wingdings" panose="05000000000000000000" pitchFamily="2" charset="2"/>
              </a:rPr>
              <a:t> among large groups</a:t>
            </a:r>
          </a:p>
          <a:p>
            <a:pPr lvl="1" eaLnBrk="1" hangingPunct="1">
              <a:defRPr/>
            </a:pPr>
            <a:r>
              <a:rPr lang="en-US" altLang="en-US" sz="2400" dirty="0"/>
              <a:t>War Chiefs</a:t>
            </a:r>
          </a:p>
          <a:p>
            <a:pPr lvl="2" eaLnBrk="1" hangingPunct="1">
              <a:defRPr/>
            </a:pPr>
            <a:r>
              <a:rPr lang="en-US" altLang="en-US" sz="2000" dirty="0"/>
              <a:t>Powerful chiefs become </a:t>
            </a:r>
            <a:r>
              <a:rPr lang="en-US" altLang="en-US" sz="2000" dirty="0" err="1"/>
              <a:t>warlords</a:t>
            </a:r>
            <a:r>
              <a:rPr lang="en-US" altLang="en-US" sz="2000" dirty="0" err="1">
                <a:sym typeface="Wingdings" panose="05000000000000000000" pitchFamily="2" charset="2"/>
              </a:rPr>
              <a:t>forces</a:t>
            </a:r>
            <a:r>
              <a:rPr lang="en-US" altLang="en-US" sz="2000" dirty="0">
                <a:sym typeface="Wingdings" panose="05000000000000000000" pitchFamily="2" charset="2"/>
              </a:rPr>
              <a:t> others to band together for </a:t>
            </a:r>
            <a:r>
              <a:rPr lang="en-US" altLang="en-US" sz="2000" dirty="0" err="1">
                <a:sym typeface="Wingdings" panose="05000000000000000000" pitchFamily="2" charset="2"/>
              </a:rPr>
              <a:t>defensereally</a:t>
            </a:r>
            <a:r>
              <a:rPr lang="en-US" altLang="en-US" sz="2000" dirty="0">
                <a:sym typeface="Wingdings" panose="05000000000000000000" pitchFamily="2" charset="2"/>
              </a:rPr>
              <a:t> successful warlords become kings.</a:t>
            </a:r>
            <a:endParaRPr lang="en-US" altLang="en-US" sz="2000" dirty="0"/>
          </a:p>
          <a:p>
            <a:pPr lvl="1" eaLnBrk="1" hangingPunct="1">
              <a:defRPr/>
            </a:pP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F4982C8-B160-41BD-B7E1-0CA8C6DA5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Current Understanding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4EEBBBC7-A086-4DFA-91C2-F7C166F4E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Likely no single cause, but historically dependent causes instead.</a:t>
            </a:r>
          </a:p>
          <a:p>
            <a:pPr eaLnBrk="1" hangingPunct="1">
              <a:defRPr/>
            </a:pPr>
            <a:r>
              <a:rPr lang="en-US" altLang="en-US" dirty="0"/>
              <a:t>The rule of 6.</a:t>
            </a:r>
          </a:p>
          <a:p>
            <a:pPr eaLnBrk="1" hangingPunct="1">
              <a:defRPr/>
            </a:pPr>
            <a:r>
              <a:rPr lang="en-US" altLang="en-US" dirty="0"/>
              <a:t>Complexity develops when people can’t move away from each other for whatever reason.</a:t>
            </a:r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44A33020-9D04-4883-BA9D-335A3C680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/>
              <a:t>Hunter-Gatherer Complexity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2B344503-3A1B-4051-9876-D79D77DAFA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/>
              <a:t>Stereotype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/>
              <a:t>“Hunter-gatherers move around in small groups”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/>
              <a:t>Based on living, marginal groups such as the !Kung San and the Inuit.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/>
              <a:t>Much greater diversity.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/>
              <a:t>Conditions for more complexity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/>
              <a:t>Higher-than normal pop, concentrated in relatively small areas such as river valleys, circumscribed by geography and neighbors.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/>
              <a:t>More intense, diverse, specialized food gathering.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/>
              <a:t>Food storage and preservation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/>
              <a:t>Sedentary settlements.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/>
              <a:t>Highly developed food procurement and processing technologies.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/>
              <a:t>Division of labor , Simple social ranking, and trade.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/>
              <a:t>More elaborate ritual and ceremonial beliefs</a:t>
            </a:r>
            <a:r>
              <a:rPr lang="en-US" altLang="en-US" sz="180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can0043">
            <a:extLst>
              <a:ext uri="{FF2B5EF4-FFF2-40B4-BE49-F238E27FC236}">
                <a16:creationId xmlns:a16="http://schemas.microsoft.com/office/drawing/2014/main" id="{3632FAC9-2F9A-40F3-A8B5-C7EEBC7E4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325"/>
            <a:ext cx="91440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452A1-EC10-43F3-891F-6292130D4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8B7DC-79EC-415E-B0E2-D57466917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2E496F33-0C48-41AA-82BA-1C5DDAC5C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76238"/>
            <a:ext cx="9150350" cy="594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545D6E2-5AB4-47E5-A168-B60033B09C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Lapita Culture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F2A3312-07CB-42E5-857D-818C5188D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By 10,000 BP, humans occupied most habitable areas except for Pacific Islands.</a:t>
            </a:r>
          </a:p>
          <a:p>
            <a:pPr lvl="1" eaLnBrk="1" hangingPunct="1">
              <a:defRPr/>
            </a:pPr>
            <a:r>
              <a:rPr lang="en-US" altLang="en-US"/>
              <a:t>Carrying capacity too small.</a:t>
            </a:r>
          </a:p>
          <a:p>
            <a:pPr eaLnBrk="1" hangingPunct="1">
              <a:defRPr/>
            </a:pPr>
            <a:r>
              <a:rPr lang="en-US" altLang="en-US"/>
              <a:t>About 4,000 BP, people began to colonize them.</a:t>
            </a:r>
          </a:p>
          <a:p>
            <a:pPr eaLnBrk="1" hangingPunct="1">
              <a:defRPr/>
            </a:pPr>
            <a:endParaRPr lang="en-US" altLang="en-US"/>
          </a:p>
          <a:p>
            <a:pPr eaLnBrk="1" hangingPunct="1">
              <a:defRPr/>
            </a:pPr>
            <a:endParaRPr lang="en-US" altLang="en-US"/>
          </a:p>
        </p:txBody>
      </p:sp>
      <p:pic>
        <p:nvPicPr>
          <p:cNvPr id="5124" name="Picture 5" descr="m1767enz">
            <a:extLst>
              <a:ext uri="{FF2B5EF4-FFF2-40B4-BE49-F238E27FC236}">
                <a16:creationId xmlns:a16="http://schemas.microsoft.com/office/drawing/2014/main" id="{7A57CC36-CEBB-43D9-A69D-3895C6468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89263"/>
            <a:ext cx="5791200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Oval 6">
            <a:extLst>
              <a:ext uri="{FF2B5EF4-FFF2-40B4-BE49-F238E27FC236}">
                <a16:creationId xmlns:a16="http://schemas.microsoft.com/office/drawing/2014/main" id="{DF9FBBBD-6207-4F27-85EE-B98F29696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733800"/>
            <a:ext cx="381000" cy="30480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126" name="Line 7">
            <a:extLst>
              <a:ext uri="{FF2B5EF4-FFF2-40B4-BE49-F238E27FC236}">
                <a16:creationId xmlns:a16="http://schemas.microsoft.com/office/drawing/2014/main" id="{11747EAD-BB84-4666-9C2D-E48EE8A728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962400"/>
            <a:ext cx="10668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Text Box 8">
            <a:extLst>
              <a:ext uri="{FF2B5EF4-FFF2-40B4-BE49-F238E27FC236}">
                <a16:creationId xmlns:a16="http://schemas.microsoft.com/office/drawing/2014/main" id="{D492D5E2-32C5-4B1D-9E9E-B6B34BE10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38600"/>
            <a:ext cx="2228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Origin in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Bismark Archipelago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8671B-FF26-4BD4-9DF1-E9322D07D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171" name="Content Placeholder 3">
            <a:extLst>
              <a:ext uri="{FF2B5EF4-FFF2-40B4-BE49-F238E27FC236}">
                <a16:creationId xmlns:a16="http://schemas.microsoft.com/office/drawing/2014/main" id="{35F1E063-029E-4B68-8709-0990EFAAC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3" y="304800"/>
            <a:ext cx="9134475" cy="59436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4928</TotalTime>
  <Words>719</Words>
  <Application>Microsoft Office PowerPoint</Application>
  <PresentationFormat>On-screen Show (4:3)</PresentationFormat>
  <Paragraphs>92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Times New Roman</vt:lpstr>
      <vt:lpstr>Wingdings</vt:lpstr>
      <vt:lpstr>Tahoma</vt:lpstr>
      <vt:lpstr>Arial</vt:lpstr>
      <vt:lpstr>Textured</vt:lpstr>
      <vt:lpstr>Goals. Students will be able to:</vt:lpstr>
      <vt:lpstr>PowerPoint Presentation</vt:lpstr>
      <vt:lpstr>Why does complexity develop?</vt:lpstr>
      <vt:lpstr>Current Understanding</vt:lpstr>
      <vt:lpstr>Hunter-Gatherer Complexity </vt:lpstr>
      <vt:lpstr>PowerPoint Presentation</vt:lpstr>
      <vt:lpstr>PowerPoint Presentation</vt:lpstr>
      <vt:lpstr>Lapita Culture</vt:lpstr>
      <vt:lpstr>PowerPoint Presentation</vt:lpstr>
      <vt:lpstr>PowerPoint Presentation</vt:lpstr>
      <vt:lpstr>PowerPoint Presentation</vt:lpstr>
      <vt:lpstr>Incredible Navigators</vt:lpstr>
      <vt:lpstr>PowerPoint Presentation</vt:lpstr>
      <vt:lpstr>Bread Fruit</vt:lpstr>
      <vt:lpstr>PowerPoint Presentation</vt:lpstr>
      <vt:lpstr>PowerPoint Presentation</vt:lpstr>
      <vt:lpstr>Consider New Zealand</vt:lpstr>
      <vt:lpstr>PowerPoint Presentation</vt:lpstr>
      <vt:lpstr>Southern Island</vt:lpstr>
      <vt:lpstr>PowerPoint Presentation</vt:lpstr>
    </vt:vector>
  </TitlesOfParts>
  <Company>Dept. of Anthropology, University of New Mexico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Todd L. VanPool</dc:creator>
  <cp:lastModifiedBy>VanPool, Todd</cp:lastModifiedBy>
  <cp:revision>23</cp:revision>
  <dcterms:created xsi:type="dcterms:W3CDTF">2007-11-26T03:25:26Z</dcterms:created>
  <dcterms:modified xsi:type="dcterms:W3CDTF">2021-10-27T15:42:05Z</dcterms:modified>
</cp:coreProperties>
</file>