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Lst>
  <p:notesMasterIdLst>
    <p:notesMasterId r:id="rId21"/>
  </p:notesMasterIdLst>
  <p:sldIdLst>
    <p:sldId id="362" r:id="rId2"/>
    <p:sldId id="358" r:id="rId3"/>
    <p:sldId id="359" r:id="rId4"/>
    <p:sldId id="338" r:id="rId5"/>
    <p:sldId id="279" r:id="rId6"/>
    <p:sldId id="352" r:id="rId7"/>
    <p:sldId id="339" r:id="rId8"/>
    <p:sldId id="360" r:id="rId9"/>
    <p:sldId id="369" r:id="rId10"/>
    <p:sldId id="340" r:id="rId11"/>
    <p:sldId id="354" r:id="rId12"/>
    <p:sldId id="355" r:id="rId13"/>
    <p:sldId id="341" r:id="rId14"/>
    <p:sldId id="356" r:id="rId15"/>
    <p:sldId id="342" r:id="rId16"/>
    <p:sldId id="357" r:id="rId17"/>
    <p:sldId id="368" r:id="rId18"/>
    <p:sldId id="343" r:id="rId19"/>
    <p:sldId id="290" r:id="rId20"/>
  </p:sldIdLst>
  <p:sldSz cx="9144000" cy="6858000" type="screen4x3"/>
  <p:notesSz cx="6858000" cy="9144000"/>
  <p:embeddedFontLst>
    <p:embeddedFont>
      <p:font typeface="Tahoma" panose="020B0604030504040204" pitchFamily="34" charset="0"/>
      <p:regular r:id="rId22"/>
      <p:bold r:id="rId23"/>
    </p:embeddedFont>
  </p:embeddedFontLst>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66" autoAdjust="0"/>
  </p:normalViewPr>
  <p:slideViewPr>
    <p:cSldViewPr showGuides="1">
      <p:cViewPr varScale="1">
        <p:scale>
          <a:sx n="93" d="100"/>
          <a:sy n="93" d="100"/>
        </p:scale>
        <p:origin x="84" y="372"/>
      </p:cViewPr>
      <p:guideLst>
        <p:guide orient="horz" pos="216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5D1DFC9-0327-462B-BAE5-206CAD1FDB0B}"/>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10243" name="Rectangle 3">
            <a:extLst>
              <a:ext uri="{FF2B5EF4-FFF2-40B4-BE49-F238E27FC236}">
                <a16:creationId xmlns:a16="http://schemas.microsoft.com/office/drawing/2014/main" id="{09B67401-8C91-4898-8B87-04AAB7D65663}"/>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en-US"/>
          </a:p>
        </p:txBody>
      </p:sp>
      <p:sp>
        <p:nvSpPr>
          <p:cNvPr id="2052" name="Rectangle 4">
            <a:extLst>
              <a:ext uri="{FF2B5EF4-FFF2-40B4-BE49-F238E27FC236}">
                <a16:creationId xmlns:a16="http://schemas.microsoft.com/office/drawing/2014/main" id="{682B2E8B-4F38-4A31-B4BB-BB32D810FD5B}"/>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a:extLst>
              <a:ext uri="{FF2B5EF4-FFF2-40B4-BE49-F238E27FC236}">
                <a16:creationId xmlns:a16="http://schemas.microsoft.com/office/drawing/2014/main" id="{9289E234-997E-41F0-995D-092FFC627203}"/>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0246" name="Rectangle 6">
            <a:extLst>
              <a:ext uri="{FF2B5EF4-FFF2-40B4-BE49-F238E27FC236}">
                <a16:creationId xmlns:a16="http://schemas.microsoft.com/office/drawing/2014/main" id="{5A0511AC-37C1-4839-B9C1-C8F72835C3E2}"/>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10247" name="Rectangle 7">
            <a:extLst>
              <a:ext uri="{FF2B5EF4-FFF2-40B4-BE49-F238E27FC236}">
                <a16:creationId xmlns:a16="http://schemas.microsoft.com/office/drawing/2014/main" id="{FA5AE7AC-132F-4921-A1AC-50B5D984A446}"/>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2AA35CC9-C735-49B1-A5EC-675D24C8AC9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A7EFC40-AEA2-4FAA-8BC0-243DDC416C3E}"/>
              </a:ext>
            </a:extLst>
          </p:cNvPr>
          <p:cNvSpPr>
            <a:spLocks noGrp="1" noChangeArrowheads="1"/>
          </p:cNvSpPr>
          <p:nvPr>
            <p:ph type="sldNum" sz="quarter" idx="5"/>
          </p:nvPr>
        </p:nvSpPr>
        <p:spPr>
          <a:ln/>
        </p:spPr>
        <p:txBody>
          <a:bodyPr/>
          <a:lstStyle/>
          <a:p>
            <a:fld id="{3EE5F931-A846-49C4-9F60-3A98FE5E589A}" type="slidenum">
              <a:rPr lang="en-US" altLang="en-US"/>
              <a:pPr/>
              <a:t>4</a:t>
            </a:fld>
            <a:endParaRPr lang="en-US" altLang="en-US"/>
          </a:p>
        </p:txBody>
      </p:sp>
      <p:sp>
        <p:nvSpPr>
          <p:cNvPr id="29698" name="Rectangle 2">
            <a:extLst>
              <a:ext uri="{FF2B5EF4-FFF2-40B4-BE49-F238E27FC236}">
                <a16:creationId xmlns:a16="http://schemas.microsoft.com/office/drawing/2014/main" id="{CCA9F768-F3F7-46E0-89CE-8EBE66C46EB7}"/>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2B7E065E-E21F-4AC4-852E-DC59118D1036}"/>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04151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6AAB88-CD12-4ABC-9811-B5F7311E0784}"/>
              </a:ext>
            </a:extLst>
          </p:cNvPr>
          <p:cNvSpPr>
            <a:spLocks noGrp="1" noChangeArrowheads="1"/>
          </p:cNvSpPr>
          <p:nvPr>
            <p:ph type="sldNum" sz="quarter" idx="5"/>
          </p:nvPr>
        </p:nvSpPr>
        <p:spPr>
          <a:ln/>
        </p:spPr>
        <p:txBody>
          <a:bodyPr/>
          <a:lstStyle/>
          <a:p>
            <a:fld id="{E2E39F6E-B370-4D79-B96B-8358D5C43240}" type="slidenum">
              <a:rPr lang="en-US" altLang="en-US"/>
              <a:pPr/>
              <a:t>7</a:t>
            </a:fld>
            <a:endParaRPr lang="en-US" altLang="en-US"/>
          </a:p>
        </p:txBody>
      </p:sp>
      <p:sp>
        <p:nvSpPr>
          <p:cNvPr id="30722" name="Rectangle 2">
            <a:extLst>
              <a:ext uri="{FF2B5EF4-FFF2-40B4-BE49-F238E27FC236}">
                <a16:creationId xmlns:a16="http://schemas.microsoft.com/office/drawing/2014/main" id="{85515BEA-4CF6-42B0-8494-9E5DD3B38C98}"/>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77D120DF-9371-4E58-BB1A-AD5F4769561F}"/>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97315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BC105D6-D6A5-45CE-B165-36EA3A9A347C}"/>
              </a:ext>
            </a:extLst>
          </p:cNvPr>
          <p:cNvSpPr>
            <a:spLocks noGrp="1" noChangeArrowheads="1"/>
          </p:cNvSpPr>
          <p:nvPr>
            <p:ph type="sldNum" sz="quarter" idx="5"/>
          </p:nvPr>
        </p:nvSpPr>
        <p:spPr>
          <a:ln/>
        </p:spPr>
        <p:txBody>
          <a:bodyPr/>
          <a:lstStyle/>
          <a:p>
            <a:fld id="{8549FB77-FE2E-40E4-BC35-0014AAADE49F}" type="slidenum">
              <a:rPr lang="en-US" altLang="en-US"/>
              <a:pPr/>
              <a:t>10</a:t>
            </a:fld>
            <a:endParaRPr lang="en-US" altLang="en-US"/>
          </a:p>
        </p:txBody>
      </p:sp>
      <p:sp>
        <p:nvSpPr>
          <p:cNvPr id="31746" name="Rectangle 2">
            <a:extLst>
              <a:ext uri="{FF2B5EF4-FFF2-40B4-BE49-F238E27FC236}">
                <a16:creationId xmlns:a16="http://schemas.microsoft.com/office/drawing/2014/main" id="{1B22448A-E554-4D8C-B349-ED20EA65779A}"/>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120EBCB0-B3AD-4324-844A-BD2CDCA88636}"/>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0697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F1D3126-50C7-4C8F-9962-6B894789E4F2}"/>
              </a:ext>
            </a:extLst>
          </p:cNvPr>
          <p:cNvSpPr>
            <a:spLocks noGrp="1" noChangeArrowheads="1"/>
          </p:cNvSpPr>
          <p:nvPr>
            <p:ph type="sldNum" sz="quarter" idx="5"/>
          </p:nvPr>
        </p:nvSpPr>
        <p:spPr>
          <a:ln/>
        </p:spPr>
        <p:txBody>
          <a:bodyPr/>
          <a:lstStyle/>
          <a:p>
            <a:fld id="{3B3A2B5B-5732-4B81-9E17-024378E75006}" type="slidenum">
              <a:rPr lang="en-US" altLang="en-US"/>
              <a:pPr/>
              <a:t>13</a:t>
            </a:fld>
            <a:endParaRPr lang="en-US" altLang="en-US"/>
          </a:p>
        </p:txBody>
      </p:sp>
      <p:sp>
        <p:nvSpPr>
          <p:cNvPr id="32770" name="Rectangle 2">
            <a:extLst>
              <a:ext uri="{FF2B5EF4-FFF2-40B4-BE49-F238E27FC236}">
                <a16:creationId xmlns:a16="http://schemas.microsoft.com/office/drawing/2014/main" id="{3CAB0C4C-44BD-421F-9B15-4D728EF611C2}"/>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F6F3E1AA-EFF4-4301-B8F5-A6CFC36C2344}"/>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81440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490C153-B543-4A2F-9825-D0646A0148B4}"/>
              </a:ext>
            </a:extLst>
          </p:cNvPr>
          <p:cNvSpPr>
            <a:spLocks noGrp="1" noChangeArrowheads="1"/>
          </p:cNvSpPr>
          <p:nvPr>
            <p:ph type="sldNum" sz="quarter" idx="5"/>
          </p:nvPr>
        </p:nvSpPr>
        <p:spPr>
          <a:ln/>
        </p:spPr>
        <p:txBody>
          <a:bodyPr/>
          <a:lstStyle/>
          <a:p>
            <a:fld id="{BD005CB6-01E1-4637-A3C2-89866679B6F9}" type="slidenum">
              <a:rPr lang="en-US" altLang="en-US"/>
              <a:pPr/>
              <a:t>15</a:t>
            </a:fld>
            <a:endParaRPr lang="en-US" altLang="en-US"/>
          </a:p>
        </p:txBody>
      </p:sp>
      <p:sp>
        <p:nvSpPr>
          <p:cNvPr id="33794" name="Rectangle 2">
            <a:extLst>
              <a:ext uri="{FF2B5EF4-FFF2-40B4-BE49-F238E27FC236}">
                <a16:creationId xmlns:a16="http://schemas.microsoft.com/office/drawing/2014/main" id="{618F2A70-2BC2-4AFC-9332-4D1BF14F0EAC}"/>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12528863-E00B-41D2-BE02-0824B80814BA}"/>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76252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Times New Roman" panose="02020603050405020304" pitchFamily="18" charset="0"/>
                <a:ea typeface="+mn-ea"/>
                <a:cs typeface="+mn-cs"/>
              </a:rPr>
              <a:t>atoes,sage</a:t>
            </a:r>
            <a:r>
              <a:rPr lang="en-US" sz="1200" b="0" i="0" kern="1200" dirty="0">
                <a:solidFill>
                  <a:schemeClr val="tx1"/>
                </a:solidFill>
                <a:effectLst/>
                <a:latin typeface="Times New Roman" panose="02020603050405020304" pitchFamily="18" charset="0"/>
                <a:ea typeface="+mn-ea"/>
                <a:cs typeface="+mn-cs"/>
              </a:rPr>
              <a:t>, squash, green beans, sweet potatoes and </a:t>
            </a:r>
            <a:r>
              <a:rPr lang="en-US" sz="1200" b="0" i="0" kern="1200" dirty="0" err="1">
                <a:solidFill>
                  <a:schemeClr val="tx1"/>
                </a:solidFill>
                <a:effectLst/>
                <a:latin typeface="Times New Roman" panose="02020603050405020304" pitchFamily="18" charset="0"/>
                <a:ea typeface="+mn-ea"/>
                <a:cs typeface="+mn-cs"/>
              </a:rPr>
              <a:t>avacados</a:t>
            </a:r>
            <a:r>
              <a:rPr lang="en-US" sz="1200" b="0" i="0" kern="1200" dirty="0">
                <a:solidFill>
                  <a:schemeClr val="tx1"/>
                </a:solidFill>
                <a:effectLst/>
                <a:latin typeface="Times New Roman" panose="02020603050405020304" pitchFamily="18" charset="0"/>
                <a:ea typeface="+mn-ea"/>
                <a:cs typeface="+mn-cs"/>
              </a:rPr>
              <a:t>. They grew them on floating fields or '</a:t>
            </a:r>
            <a:r>
              <a:rPr lang="en-US" sz="1200" b="0" i="0" kern="1200" dirty="0" err="1">
                <a:solidFill>
                  <a:schemeClr val="tx1"/>
                </a:solidFill>
                <a:effectLst/>
                <a:latin typeface="Times New Roman" panose="02020603050405020304" pitchFamily="18" charset="0"/>
                <a:ea typeface="+mn-ea"/>
                <a:cs typeface="+mn-cs"/>
              </a:rPr>
              <a:t>chinampas</a:t>
            </a:r>
            <a:r>
              <a:rPr lang="en-US" sz="1200" b="0" i="0" kern="1200" dirty="0">
                <a:solidFill>
                  <a:schemeClr val="tx1"/>
                </a:solidFill>
                <a:effectLst/>
                <a:latin typeface="Times New Roman" panose="02020603050405020304" pitchFamily="18" charset="0"/>
                <a:ea typeface="+mn-ea"/>
                <a:cs typeface="+mn-cs"/>
              </a:rPr>
              <a:t>'. </a:t>
            </a:r>
            <a:r>
              <a:rPr lang="en-US" sz="1200" b="0" i="0" kern="1200" dirty="0" err="1">
                <a:solidFill>
                  <a:schemeClr val="tx1"/>
                </a:solidFill>
                <a:effectLst/>
                <a:latin typeface="Times New Roman" panose="02020603050405020304" pitchFamily="18" charset="0"/>
                <a:ea typeface="+mn-ea"/>
                <a:cs typeface="+mn-cs"/>
              </a:rPr>
              <a:t>Chinampas</a:t>
            </a:r>
            <a:r>
              <a:rPr lang="en-US" sz="1200" b="0" i="0" kern="1200" dirty="0">
                <a:solidFill>
                  <a:schemeClr val="tx1"/>
                </a:solidFill>
                <a:effectLst/>
                <a:latin typeface="Times New Roman" panose="02020603050405020304" pitchFamily="18" charset="0"/>
                <a:ea typeface="+mn-ea"/>
                <a:cs typeface="+mn-cs"/>
              </a:rPr>
              <a:t> were made by stringing poles together in a square in the lake. Then bundles of reeds weighted down by stones were thrown into the square and mud was piled on until the garden was formed.</a:t>
            </a:r>
            <a:endParaRPr lang="en-US" dirty="0"/>
          </a:p>
        </p:txBody>
      </p:sp>
      <p:sp>
        <p:nvSpPr>
          <p:cNvPr id="4" name="Slide Number Placeholder 3"/>
          <p:cNvSpPr>
            <a:spLocks noGrp="1"/>
          </p:cNvSpPr>
          <p:nvPr>
            <p:ph type="sldNum" sz="quarter" idx="10"/>
          </p:nvPr>
        </p:nvSpPr>
        <p:spPr/>
        <p:txBody>
          <a:bodyPr/>
          <a:lstStyle/>
          <a:p>
            <a:pPr>
              <a:defRPr/>
            </a:pPr>
            <a:fld id="{71B16C1B-C329-400D-A105-D448A46522C1}" type="slidenum">
              <a:rPr lang="en-US" altLang="en-US" smtClean="0"/>
              <a:pPr>
                <a:defRPr/>
              </a:pPr>
              <a:t>16</a:t>
            </a:fld>
            <a:endParaRPr lang="en-US" altLang="en-US"/>
          </a:p>
        </p:txBody>
      </p:sp>
    </p:spTree>
    <p:extLst>
      <p:ext uri="{BB962C8B-B14F-4D97-AF65-F5344CB8AC3E}">
        <p14:creationId xmlns:p14="http://schemas.microsoft.com/office/powerpoint/2010/main" val="31493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Times New Roman" panose="02020603050405020304" pitchFamily="18" charset="0"/>
                <a:ea typeface="+mn-ea"/>
                <a:cs typeface="+mn-cs"/>
              </a:rPr>
              <a:t>atoes,sage</a:t>
            </a:r>
            <a:r>
              <a:rPr lang="en-US" sz="1200" b="0" i="0" kern="1200" dirty="0">
                <a:solidFill>
                  <a:schemeClr val="tx1"/>
                </a:solidFill>
                <a:effectLst/>
                <a:latin typeface="Times New Roman" panose="02020603050405020304" pitchFamily="18" charset="0"/>
                <a:ea typeface="+mn-ea"/>
                <a:cs typeface="+mn-cs"/>
              </a:rPr>
              <a:t>, squash, green beans, sweet potatoes and </a:t>
            </a:r>
            <a:r>
              <a:rPr lang="en-US" sz="1200" b="0" i="0" kern="1200" dirty="0" err="1">
                <a:solidFill>
                  <a:schemeClr val="tx1"/>
                </a:solidFill>
                <a:effectLst/>
                <a:latin typeface="Times New Roman" panose="02020603050405020304" pitchFamily="18" charset="0"/>
                <a:ea typeface="+mn-ea"/>
                <a:cs typeface="+mn-cs"/>
              </a:rPr>
              <a:t>avacados</a:t>
            </a:r>
            <a:r>
              <a:rPr lang="en-US" sz="1200" b="0" i="0" kern="1200" dirty="0">
                <a:solidFill>
                  <a:schemeClr val="tx1"/>
                </a:solidFill>
                <a:effectLst/>
                <a:latin typeface="Times New Roman" panose="02020603050405020304" pitchFamily="18" charset="0"/>
                <a:ea typeface="+mn-ea"/>
                <a:cs typeface="+mn-cs"/>
              </a:rPr>
              <a:t>. They grew them on floating fields or '</a:t>
            </a:r>
            <a:r>
              <a:rPr lang="en-US" sz="1200" b="0" i="0" kern="1200" dirty="0" err="1">
                <a:solidFill>
                  <a:schemeClr val="tx1"/>
                </a:solidFill>
                <a:effectLst/>
                <a:latin typeface="Times New Roman" panose="02020603050405020304" pitchFamily="18" charset="0"/>
                <a:ea typeface="+mn-ea"/>
                <a:cs typeface="+mn-cs"/>
              </a:rPr>
              <a:t>chinampas</a:t>
            </a:r>
            <a:r>
              <a:rPr lang="en-US" sz="1200" b="0" i="0" kern="1200" dirty="0">
                <a:solidFill>
                  <a:schemeClr val="tx1"/>
                </a:solidFill>
                <a:effectLst/>
                <a:latin typeface="Times New Roman" panose="02020603050405020304" pitchFamily="18" charset="0"/>
                <a:ea typeface="+mn-ea"/>
                <a:cs typeface="+mn-cs"/>
              </a:rPr>
              <a:t>'. </a:t>
            </a:r>
            <a:r>
              <a:rPr lang="en-US" sz="1200" b="0" i="0" kern="1200" dirty="0" err="1">
                <a:solidFill>
                  <a:schemeClr val="tx1"/>
                </a:solidFill>
                <a:effectLst/>
                <a:latin typeface="Times New Roman" panose="02020603050405020304" pitchFamily="18" charset="0"/>
                <a:ea typeface="+mn-ea"/>
                <a:cs typeface="+mn-cs"/>
              </a:rPr>
              <a:t>Chinampas</a:t>
            </a:r>
            <a:r>
              <a:rPr lang="en-US" sz="1200" b="0" i="0" kern="1200" dirty="0">
                <a:solidFill>
                  <a:schemeClr val="tx1"/>
                </a:solidFill>
                <a:effectLst/>
                <a:latin typeface="Times New Roman" panose="02020603050405020304" pitchFamily="18" charset="0"/>
                <a:ea typeface="+mn-ea"/>
                <a:cs typeface="+mn-cs"/>
              </a:rPr>
              <a:t> were made by stringing poles together in a square in the lake. Then bundles of reeds weighted down by stones were thrown into the square and mud was piled on until the garden was formed.</a:t>
            </a:r>
            <a:endParaRPr lang="en-US" dirty="0"/>
          </a:p>
        </p:txBody>
      </p:sp>
      <p:sp>
        <p:nvSpPr>
          <p:cNvPr id="4" name="Slide Number Placeholder 3"/>
          <p:cNvSpPr>
            <a:spLocks noGrp="1"/>
          </p:cNvSpPr>
          <p:nvPr>
            <p:ph type="sldNum" sz="quarter" idx="10"/>
          </p:nvPr>
        </p:nvSpPr>
        <p:spPr/>
        <p:txBody>
          <a:bodyPr/>
          <a:lstStyle/>
          <a:p>
            <a:pPr>
              <a:defRPr/>
            </a:pPr>
            <a:fld id="{71B16C1B-C329-400D-A105-D448A46522C1}" type="slidenum">
              <a:rPr lang="en-US" altLang="en-US" smtClean="0"/>
              <a:pPr>
                <a:defRPr/>
              </a:pPr>
              <a:t>17</a:t>
            </a:fld>
            <a:endParaRPr lang="en-US" altLang="en-US"/>
          </a:p>
        </p:txBody>
      </p:sp>
    </p:spTree>
    <p:extLst>
      <p:ext uri="{BB962C8B-B14F-4D97-AF65-F5344CB8AC3E}">
        <p14:creationId xmlns:p14="http://schemas.microsoft.com/office/powerpoint/2010/main" val="827902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446745B-A280-4E8C-B8C3-A249F0FB3E91}"/>
              </a:ext>
            </a:extLst>
          </p:cNvPr>
          <p:cNvSpPr>
            <a:spLocks noGrp="1" noChangeArrowheads="1"/>
          </p:cNvSpPr>
          <p:nvPr>
            <p:ph type="sldNum" sz="quarter" idx="5"/>
          </p:nvPr>
        </p:nvSpPr>
        <p:spPr>
          <a:ln/>
        </p:spPr>
        <p:txBody>
          <a:bodyPr/>
          <a:lstStyle/>
          <a:p>
            <a:fld id="{FEEEAFAF-713A-4203-A224-91DD2087BEFB}" type="slidenum">
              <a:rPr lang="en-US" altLang="en-US"/>
              <a:pPr/>
              <a:t>18</a:t>
            </a:fld>
            <a:endParaRPr lang="en-US" altLang="en-US"/>
          </a:p>
        </p:txBody>
      </p:sp>
      <p:sp>
        <p:nvSpPr>
          <p:cNvPr id="34818" name="Rectangle 2">
            <a:extLst>
              <a:ext uri="{FF2B5EF4-FFF2-40B4-BE49-F238E27FC236}">
                <a16:creationId xmlns:a16="http://schemas.microsoft.com/office/drawing/2014/main" id="{2214428A-C9BE-44A7-8C82-3834098B1B91}"/>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7F017229-40D2-4366-BCE0-E1848FC26A40}"/>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43820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AEE10089-F1C9-414C-92B7-F173CF566C7A}"/>
              </a:ext>
            </a:extLst>
          </p:cNvPr>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D6C0059-0600-4DF6-802E-47EA95A26D46}" type="slidenum">
              <a:rPr lang="en-US" altLang="en-US">
                <a:latin typeface="Arial" panose="020B0604020202020204" pitchFamily="34" charset="0"/>
              </a:rPr>
              <a:pPr/>
              <a:t>19</a:t>
            </a:fld>
            <a:endParaRPr lang="en-US" altLang="en-US">
              <a:latin typeface="Arial" panose="020B0604020202020204" pitchFamily="34" charset="0"/>
            </a:endParaRPr>
          </a:p>
        </p:txBody>
      </p:sp>
      <p:sp>
        <p:nvSpPr>
          <p:cNvPr id="26627" name="Rectangle 2">
            <a:extLst>
              <a:ext uri="{FF2B5EF4-FFF2-40B4-BE49-F238E27FC236}">
                <a16:creationId xmlns:a16="http://schemas.microsoft.com/office/drawing/2014/main" id="{1737B549-A922-4B47-8FAF-7E90A66129F0}"/>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91B3C3B5-B458-42C4-AE21-7BFA49845CD5}"/>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altLang="en-US" noProof="0"/>
              <a:t>Click to edit Master title style</a:t>
            </a:r>
          </a:p>
        </p:txBody>
      </p:sp>
      <p:sp>
        <p:nvSpPr>
          <p:cNvPr id="512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4" name="Rectangle 4">
            <a:extLst>
              <a:ext uri="{FF2B5EF4-FFF2-40B4-BE49-F238E27FC236}">
                <a16:creationId xmlns:a16="http://schemas.microsoft.com/office/drawing/2014/main" id="{A140BC3C-1543-4724-B49A-DE5C67A2211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B71B03C-AD8E-44B8-8536-D674FEA199B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48CD2DC-2FE9-460B-A905-731A13426979}"/>
              </a:ext>
            </a:extLst>
          </p:cNvPr>
          <p:cNvSpPr>
            <a:spLocks noGrp="1" noChangeArrowheads="1"/>
          </p:cNvSpPr>
          <p:nvPr>
            <p:ph type="sldNum" sz="quarter" idx="12"/>
          </p:nvPr>
        </p:nvSpPr>
        <p:spPr>
          <a:ln/>
        </p:spPr>
        <p:txBody>
          <a:bodyPr/>
          <a:lstStyle>
            <a:lvl1pPr>
              <a:defRPr/>
            </a:lvl1pPr>
          </a:lstStyle>
          <a:p>
            <a:fld id="{AADE01AD-A3D4-4F18-9E6D-56CEB1D50100}" type="slidenum">
              <a:rPr lang="en-US" altLang="en-US"/>
              <a:pPr/>
              <a:t>‹#›</a:t>
            </a:fld>
            <a:endParaRPr lang="en-US" altLang="en-US"/>
          </a:p>
        </p:txBody>
      </p:sp>
    </p:spTree>
    <p:extLst>
      <p:ext uri="{BB962C8B-B14F-4D97-AF65-F5344CB8AC3E}">
        <p14:creationId xmlns:p14="http://schemas.microsoft.com/office/powerpoint/2010/main" val="2993463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7775E54-9474-4ED1-A8F4-F97117951AB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12A18F3-F554-4D08-85DD-E5A1559A6A6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90E2E05-CB82-4DE9-9622-FC71D99B6CB7}"/>
              </a:ext>
            </a:extLst>
          </p:cNvPr>
          <p:cNvSpPr>
            <a:spLocks noGrp="1" noChangeArrowheads="1"/>
          </p:cNvSpPr>
          <p:nvPr>
            <p:ph type="sldNum" sz="quarter" idx="12"/>
          </p:nvPr>
        </p:nvSpPr>
        <p:spPr>
          <a:ln/>
        </p:spPr>
        <p:txBody>
          <a:bodyPr/>
          <a:lstStyle>
            <a:lvl1pPr>
              <a:defRPr/>
            </a:lvl1pPr>
          </a:lstStyle>
          <a:p>
            <a:fld id="{7E8E5D21-A1A0-46C4-8AF4-7388B20107B9}" type="slidenum">
              <a:rPr lang="en-US" altLang="en-US"/>
              <a:pPr/>
              <a:t>‹#›</a:t>
            </a:fld>
            <a:endParaRPr lang="en-US" altLang="en-US"/>
          </a:p>
        </p:txBody>
      </p:sp>
    </p:spTree>
    <p:extLst>
      <p:ext uri="{BB962C8B-B14F-4D97-AF65-F5344CB8AC3E}">
        <p14:creationId xmlns:p14="http://schemas.microsoft.com/office/powerpoint/2010/main" val="3139310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84B7FD6-6465-4B80-BFD7-F3F3C8F77DE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96DB2F2-8172-41EB-88DD-2BD5A058300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61252B6-D700-4556-98B2-48625AE128AF}"/>
              </a:ext>
            </a:extLst>
          </p:cNvPr>
          <p:cNvSpPr>
            <a:spLocks noGrp="1" noChangeArrowheads="1"/>
          </p:cNvSpPr>
          <p:nvPr>
            <p:ph type="sldNum" sz="quarter" idx="12"/>
          </p:nvPr>
        </p:nvSpPr>
        <p:spPr>
          <a:ln/>
        </p:spPr>
        <p:txBody>
          <a:bodyPr/>
          <a:lstStyle>
            <a:lvl1pPr>
              <a:defRPr/>
            </a:lvl1pPr>
          </a:lstStyle>
          <a:p>
            <a:fld id="{B945D72A-DA47-4AB8-BC13-A4F78A9F0F10}" type="slidenum">
              <a:rPr lang="en-US" altLang="en-US"/>
              <a:pPr/>
              <a:t>‹#›</a:t>
            </a:fld>
            <a:endParaRPr lang="en-US" altLang="en-US"/>
          </a:p>
        </p:txBody>
      </p:sp>
    </p:spTree>
    <p:extLst>
      <p:ext uri="{BB962C8B-B14F-4D97-AF65-F5344CB8AC3E}">
        <p14:creationId xmlns:p14="http://schemas.microsoft.com/office/powerpoint/2010/main" val="291325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0F93894-A239-4160-AE05-0442D4A7753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5DCE0DB-5C8E-4A0F-B891-93D47B9DB4C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3517534-A732-4314-9768-6D048F0736B1}"/>
              </a:ext>
            </a:extLst>
          </p:cNvPr>
          <p:cNvSpPr>
            <a:spLocks noGrp="1" noChangeArrowheads="1"/>
          </p:cNvSpPr>
          <p:nvPr>
            <p:ph type="sldNum" sz="quarter" idx="12"/>
          </p:nvPr>
        </p:nvSpPr>
        <p:spPr>
          <a:ln/>
        </p:spPr>
        <p:txBody>
          <a:bodyPr/>
          <a:lstStyle>
            <a:lvl1pPr>
              <a:defRPr/>
            </a:lvl1pPr>
          </a:lstStyle>
          <a:p>
            <a:fld id="{B105FCEB-1A6D-4F60-9580-7675E322FB37}" type="slidenum">
              <a:rPr lang="en-US" altLang="en-US"/>
              <a:pPr/>
              <a:t>‹#›</a:t>
            </a:fld>
            <a:endParaRPr lang="en-US" altLang="en-US"/>
          </a:p>
        </p:txBody>
      </p:sp>
    </p:spTree>
    <p:extLst>
      <p:ext uri="{BB962C8B-B14F-4D97-AF65-F5344CB8AC3E}">
        <p14:creationId xmlns:p14="http://schemas.microsoft.com/office/powerpoint/2010/main" val="145677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F4223BF9-9E15-4C5C-B3AD-D46136CF28A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B99DF4F-1118-4553-AE71-EE399F2F8AB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9EC257A-D833-46F6-BE17-3228BA239C6C}"/>
              </a:ext>
            </a:extLst>
          </p:cNvPr>
          <p:cNvSpPr>
            <a:spLocks noGrp="1" noChangeArrowheads="1"/>
          </p:cNvSpPr>
          <p:nvPr>
            <p:ph type="sldNum" sz="quarter" idx="12"/>
          </p:nvPr>
        </p:nvSpPr>
        <p:spPr>
          <a:ln/>
        </p:spPr>
        <p:txBody>
          <a:bodyPr/>
          <a:lstStyle>
            <a:lvl1pPr>
              <a:defRPr/>
            </a:lvl1pPr>
          </a:lstStyle>
          <a:p>
            <a:fld id="{5FE508D1-9548-4BD8-BBAF-0AD6FC870532}" type="slidenum">
              <a:rPr lang="en-US" altLang="en-US"/>
              <a:pPr/>
              <a:t>‹#›</a:t>
            </a:fld>
            <a:endParaRPr lang="en-US" altLang="en-US"/>
          </a:p>
        </p:txBody>
      </p:sp>
    </p:spTree>
    <p:extLst>
      <p:ext uri="{BB962C8B-B14F-4D97-AF65-F5344CB8AC3E}">
        <p14:creationId xmlns:p14="http://schemas.microsoft.com/office/powerpoint/2010/main" val="1088861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A0068F6-645C-4DCC-BA85-E173395B0D1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812F307-F904-4698-8030-3F80F7CA3EA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F42FE310-EFE0-4F4E-B275-85174F514D01}"/>
              </a:ext>
            </a:extLst>
          </p:cNvPr>
          <p:cNvSpPr>
            <a:spLocks noGrp="1" noChangeArrowheads="1"/>
          </p:cNvSpPr>
          <p:nvPr>
            <p:ph type="sldNum" sz="quarter" idx="12"/>
          </p:nvPr>
        </p:nvSpPr>
        <p:spPr>
          <a:ln/>
        </p:spPr>
        <p:txBody>
          <a:bodyPr/>
          <a:lstStyle>
            <a:lvl1pPr>
              <a:defRPr/>
            </a:lvl1pPr>
          </a:lstStyle>
          <a:p>
            <a:fld id="{F72DAE72-9356-4FAF-868C-6A0845C63446}" type="slidenum">
              <a:rPr lang="en-US" altLang="en-US"/>
              <a:pPr/>
              <a:t>‹#›</a:t>
            </a:fld>
            <a:endParaRPr lang="en-US" altLang="en-US"/>
          </a:p>
        </p:txBody>
      </p:sp>
    </p:spTree>
    <p:extLst>
      <p:ext uri="{BB962C8B-B14F-4D97-AF65-F5344CB8AC3E}">
        <p14:creationId xmlns:p14="http://schemas.microsoft.com/office/powerpoint/2010/main" val="2392740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8B46BEA-5466-4C21-83BB-C3E66D4031E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7E2F6068-606F-477A-9966-2DB56CFFA9D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042D774C-A3A4-4729-BEA5-8D5EF479745E}"/>
              </a:ext>
            </a:extLst>
          </p:cNvPr>
          <p:cNvSpPr>
            <a:spLocks noGrp="1" noChangeArrowheads="1"/>
          </p:cNvSpPr>
          <p:nvPr>
            <p:ph type="sldNum" sz="quarter" idx="12"/>
          </p:nvPr>
        </p:nvSpPr>
        <p:spPr>
          <a:ln/>
        </p:spPr>
        <p:txBody>
          <a:bodyPr/>
          <a:lstStyle>
            <a:lvl1pPr>
              <a:defRPr/>
            </a:lvl1pPr>
          </a:lstStyle>
          <a:p>
            <a:fld id="{52504FA6-DEC8-4033-B577-EF15BB9B67B9}" type="slidenum">
              <a:rPr lang="en-US" altLang="en-US"/>
              <a:pPr/>
              <a:t>‹#›</a:t>
            </a:fld>
            <a:endParaRPr lang="en-US" altLang="en-US"/>
          </a:p>
        </p:txBody>
      </p:sp>
    </p:spTree>
    <p:extLst>
      <p:ext uri="{BB962C8B-B14F-4D97-AF65-F5344CB8AC3E}">
        <p14:creationId xmlns:p14="http://schemas.microsoft.com/office/powerpoint/2010/main" val="1505860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E31A32E-32CF-42C0-9DCF-B1830A38CC5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0E11FB29-719F-4E0F-8299-DAE2609A33C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B672DF07-6B14-4BBC-B915-B34C3B7E6085}"/>
              </a:ext>
            </a:extLst>
          </p:cNvPr>
          <p:cNvSpPr>
            <a:spLocks noGrp="1" noChangeArrowheads="1"/>
          </p:cNvSpPr>
          <p:nvPr>
            <p:ph type="sldNum" sz="quarter" idx="12"/>
          </p:nvPr>
        </p:nvSpPr>
        <p:spPr>
          <a:ln/>
        </p:spPr>
        <p:txBody>
          <a:bodyPr/>
          <a:lstStyle>
            <a:lvl1pPr>
              <a:defRPr/>
            </a:lvl1pPr>
          </a:lstStyle>
          <a:p>
            <a:fld id="{BD2C57AB-221E-4D4F-A480-43BAE260C8C7}" type="slidenum">
              <a:rPr lang="en-US" altLang="en-US"/>
              <a:pPr/>
              <a:t>‹#›</a:t>
            </a:fld>
            <a:endParaRPr lang="en-US" altLang="en-US"/>
          </a:p>
        </p:txBody>
      </p:sp>
    </p:spTree>
    <p:extLst>
      <p:ext uri="{BB962C8B-B14F-4D97-AF65-F5344CB8AC3E}">
        <p14:creationId xmlns:p14="http://schemas.microsoft.com/office/powerpoint/2010/main" val="1458864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98BEF83-E923-4ACB-8357-7B4853AEC10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CAE7681E-5385-46D2-98CC-2F29B4E2185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CD19186E-1306-493C-BA52-5D7093BF69D4}"/>
              </a:ext>
            </a:extLst>
          </p:cNvPr>
          <p:cNvSpPr>
            <a:spLocks noGrp="1" noChangeArrowheads="1"/>
          </p:cNvSpPr>
          <p:nvPr>
            <p:ph type="sldNum" sz="quarter" idx="12"/>
          </p:nvPr>
        </p:nvSpPr>
        <p:spPr>
          <a:ln/>
        </p:spPr>
        <p:txBody>
          <a:bodyPr/>
          <a:lstStyle>
            <a:lvl1pPr>
              <a:defRPr/>
            </a:lvl1pPr>
          </a:lstStyle>
          <a:p>
            <a:fld id="{D2A4721B-56AE-454E-98BC-DEF3AE0CA7E0}" type="slidenum">
              <a:rPr lang="en-US" altLang="en-US"/>
              <a:pPr/>
              <a:t>‹#›</a:t>
            </a:fld>
            <a:endParaRPr lang="en-US" altLang="en-US"/>
          </a:p>
        </p:txBody>
      </p:sp>
    </p:spTree>
    <p:extLst>
      <p:ext uri="{BB962C8B-B14F-4D97-AF65-F5344CB8AC3E}">
        <p14:creationId xmlns:p14="http://schemas.microsoft.com/office/powerpoint/2010/main" val="4052194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82625432-D3BC-4982-9D10-6148A35E383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DDAFA4A-7E85-4FFC-B724-DE9B51684A4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321197F-C09D-411C-90F4-420756D289C9}"/>
              </a:ext>
            </a:extLst>
          </p:cNvPr>
          <p:cNvSpPr>
            <a:spLocks noGrp="1" noChangeArrowheads="1"/>
          </p:cNvSpPr>
          <p:nvPr>
            <p:ph type="sldNum" sz="quarter" idx="12"/>
          </p:nvPr>
        </p:nvSpPr>
        <p:spPr>
          <a:ln/>
        </p:spPr>
        <p:txBody>
          <a:bodyPr/>
          <a:lstStyle>
            <a:lvl1pPr>
              <a:defRPr/>
            </a:lvl1pPr>
          </a:lstStyle>
          <a:p>
            <a:fld id="{C8265FA1-C49F-422C-9D68-DEAD39EF329A}" type="slidenum">
              <a:rPr lang="en-US" altLang="en-US"/>
              <a:pPr/>
              <a:t>‹#›</a:t>
            </a:fld>
            <a:endParaRPr lang="en-US" altLang="en-US"/>
          </a:p>
        </p:txBody>
      </p:sp>
    </p:spTree>
    <p:extLst>
      <p:ext uri="{BB962C8B-B14F-4D97-AF65-F5344CB8AC3E}">
        <p14:creationId xmlns:p14="http://schemas.microsoft.com/office/powerpoint/2010/main" val="2223176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A6E96497-EAE3-43A4-987D-971A6F58106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F484BA5-832F-48F6-BBBA-E2F11E784B6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B65C9808-96A9-477D-81A4-8CC2F7245357}"/>
              </a:ext>
            </a:extLst>
          </p:cNvPr>
          <p:cNvSpPr>
            <a:spLocks noGrp="1" noChangeArrowheads="1"/>
          </p:cNvSpPr>
          <p:nvPr>
            <p:ph type="sldNum" sz="quarter" idx="12"/>
          </p:nvPr>
        </p:nvSpPr>
        <p:spPr>
          <a:ln/>
        </p:spPr>
        <p:txBody>
          <a:bodyPr/>
          <a:lstStyle>
            <a:lvl1pPr>
              <a:defRPr/>
            </a:lvl1pPr>
          </a:lstStyle>
          <a:p>
            <a:fld id="{C13CC8B7-0DED-4341-B1C0-4CF220B13ABD}" type="slidenum">
              <a:rPr lang="en-US" altLang="en-US"/>
              <a:pPr/>
              <a:t>‹#›</a:t>
            </a:fld>
            <a:endParaRPr lang="en-US" altLang="en-US"/>
          </a:p>
        </p:txBody>
      </p:sp>
    </p:spTree>
    <p:extLst>
      <p:ext uri="{BB962C8B-B14F-4D97-AF65-F5344CB8AC3E}">
        <p14:creationId xmlns:p14="http://schemas.microsoft.com/office/powerpoint/2010/main" val="49336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33E202B-57D4-4127-A843-1D4560B6FDF0}"/>
              </a:ext>
            </a:extLst>
          </p:cNvPr>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EC5F82A6-336C-48C9-9254-6E77169C90BF}"/>
              </a:ext>
            </a:extLst>
          </p:cNvPr>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Rectangle 4">
            <a:extLst>
              <a:ext uri="{FF2B5EF4-FFF2-40B4-BE49-F238E27FC236}">
                <a16:creationId xmlns:a16="http://schemas.microsoft.com/office/drawing/2014/main" id="{CEB57230-5EC9-4811-9211-F7570E7D890B}"/>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defRPr>
            </a:lvl1pPr>
          </a:lstStyle>
          <a:p>
            <a:pPr>
              <a:defRPr/>
            </a:pPr>
            <a:endParaRPr lang="en-US" altLang="en-US"/>
          </a:p>
        </p:txBody>
      </p:sp>
      <p:sp>
        <p:nvSpPr>
          <p:cNvPr id="4101" name="Rectangle 5">
            <a:extLst>
              <a:ext uri="{FF2B5EF4-FFF2-40B4-BE49-F238E27FC236}">
                <a16:creationId xmlns:a16="http://schemas.microsoft.com/office/drawing/2014/main" id="{1754ECF6-1418-4054-A3B9-86534C92EBA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pPr>
              <a:defRPr/>
            </a:pPr>
            <a:endParaRPr lang="en-US" altLang="en-US"/>
          </a:p>
        </p:txBody>
      </p:sp>
      <p:sp>
        <p:nvSpPr>
          <p:cNvPr id="4102" name="Rectangle 6">
            <a:extLst>
              <a:ext uri="{FF2B5EF4-FFF2-40B4-BE49-F238E27FC236}">
                <a16:creationId xmlns:a16="http://schemas.microsoft.com/office/drawing/2014/main" id="{4F1E2534-4EA7-4368-8D07-600C39C53EC3}"/>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fld id="{C3C934C0-B782-41FE-B067-5C5930D6112C}"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304800"/>
            <a:ext cx="8229600" cy="1371600"/>
          </a:xfrm>
        </p:spPr>
        <p:txBody>
          <a:bodyPr/>
          <a:lstStyle/>
          <a:p>
            <a:pPr>
              <a:defRPr/>
            </a:pPr>
            <a:r>
              <a:rPr lang="en-US" dirty="0"/>
              <a:t>Goals. Students will be able to:</a:t>
            </a:r>
          </a:p>
        </p:txBody>
      </p:sp>
      <p:sp>
        <p:nvSpPr>
          <p:cNvPr id="3" name="Content Placeholder 2"/>
          <p:cNvSpPr>
            <a:spLocks noGrp="1"/>
          </p:cNvSpPr>
          <p:nvPr>
            <p:ph idx="1"/>
          </p:nvPr>
        </p:nvSpPr>
        <p:spPr>
          <a:xfrm>
            <a:off x="469900" y="1066800"/>
            <a:ext cx="8229600" cy="4114800"/>
          </a:xfrm>
        </p:spPr>
        <p:txBody>
          <a:bodyPr/>
          <a:lstStyle/>
          <a:p>
            <a:pPr>
              <a:defRPr/>
            </a:pPr>
            <a:r>
              <a:rPr lang="en-US" dirty="0"/>
              <a:t>Define key terms including political organization, </a:t>
            </a:r>
            <a:r>
              <a:rPr lang="en-US" dirty="0" err="1"/>
              <a:t>Sahlins</a:t>
            </a:r>
            <a:r>
              <a:rPr lang="en-US" dirty="0"/>
              <a:t>’ and Service’s political classes, hunting and gathering, and band.</a:t>
            </a:r>
          </a:p>
          <a:p>
            <a:pPr marL="0" indent="0">
              <a:buNone/>
              <a:defRPr/>
            </a:pPr>
            <a:endParaRPr lang="en-US" dirty="0"/>
          </a:p>
        </p:txBody>
      </p:sp>
      <p:pic>
        <p:nvPicPr>
          <p:cNvPr id="307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31051" y="3347428"/>
            <a:ext cx="5281897" cy="3510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4212368"/>
      </p:ext>
    </p:extLst>
  </p:cSld>
  <p:clrMapOvr>
    <a:masterClrMapping/>
  </p:clrMapOvr>
  <mc:AlternateContent xmlns:mc="http://schemas.openxmlformats.org/markup-compatibility/2006" xmlns:p14="http://schemas.microsoft.com/office/powerpoint/2010/main">
    <mc:Choice Requires="p14">
      <p:transition spd="slow" p14:dur="2000" advTm="84144"/>
    </mc:Choice>
    <mc:Fallback xmlns="">
      <p:transition spd="slow" advTm="84144"/>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3C59B3AC-B593-440D-A004-AA3CFCE1E80A}"/>
              </a:ext>
            </a:extLst>
          </p:cNvPr>
          <p:cNvSpPr>
            <a:spLocks noGrp="1" noChangeArrowheads="1"/>
          </p:cNvSpPr>
          <p:nvPr>
            <p:ph type="title"/>
          </p:nvPr>
        </p:nvSpPr>
        <p:spPr>
          <a:xfrm>
            <a:off x="685800" y="-152400"/>
            <a:ext cx="7772400" cy="1143000"/>
          </a:xfrm>
        </p:spPr>
        <p:txBody>
          <a:bodyPr/>
          <a:lstStyle/>
          <a:p>
            <a:r>
              <a:rPr lang="en-US" altLang="en-US" dirty="0">
                <a:solidFill>
                  <a:schemeClr val="tx1"/>
                </a:solidFill>
              </a:rPr>
              <a:t>Tribes</a:t>
            </a:r>
          </a:p>
        </p:txBody>
      </p:sp>
      <p:sp>
        <p:nvSpPr>
          <p:cNvPr id="14339" name="Rectangle 3">
            <a:extLst>
              <a:ext uri="{FF2B5EF4-FFF2-40B4-BE49-F238E27FC236}">
                <a16:creationId xmlns:a16="http://schemas.microsoft.com/office/drawing/2014/main" id="{936D302A-7B32-4F7F-9C61-B0EF6413DE19}"/>
              </a:ext>
            </a:extLst>
          </p:cNvPr>
          <p:cNvSpPr>
            <a:spLocks noGrp="1" noChangeArrowheads="1"/>
          </p:cNvSpPr>
          <p:nvPr>
            <p:ph type="body" idx="1"/>
          </p:nvPr>
        </p:nvSpPr>
        <p:spPr>
          <a:xfrm>
            <a:off x="914400" y="1026994"/>
            <a:ext cx="8077200" cy="4114800"/>
          </a:xfrm>
        </p:spPr>
        <p:txBody>
          <a:bodyPr/>
          <a:lstStyle/>
          <a:p>
            <a:r>
              <a:rPr lang="en-US" altLang="en-US" dirty="0">
                <a:cs typeface="Times New Roman" panose="02020603050405020304" pitchFamily="18" charset="0"/>
              </a:rPr>
              <a:t>More “complex” in the sense that it has greater size, more social subdivisions</a:t>
            </a:r>
          </a:p>
          <a:p>
            <a:r>
              <a:rPr lang="en-US" altLang="en-US" dirty="0">
                <a:cs typeface="Times New Roman" panose="02020603050405020304" pitchFamily="18" charset="0"/>
              </a:rPr>
              <a:t>Still ‘egalitarian,’ in that there is no institutional power. Leadership by charisma.</a:t>
            </a:r>
          </a:p>
          <a:p>
            <a:r>
              <a:rPr lang="en-US" altLang="en-US" dirty="0">
                <a:cs typeface="Times New Roman" panose="02020603050405020304" pitchFamily="18" charset="0"/>
              </a:rPr>
              <a:t>Social relations still based largely on kinship. Some families likely more prestigious than other families.</a:t>
            </a:r>
          </a:p>
          <a:p>
            <a:r>
              <a:rPr lang="en-US" altLang="en-US" dirty="0">
                <a:cs typeface="Times New Roman" panose="02020603050405020304" pitchFamily="18" charset="0"/>
              </a:rPr>
              <a:t>“Community integration” allows people to work through conflict.  </a:t>
            </a:r>
          </a:p>
          <a:p>
            <a:endParaRPr lang="en-US" altLang="en-US" dirty="0"/>
          </a:p>
        </p:txBody>
      </p:sp>
    </p:spTree>
    <p:extLst>
      <p:ext uri="{BB962C8B-B14F-4D97-AF65-F5344CB8AC3E}">
        <p14:creationId xmlns:p14="http://schemas.microsoft.com/office/powerpoint/2010/main" val="3689812740"/>
      </p:ext>
    </p:extLst>
  </p:cSld>
  <p:clrMapOvr>
    <a:masterClrMapping/>
  </p:clrMapOvr>
  <mc:AlternateContent xmlns:mc="http://schemas.openxmlformats.org/markup-compatibility/2006" xmlns:p14="http://schemas.microsoft.com/office/powerpoint/2010/main">
    <mc:Choice Requires="p14">
      <p:transition spd="slow" p14:dur="2000" advTm="143444"/>
    </mc:Choice>
    <mc:Fallback xmlns="">
      <p:transition spd="slow" advTm="14344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CE17FD8-4FF8-4E84-9DBC-3D0F0028B7B7}"/>
              </a:ext>
            </a:extLst>
          </p:cNvPr>
          <p:cNvSpPr>
            <a:spLocks noGrp="1"/>
          </p:cNvSpPr>
          <p:nvPr>
            <p:ph type="title"/>
          </p:nvPr>
        </p:nvSpPr>
        <p:spPr>
          <a:xfrm>
            <a:off x="457200" y="-228600"/>
            <a:ext cx="8229600" cy="1371600"/>
          </a:xfrm>
        </p:spPr>
        <p:txBody>
          <a:bodyPr/>
          <a:lstStyle/>
          <a:p>
            <a:r>
              <a:rPr lang="en-US" dirty="0"/>
              <a:t>Agriculture</a:t>
            </a:r>
            <a:endParaRPr lang="en-IN" dirty="0"/>
          </a:p>
        </p:txBody>
      </p:sp>
      <p:sp>
        <p:nvSpPr>
          <p:cNvPr id="5" name="Text Placeholder 2">
            <a:extLst>
              <a:ext uri="{FF2B5EF4-FFF2-40B4-BE49-F238E27FC236}">
                <a16:creationId xmlns:a16="http://schemas.microsoft.com/office/drawing/2014/main" id="{1ACA958E-0D45-4FF4-B704-F59856D06FD3}"/>
              </a:ext>
            </a:extLst>
          </p:cNvPr>
          <p:cNvSpPr>
            <a:spLocks noGrp="1"/>
          </p:cNvSpPr>
          <p:nvPr>
            <p:ph idx="1"/>
          </p:nvPr>
        </p:nvSpPr>
        <p:spPr>
          <a:xfrm>
            <a:off x="457200" y="914400"/>
            <a:ext cx="8229600" cy="4114800"/>
          </a:xfrm>
        </p:spPr>
        <p:txBody>
          <a:bodyPr/>
          <a:lstStyle/>
          <a:p>
            <a:r>
              <a:rPr lang="en-US" altLang="en-US" dirty="0">
                <a:ea typeface="ＭＳ Ｐゴシック" pitchFamily="34" charset="-128"/>
              </a:rPr>
              <a:t>Intensive crop production, typically with plows, irrigation, fertilizers, and other methods that increase production.</a:t>
            </a:r>
          </a:p>
          <a:p>
            <a:pPr lvl="1"/>
            <a:r>
              <a:rPr lang="en-US" altLang="en-US" dirty="0">
                <a:ea typeface="ＭＳ Ｐゴシック" pitchFamily="34" charset="-128"/>
              </a:rPr>
              <a:t>Agricultural production so high that surplus food is produced, and some households begin to specialize on other products.</a:t>
            </a:r>
            <a:endParaRPr lang="en-IN" dirty="0"/>
          </a:p>
        </p:txBody>
      </p:sp>
      <p:pic>
        <p:nvPicPr>
          <p:cNvPr id="6" name="Picture 5"/>
          <p:cNvPicPr>
            <a:picLocks noChangeAspect="1"/>
          </p:cNvPicPr>
          <p:nvPr/>
        </p:nvPicPr>
        <p:blipFill>
          <a:blip r:embed="rId2"/>
          <a:stretch>
            <a:fillRect/>
          </a:stretch>
        </p:blipFill>
        <p:spPr>
          <a:xfrm>
            <a:off x="2552700" y="4219448"/>
            <a:ext cx="4038600" cy="2638552"/>
          </a:xfrm>
          <a:prstGeom prst="rect">
            <a:avLst/>
          </a:prstGeom>
        </p:spPr>
      </p:pic>
    </p:spTree>
    <p:extLst>
      <p:ext uri="{BB962C8B-B14F-4D97-AF65-F5344CB8AC3E}">
        <p14:creationId xmlns:p14="http://schemas.microsoft.com/office/powerpoint/2010/main" val="325772977"/>
      </p:ext>
    </p:extLst>
  </p:cSld>
  <p:clrMapOvr>
    <a:masterClrMapping/>
  </p:clrMapOvr>
  <mc:AlternateContent xmlns:mc="http://schemas.openxmlformats.org/markup-compatibility/2006" xmlns:p14="http://schemas.microsoft.com/office/powerpoint/2010/main">
    <mc:Choice Requires="p14">
      <p:transition spd="slow" p14:dur="2000" advTm="70890"/>
    </mc:Choice>
    <mc:Fallback xmlns="">
      <p:transition spd="slow" advTm="7089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F51A37D-190A-43B3-80C4-E22ED0DA264F}"/>
              </a:ext>
            </a:extLst>
          </p:cNvPr>
          <p:cNvSpPr>
            <a:spLocks noGrp="1"/>
          </p:cNvSpPr>
          <p:nvPr>
            <p:ph type="title"/>
          </p:nvPr>
        </p:nvSpPr>
        <p:spPr>
          <a:xfrm>
            <a:off x="457200" y="-152400"/>
            <a:ext cx="8229600" cy="1371600"/>
          </a:xfrm>
        </p:spPr>
        <p:txBody>
          <a:bodyPr/>
          <a:lstStyle/>
          <a:p>
            <a:r>
              <a:rPr lang="en-US" dirty="0">
                <a:solidFill>
                  <a:schemeClr val="tx1"/>
                </a:solidFill>
              </a:rPr>
              <a:t>Pastoralism</a:t>
            </a:r>
            <a:endParaRPr lang="en-IN" dirty="0">
              <a:solidFill>
                <a:schemeClr val="tx1"/>
              </a:solidFill>
            </a:endParaRPr>
          </a:p>
        </p:txBody>
      </p:sp>
      <p:sp>
        <p:nvSpPr>
          <p:cNvPr id="5" name="Text Placeholder 2">
            <a:extLst>
              <a:ext uri="{FF2B5EF4-FFF2-40B4-BE49-F238E27FC236}">
                <a16:creationId xmlns:a16="http://schemas.microsoft.com/office/drawing/2014/main" id="{40D8BCA0-19DB-4D11-9724-7A01BACB0722}"/>
              </a:ext>
            </a:extLst>
          </p:cNvPr>
          <p:cNvSpPr>
            <a:spLocks noGrp="1"/>
          </p:cNvSpPr>
          <p:nvPr>
            <p:ph idx="1"/>
          </p:nvPr>
        </p:nvSpPr>
        <p:spPr>
          <a:xfrm>
            <a:off x="457200" y="1219200"/>
            <a:ext cx="8229600" cy="4114800"/>
          </a:xfrm>
        </p:spPr>
        <p:txBody>
          <a:bodyPr/>
          <a:lstStyle/>
          <a:p>
            <a:r>
              <a:rPr lang="en-US" altLang="en-US" dirty="0">
                <a:ea typeface="ＭＳ Ｐゴシック" pitchFamily="34" charset="-128"/>
              </a:rPr>
              <a:t>Relies on breeding and managing migratory herds of domesticated grazing animals, such as cattle, sheep, and goats.</a:t>
            </a:r>
          </a:p>
          <a:p>
            <a:pPr lvl="1"/>
            <a:r>
              <a:rPr lang="en-US" altLang="en-US" dirty="0">
                <a:ea typeface="ＭＳ Ｐゴシック" pitchFamily="34" charset="-128"/>
              </a:rPr>
              <a:t>Pastoralists are usually nomadic, moving as needed to provide animals with pasture and water.</a:t>
            </a:r>
          </a:p>
          <a:p>
            <a:pPr lvl="1"/>
            <a:r>
              <a:rPr lang="en-US" altLang="en-US" dirty="0">
                <a:ea typeface="ＭＳ Ｐゴシック" pitchFamily="34" charset="-128"/>
              </a:rPr>
              <a:t>There are more than 21 million pastoralists in Africa and Asia alone.</a:t>
            </a:r>
            <a:endParaRPr lang="en-IN" dirty="0"/>
          </a:p>
        </p:txBody>
      </p:sp>
      <p:pic>
        <p:nvPicPr>
          <p:cNvPr id="6" name="Picture 5"/>
          <p:cNvPicPr>
            <a:picLocks noChangeAspect="1"/>
          </p:cNvPicPr>
          <p:nvPr/>
        </p:nvPicPr>
        <p:blipFill>
          <a:blip r:embed="rId2"/>
          <a:stretch>
            <a:fillRect/>
          </a:stretch>
        </p:blipFill>
        <p:spPr>
          <a:xfrm>
            <a:off x="5029199" y="4800600"/>
            <a:ext cx="3391319" cy="2057400"/>
          </a:xfrm>
          <a:prstGeom prst="rect">
            <a:avLst/>
          </a:prstGeom>
        </p:spPr>
      </p:pic>
    </p:spTree>
    <p:extLst>
      <p:ext uri="{BB962C8B-B14F-4D97-AF65-F5344CB8AC3E}">
        <p14:creationId xmlns:p14="http://schemas.microsoft.com/office/powerpoint/2010/main" val="1094332587"/>
      </p:ext>
    </p:extLst>
  </p:cSld>
  <p:clrMapOvr>
    <a:masterClrMapping/>
  </p:clrMapOvr>
  <mc:AlternateContent xmlns:mc="http://schemas.openxmlformats.org/markup-compatibility/2006" xmlns:p14="http://schemas.microsoft.com/office/powerpoint/2010/main">
    <mc:Choice Requires="p14">
      <p:transition spd="slow" p14:dur="2000" advTm="54451"/>
    </mc:Choice>
    <mc:Fallback xmlns="">
      <p:transition spd="slow" advTm="54451"/>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AD42F85C-48DB-4F81-8F14-9B25FD16865D}"/>
              </a:ext>
            </a:extLst>
          </p:cNvPr>
          <p:cNvSpPr>
            <a:spLocks noGrp="1" noChangeArrowheads="1"/>
          </p:cNvSpPr>
          <p:nvPr>
            <p:ph type="title"/>
          </p:nvPr>
        </p:nvSpPr>
        <p:spPr>
          <a:xfrm>
            <a:off x="667603" y="-152400"/>
            <a:ext cx="7772400" cy="1143000"/>
          </a:xfrm>
        </p:spPr>
        <p:txBody>
          <a:bodyPr/>
          <a:lstStyle/>
          <a:p>
            <a:r>
              <a:rPr lang="en-US" altLang="en-US" dirty="0">
                <a:solidFill>
                  <a:schemeClr val="tx1"/>
                </a:solidFill>
              </a:rPr>
              <a:t>Chiefdom</a:t>
            </a:r>
          </a:p>
        </p:txBody>
      </p:sp>
      <p:sp>
        <p:nvSpPr>
          <p:cNvPr id="15363" name="Rectangle 3">
            <a:extLst>
              <a:ext uri="{FF2B5EF4-FFF2-40B4-BE49-F238E27FC236}">
                <a16:creationId xmlns:a16="http://schemas.microsoft.com/office/drawing/2014/main" id="{2945E4A5-7B50-4668-A876-60ACBB5A0130}"/>
              </a:ext>
            </a:extLst>
          </p:cNvPr>
          <p:cNvSpPr>
            <a:spLocks noGrp="1" noChangeArrowheads="1"/>
          </p:cNvSpPr>
          <p:nvPr>
            <p:ph type="body" idx="1"/>
          </p:nvPr>
        </p:nvSpPr>
        <p:spPr>
          <a:xfrm>
            <a:off x="685800" y="1023582"/>
            <a:ext cx="7772400" cy="4114800"/>
          </a:xfrm>
        </p:spPr>
        <p:txBody>
          <a:bodyPr/>
          <a:lstStyle/>
          <a:p>
            <a:r>
              <a:rPr lang="en-US" altLang="en-US" dirty="0">
                <a:cs typeface="Times New Roman" panose="02020603050405020304" pitchFamily="18" charset="0"/>
              </a:rPr>
              <a:t>Social differentiation. Status based on heredity. </a:t>
            </a:r>
          </a:p>
          <a:p>
            <a:r>
              <a:rPr lang="en-US" altLang="en-US" dirty="0">
                <a:cs typeface="Times New Roman" panose="02020603050405020304" pitchFamily="18" charset="0"/>
              </a:rPr>
              <a:t>De-emphasis on households and more emphasis on economic relationships.</a:t>
            </a:r>
          </a:p>
          <a:p>
            <a:r>
              <a:rPr lang="en-US" altLang="en-US" dirty="0">
                <a:cs typeface="Times New Roman" panose="02020603050405020304" pitchFamily="18" charset="0"/>
              </a:rPr>
              <a:t>Rule is by consent, but it is more stable. Institutions allow limited coercion.</a:t>
            </a:r>
          </a:p>
          <a:p>
            <a:r>
              <a:rPr lang="en-US" altLang="en-US" dirty="0">
                <a:cs typeface="Times New Roman" panose="02020603050405020304" pitchFamily="18" charset="0"/>
              </a:rPr>
              <a:t>Military, less small scale feuds. </a:t>
            </a:r>
            <a:endParaRPr lang="en-US" altLang="en-US" dirty="0"/>
          </a:p>
        </p:txBody>
      </p:sp>
      <p:pic>
        <p:nvPicPr>
          <p:cNvPr id="4098" name="Picture 2" descr="https://i.guim.co.uk/img/media/eb4866fb6ebe05cc52ed99ec66531e25cbaf199b/0_351_6000_3600/master/6000.jpg?width=700&amp;quality=85&amp;auto=format&amp;fit=max&amp;s=1b42b0bd531ec828ca9733b35bc328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5070483"/>
            <a:ext cx="2933700" cy="176022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media.npr.org/assets/img/2012/08/15/ssudan_cattle2_wide-a5112e6d248d80fe642ee7f1941af5968d8b17f6.jpg?s=14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9825" y="4861002"/>
            <a:ext cx="3508375" cy="1969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219459"/>
      </p:ext>
    </p:extLst>
  </p:cSld>
  <p:clrMapOvr>
    <a:masterClrMapping/>
  </p:clrMapOvr>
  <mc:AlternateContent xmlns:mc="http://schemas.openxmlformats.org/markup-compatibility/2006" xmlns:p14="http://schemas.microsoft.com/office/powerpoint/2010/main">
    <mc:Choice Requires="p14">
      <p:transition spd="slow" p14:dur="2000" advTm="229419"/>
    </mc:Choice>
    <mc:Fallback xmlns="">
      <p:transition spd="slow" advTm="22941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F51A37D-190A-43B3-80C4-E22ED0DA264F}"/>
              </a:ext>
            </a:extLst>
          </p:cNvPr>
          <p:cNvSpPr>
            <a:spLocks noGrp="1"/>
          </p:cNvSpPr>
          <p:nvPr>
            <p:ph type="title"/>
          </p:nvPr>
        </p:nvSpPr>
        <p:spPr>
          <a:xfrm>
            <a:off x="457200" y="-152400"/>
            <a:ext cx="8229600" cy="1371600"/>
          </a:xfrm>
        </p:spPr>
        <p:txBody>
          <a:bodyPr/>
          <a:lstStyle/>
          <a:p>
            <a:r>
              <a:rPr lang="en-US" dirty="0"/>
              <a:t>Intensive Agriculture</a:t>
            </a:r>
            <a:endParaRPr lang="en-IN" dirty="0"/>
          </a:p>
        </p:txBody>
      </p:sp>
      <p:sp>
        <p:nvSpPr>
          <p:cNvPr id="5" name="Text Placeholder 2">
            <a:extLst>
              <a:ext uri="{FF2B5EF4-FFF2-40B4-BE49-F238E27FC236}">
                <a16:creationId xmlns:a16="http://schemas.microsoft.com/office/drawing/2014/main" id="{40D8BCA0-19DB-4D11-9724-7A01BACB0722}"/>
              </a:ext>
            </a:extLst>
          </p:cNvPr>
          <p:cNvSpPr>
            <a:spLocks noGrp="1"/>
          </p:cNvSpPr>
          <p:nvPr>
            <p:ph idx="1"/>
          </p:nvPr>
        </p:nvSpPr>
        <p:spPr>
          <a:xfrm>
            <a:off x="457200" y="1219200"/>
            <a:ext cx="8229600" cy="4114800"/>
          </a:xfrm>
        </p:spPr>
        <p:txBody>
          <a:bodyPr/>
          <a:lstStyle/>
          <a:p>
            <a:r>
              <a:rPr lang="en-US" altLang="en-US" dirty="0">
                <a:ea typeface="ＭＳ Ｐゴシック" pitchFamily="34" charset="-128"/>
              </a:rPr>
              <a:t>Allows urbanization.</a:t>
            </a:r>
          </a:p>
          <a:p>
            <a:pPr lvl="1"/>
            <a:r>
              <a:rPr lang="en-US" altLang="en-US" dirty="0">
                <a:ea typeface="ＭＳ Ｐゴシック" pitchFamily="34" charset="-128"/>
              </a:rPr>
              <a:t>With urbanization came greater complexity:</a:t>
            </a:r>
          </a:p>
          <a:p>
            <a:pPr lvl="2"/>
            <a:r>
              <a:rPr lang="en-US" altLang="en-US" dirty="0">
                <a:ea typeface="ＭＳ Ｐゴシック" pitchFamily="34" charset="-128"/>
              </a:rPr>
              <a:t>labor specialization</a:t>
            </a:r>
          </a:p>
          <a:p>
            <a:pPr lvl="2"/>
            <a:r>
              <a:rPr lang="en-US" altLang="en-US" dirty="0">
                <a:ea typeface="ＭＳ Ｐゴシック" pitchFamily="34" charset="-128"/>
              </a:rPr>
              <a:t>formation of elite groups</a:t>
            </a:r>
          </a:p>
          <a:p>
            <a:pPr lvl="2"/>
            <a:r>
              <a:rPr lang="en-US" altLang="en-US" dirty="0">
                <a:ea typeface="ＭＳ Ｐゴシック" pitchFamily="34" charset="-128"/>
              </a:rPr>
              <a:t>public management</a:t>
            </a:r>
          </a:p>
          <a:p>
            <a:pPr lvl="2"/>
            <a:r>
              <a:rPr lang="en-US" altLang="en-US" dirty="0">
                <a:ea typeface="ＭＳ Ｐゴシック" pitchFamily="34" charset="-128"/>
              </a:rPr>
              <a:t>taxation</a:t>
            </a:r>
          </a:p>
          <a:p>
            <a:pPr lvl="2"/>
            <a:r>
              <a:rPr lang="en-US" altLang="en-US" dirty="0">
                <a:ea typeface="ＭＳ Ｐゴシック" pitchFamily="34" charset="-128"/>
              </a:rPr>
              <a:t>policing</a:t>
            </a:r>
            <a:endParaRPr lang="en-IN" dirty="0"/>
          </a:p>
        </p:txBody>
      </p:sp>
      <p:pic>
        <p:nvPicPr>
          <p:cNvPr id="7170" name="Picture 2" descr="http://wikieducator.org/images/thumb/4/41/India_Farming.jpg/300px-India_Farm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0" y="3810000"/>
            <a:ext cx="3943350" cy="2944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390581"/>
      </p:ext>
    </p:extLst>
  </p:cSld>
  <p:clrMapOvr>
    <a:masterClrMapping/>
  </p:clrMapOvr>
  <mc:AlternateContent xmlns:mc="http://schemas.openxmlformats.org/markup-compatibility/2006" xmlns:p14="http://schemas.microsoft.com/office/powerpoint/2010/main">
    <mc:Choice Requires="p14">
      <p:transition spd="slow" p14:dur="2000" advTm="36198"/>
    </mc:Choice>
    <mc:Fallback xmlns="">
      <p:transition spd="slow" advTm="36198"/>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4DF3C9F-DF06-4B68-979A-1A7E1BA8E162}"/>
              </a:ext>
            </a:extLst>
          </p:cNvPr>
          <p:cNvSpPr>
            <a:spLocks noGrp="1" noChangeArrowheads="1"/>
          </p:cNvSpPr>
          <p:nvPr>
            <p:ph type="title"/>
          </p:nvPr>
        </p:nvSpPr>
        <p:spPr>
          <a:xfrm>
            <a:off x="685800" y="-228600"/>
            <a:ext cx="7772400" cy="1143000"/>
          </a:xfrm>
        </p:spPr>
        <p:txBody>
          <a:bodyPr/>
          <a:lstStyle/>
          <a:p>
            <a:r>
              <a:rPr lang="en-US" altLang="en-US" dirty="0">
                <a:solidFill>
                  <a:schemeClr val="tx1"/>
                </a:solidFill>
              </a:rPr>
              <a:t>Primitive State</a:t>
            </a:r>
          </a:p>
        </p:txBody>
      </p:sp>
      <p:sp>
        <p:nvSpPr>
          <p:cNvPr id="16387" name="Rectangle 3">
            <a:extLst>
              <a:ext uri="{FF2B5EF4-FFF2-40B4-BE49-F238E27FC236}">
                <a16:creationId xmlns:a16="http://schemas.microsoft.com/office/drawing/2014/main" id="{B1EEEB3E-C4CE-4D08-B7EC-670EDA7EF26B}"/>
              </a:ext>
            </a:extLst>
          </p:cNvPr>
          <p:cNvSpPr>
            <a:spLocks noGrp="1" noChangeArrowheads="1"/>
          </p:cNvSpPr>
          <p:nvPr>
            <p:ph type="body" idx="1"/>
          </p:nvPr>
        </p:nvSpPr>
        <p:spPr>
          <a:xfrm>
            <a:off x="800100" y="762000"/>
            <a:ext cx="7543800" cy="4114800"/>
          </a:xfrm>
        </p:spPr>
        <p:txBody>
          <a:bodyPr/>
          <a:lstStyle/>
          <a:p>
            <a:r>
              <a:rPr lang="en-US" altLang="en-US" sz="2800" dirty="0">
                <a:cs typeface="Times New Roman" panose="02020603050405020304" pitchFamily="18" charset="0"/>
              </a:rPr>
              <a:t>Legal codes with application of governmental force</a:t>
            </a:r>
            <a:r>
              <a:rPr lang="en-US" altLang="en-US" sz="2800" dirty="0"/>
              <a:t>. </a:t>
            </a:r>
          </a:p>
          <a:p>
            <a:r>
              <a:rPr lang="en-US" altLang="en-US" sz="2800" dirty="0"/>
              <a:t>Further de-emphasis on family as social organization.</a:t>
            </a:r>
          </a:p>
          <a:p>
            <a:r>
              <a:rPr lang="en-US" altLang="en-US" sz="2800" dirty="0">
                <a:cs typeface="Times New Roman" panose="02020603050405020304" pitchFamily="18" charset="0"/>
              </a:rPr>
              <a:t>More specialization – craftsmen doing a particular trade</a:t>
            </a:r>
            <a:r>
              <a:rPr lang="en-US" altLang="en-US" sz="2800" dirty="0"/>
              <a:t>.</a:t>
            </a:r>
          </a:p>
          <a:p>
            <a:r>
              <a:rPr lang="en-US" altLang="en-US" sz="2800" dirty="0"/>
              <a:t>Institutionalized religion.</a:t>
            </a:r>
          </a:p>
        </p:txBody>
      </p:sp>
      <p:pic>
        <p:nvPicPr>
          <p:cNvPr id="6146" name="Picture 2" descr="https://www.mozaweb.com/mozaik3D/TOR/okor/ur_varos_kozpontja/9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122546"/>
            <a:ext cx="4994275" cy="27354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5105400"/>
            <a:ext cx="3200400" cy="1015663"/>
          </a:xfrm>
          <a:prstGeom prst="rect">
            <a:avLst/>
          </a:prstGeom>
          <a:noFill/>
        </p:spPr>
        <p:txBody>
          <a:bodyPr wrap="square" rtlCol="0">
            <a:spAutoFit/>
          </a:bodyPr>
          <a:lstStyle/>
          <a:p>
            <a:r>
              <a:rPr lang="en-US" sz="2000" dirty="0"/>
              <a:t>Ur—One of the earliest cities in the world. Located in Iraq.</a:t>
            </a:r>
          </a:p>
        </p:txBody>
      </p:sp>
    </p:spTree>
    <p:extLst>
      <p:ext uri="{BB962C8B-B14F-4D97-AF65-F5344CB8AC3E}">
        <p14:creationId xmlns:p14="http://schemas.microsoft.com/office/powerpoint/2010/main" val="2551457135"/>
      </p:ext>
    </p:extLst>
  </p:cSld>
  <p:clrMapOvr>
    <a:masterClrMapping/>
  </p:clrMapOvr>
  <mc:AlternateContent xmlns:mc="http://schemas.openxmlformats.org/markup-compatibility/2006" xmlns:p14="http://schemas.microsoft.com/office/powerpoint/2010/main">
    <mc:Choice Requires="p14">
      <p:transition spd="slow" p14:dur="2000" advTm="248445"/>
    </mc:Choice>
    <mc:Fallback xmlns="">
      <p:transition spd="slow" advTm="24844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BC82AE1-C73B-42B3-B05A-3D85EA9833F5}"/>
              </a:ext>
            </a:extLst>
          </p:cNvPr>
          <p:cNvSpPr>
            <a:spLocks noGrp="1"/>
          </p:cNvSpPr>
          <p:nvPr>
            <p:ph type="title"/>
          </p:nvPr>
        </p:nvSpPr>
        <p:spPr>
          <a:xfrm>
            <a:off x="457200" y="0"/>
            <a:ext cx="8229600" cy="1371600"/>
          </a:xfrm>
        </p:spPr>
        <p:txBody>
          <a:bodyPr/>
          <a:lstStyle/>
          <a:p>
            <a:r>
              <a:rPr lang="en-US" dirty="0"/>
              <a:t>Even More Efficient Food Production</a:t>
            </a:r>
            <a:endParaRPr lang="en-IN" dirty="0"/>
          </a:p>
        </p:txBody>
      </p:sp>
      <p:sp>
        <p:nvSpPr>
          <p:cNvPr id="5" name="Text Placeholder 2">
            <a:extLst>
              <a:ext uri="{FF2B5EF4-FFF2-40B4-BE49-F238E27FC236}">
                <a16:creationId xmlns:a16="http://schemas.microsoft.com/office/drawing/2014/main" id="{7E1DBD07-21F1-4254-A1B6-5CDBA25DF0C6}"/>
              </a:ext>
            </a:extLst>
          </p:cNvPr>
          <p:cNvSpPr>
            <a:spLocks noGrp="1"/>
          </p:cNvSpPr>
          <p:nvPr>
            <p:ph idx="1"/>
          </p:nvPr>
        </p:nvSpPr>
        <p:spPr>
          <a:xfrm>
            <a:off x="457200" y="1295400"/>
            <a:ext cx="8229600" cy="4114800"/>
          </a:xfrm>
        </p:spPr>
        <p:txBody>
          <a:bodyPr/>
          <a:lstStyle/>
          <a:p>
            <a:r>
              <a:rPr lang="en-US" altLang="en-US" dirty="0">
                <a:ea typeface="ＭＳ Ｐゴシック" pitchFamily="34" charset="-128"/>
              </a:rPr>
              <a:t>Large-scale businesses involved in mass food production, processing, and marketing that rely primarily on labor-saving machines.</a:t>
            </a:r>
            <a:endParaRPr lang="en-IN" dirty="0"/>
          </a:p>
        </p:txBody>
      </p:sp>
      <p:pic>
        <p:nvPicPr>
          <p:cNvPr id="3" name="Picture 2"/>
          <p:cNvPicPr>
            <a:picLocks noChangeAspect="1"/>
          </p:cNvPicPr>
          <p:nvPr/>
        </p:nvPicPr>
        <p:blipFill>
          <a:blip r:embed="rId3"/>
          <a:stretch>
            <a:fillRect/>
          </a:stretch>
        </p:blipFill>
        <p:spPr>
          <a:xfrm>
            <a:off x="304800" y="3581400"/>
            <a:ext cx="4050242" cy="2867025"/>
          </a:xfrm>
          <a:prstGeom prst="rect">
            <a:avLst/>
          </a:prstGeom>
        </p:spPr>
      </p:pic>
      <p:pic>
        <p:nvPicPr>
          <p:cNvPr id="7" name="Picture 6"/>
          <p:cNvPicPr>
            <a:picLocks noChangeAspect="1"/>
          </p:cNvPicPr>
          <p:nvPr/>
        </p:nvPicPr>
        <p:blipFill>
          <a:blip r:embed="rId4"/>
          <a:stretch>
            <a:fillRect/>
          </a:stretch>
        </p:blipFill>
        <p:spPr>
          <a:xfrm>
            <a:off x="4867501" y="3581399"/>
            <a:ext cx="4047899" cy="2867025"/>
          </a:xfrm>
          <a:prstGeom prst="rect">
            <a:avLst/>
          </a:prstGeom>
        </p:spPr>
      </p:pic>
    </p:spTree>
    <p:extLst>
      <p:ext uri="{BB962C8B-B14F-4D97-AF65-F5344CB8AC3E}">
        <p14:creationId xmlns:p14="http://schemas.microsoft.com/office/powerpoint/2010/main" val="325900184"/>
      </p:ext>
    </p:extLst>
  </p:cSld>
  <p:clrMapOvr>
    <a:masterClrMapping/>
  </p:clrMapOvr>
  <mc:AlternateContent xmlns:mc="http://schemas.openxmlformats.org/markup-compatibility/2006" xmlns:p14="http://schemas.microsoft.com/office/powerpoint/2010/main">
    <mc:Choice Requires="p14">
      <p:transition spd="slow" p14:dur="2000" advTm="135422"/>
    </mc:Choice>
    <mc:Fallback xmlns="">
      <p:transition spd="slow" advTm="135422"/>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BC82AE1-C73B-42B3-B05A-3D85EA9833F5}"/>
              </a:ext>
            </a:extLst>
          </p:cNvPr>
          <p:cNvSpPr>
            <a:spLocks noGrp="1"/>
          </p:cNvSpPr>
          <p:nvPr>
            <p:ph type="title"/>
          </p:nvPr>
        </p:nvSpPr>
        <p:spPr>
          <a:xfrm>
            <a:off x="457200" y="-152400"/>
            <a:ext cx="8229600" cy="1371600"/>
          </a:xfrm>
        </p:spPr>
        <p:txBody>
          <a:bodyPr/>
          <a:lstStyle/>
          <a:p>
            <a:r>
              <a:rPr lang="en-US" dirty="0"/>
              <a:t>Industrial Food Production</a:t>
            </a:r>
            <a:endParaRPr lang="en-IN" dirty="0"/>
          </a:p>
        </p:txBody>
      </p:sp>
      <p:sp>
        <p:nvSpPr>
          <p:cNvPr id="5" name="Text Placeholder 2">
            <a:extLst>
              <a:ext uri="{FF2B5EF4-FFF2-40B4-BE49-F238E27FC236}">
                <a16:creationId xmlns:a16="http://schemas.microsoft.com/office/drawing/2014/main" id="{7E1DBD07-21F1-4254-A1B6-5CDBA25DF0C6}"/>
              </a:ext>
            </a:extLst>
          </p:cNvPr>
          <p:cNvSpPr>
            <a:spLocks noGrp="1"/>
          </p:cNvSpPr>
          <p:nvPr>
            <p:ph idx="1"/>
          </p:nvPr>
        </p:nvSpPr>
        <p:spPr>
          <a:xfrm>
            <a:off x="457200" y="1219200"/>
            <a:ext cx="8229600" cy="4114800"/>
          </a:xfrm>
        </p:spPr>
        <p:txBody>
          <a:bodyPr/>
          <a:lstStyle/>
          <a:p>
            <a:r>
              <a:rPr lang="en-US" altLang="en-US" dirty="0">
                <a:ea typeface="ＭＳ Ｐゴシック" pitchFamily="34" charset="-128"/>
              </a:rPr>
              <a:t>Large-scale businesses involved in mass food production, processing, and marketing that rely primarily on labor-saving machines.</a:t>
            </a:r>
            <a:endParaRPr lang="en-IN" dirty="0"/>
          </a:p>
        </p:txBody>
      </p:sp>
      <p:pic>
        <p:nvPicPr>
          <p:cNvPr id="3" name="Picture 2"/>
          <p:cNvPicPr>
            <a:picLocks noChangeAspect="1"/>
          </p:cNvPicPr>
          <p:nvPr/>
        </p:nvPicPr>
        <p:blipFill>
          <a:blip r:embed="rId3"/>
          <a:stretch>
            <a:fillRect/>
          </a:stretch>
        </p:blipFill>
        <p:spPr>
          <a:xfrm>
            <a:off x="304800" y="3581400"/>
            <a:ext cx="4050242" cy="2867025"/>
          </a:xfrm>
          <a:prstGeom prst="rect">
            <a:avLst/>
          </a:prstGeom>
        </p:spPr>
      </p:pic>
      <p:pic>
        <p:nvPicPr>
          <p:cNvPr id="7" name="Picture 6"/>
          <p:cNvPicPr>
            <a:picLocks noChangeAspect="1"/>
          </p:cNvPicPr>
          <p:nvPr/>
        </p:nvPicPr>
        <p:blipFill>
          <a:blip r:embed="rId4"/>
          <a:stretch>
            <a:fillRect/>
          </a:stretch>
        </p:blipFill>
        <p:spPr>
          <a:xfrm>
            <a:off x="4867501" y="3581399"/>
            <a:ext cx="4047899" cy="2867025"/>
          </a:xfrm>
          <a:prstGeom prst="rect">
            <a:avLst/>
          </a:prstGeom>
        </p:spPr>
      </p:pic>
    </p:spTree>
    <p:extLst>
      <p:ext uri="{BB962C8B-B14F-4D97-AF65-F5344CB8AC3E}">
        <p14:creationId xmlns:p14="http://schemas.microsoft.com/office/powerpoint/2010/main" val="1308734924"/>
      </p:ext>
    </p:extLst>
  </p:cSld>
  <p:clrMapOvr>
    <a:masterClrMapping/>
  </p:clrMapOvr>
  <mc:AlternateContent xmlns:mc="http://schemas.openxmlformats.org/markup-compatibility/2006" xmlns:p14="http://schemas.microsoft.com/office/powerpoint/2010/main">
    <mc:Choice Requires="p14">
      <p:transition spd="slow" p14:dur="2000" advTm="71790"/>
    </mc:Choice>
    <mc:Fallback xmlns="">
      <p:transition spd="slow" advTm="71790"/>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DA2135F-35AA-467D-A546-DDFBB6CD9DEA}"/>
              </a:ext>
            </a:extLst>
          </p:cNvPr>
          <p:cNvSpPr>
            <a:spLocks noGrp="1" noChangeArrowheads="1"/>
          </p:cNvSpPr>
          <p:nvPr>
            <p:ph type="title"/>
          </p:nvPr>
        </p:nvSpPr>
        <p:spPr/>
        <p:txBody>
          <a:bodyPr/>
          <a:lstStyle/>
          <a:p>
            <a:r>
              <a:rPr lang="en-US" altLang="en-US">
                <a:solidFill>
                  <a:schemeClr val="tx1"/>
                </a:solidFill>
                <a:cs typeface="Times New Roman" panose="02020603050405020304" pitchFamily="18" charset="0"/>
              </a:rPr>
              <a:t>Imperial State </a:t>
            </a:r>
            <a:br>
              <a:rPr lang="en-US" altLang="en-US">
                <a:solidFill>
                  <a:schemeClr val="tx1"/>
                </a:solidFill>
                <a:cs typeface="Times New Roman" panose="02020603050405020304" pitchFamily="18" charset="0"/>
              </a:rPr>
            </a:br>
            <a:r>
              <a:rPr lang="en-US" altLang="en-US" sz="3600">
                <a:solidFill>
                  <a:schemeClr val="tx1"/>
                </a:solidFill>
                <a:cs typeface="Times New Roman" panose="02020603050405020304" pitchFamily="18" charset="0"/>
              </a:rPr>
              <a:t>(China, India, Egypt, Mesoamerica)</a:t>
            </a:r>
            <a:br>
              <a:rPr lang="en-US" altLang="en-US" sz="3600">
                <a:solidFill>
                  <a:schemeClr val="tx1"/>
                </a:solidFill>
                <a:cs typeface="Times New Roman" panose="02020603050405020304" pitchFamily="18" charset="0"/>
              </a:rPr>
            </a:br>
            <a:endParaRPr lang="en-US" altLang="en-US" sz="3600">
              <a:solidFill>
                <a:schemeClr val="tx1"/>
              </a:solidFill>
              <a:cs typeface="Times New Roman" panose="02020603050405020304" pitchFamily="18" charset="0"/>
            </a:endParaRPr>
          </a:p>
        </p:txBody>
      </p:sp>
      <p:sp>
        <p:nvSpPr>
          <p:cNvPr id="17411" name="Rectangle 3">
            <a:extLst>
              <a:ext uri="{FF2B5EF4-FFF2-40B4-BE49-F238E27FC236}">
                <a16:creationId xmlns:a16="http://schemas.microsoft.com/office/drawing/2014/main" id="{12734BD2-F414-4EE8-BBAC-F844C855B044}"/>
              </a:ext>
            </a:extLst>
          </p:cNvPr>
          <p:cNvSpPr>
            <a:spLocks noGrp="1" noChangeArrowheads="1"/>
          </p:cNvSpPr>
          <p:nvPr>
            <p:ph type="body" idx="1"/>
          </p:nvPr>
        </p:nvSpPr>
        <p:spPr/>
        <p:txBody>
          <a:bodyPr/>
          <a:lstStyle/>
          <a:p>
            <a:r>
              <a:rPr lang="en-US" altLang="en-US">
                <a:cs typeface="Times New Roman" panose="02020603050405020304" pitchFamily="18" charset="0"/>
              </a:rPr>
              <a:t>Formalized government that often is not structured by consent.</a:t>
            </a:r>
          </a:p>
          <a:p>
            <a:r>
              <a:rPr lang="en-US" altLang="en-US">
                <a:cs typeface="Times New Roman" panose="02020603050405020304" pitchFamily="18" charset="0"/>
              </a:rPr>
              <a:t>Formalized classes structure based on hereditary lines.</a:t>
            </a:r>
          </a:p>
          <a:p>
            <a:r>
              <a:rPr lang="en-US" altLang="en-US">
                <a:cs typeface="Times New Roman" panose="02020603050405020304" pitchFamily="18" charset="0"/>
              </a:rPr>
              <a:t>Specialization.</a:t>
            </a:r>
          </a:p>
          <a:p>
            <a:r>
              <a:rPr lang="en-US" altLang="en-US">
                <a:cs typeface="Times New Roman" panose="02020603050405020304" pitchFamily="18" charset="0"/>
              </a:rPr>
              <a:t>Writing.</a:t>
            </a:r>
          </a:p>
          <a:p>
            <a:endParaRPr lang="en-US" altLang="en-US">
              <a:cs typeface="Times New Roman" panose="02020603050405020304" pitchFamily="18" charset="0"/>
            </a:endParaRPr>
          </a:p>
          <a:p>
            <a:endParaRPr lang="en-US" altLang="en-US">
              <a:cs typeface="Times New Roman" panose="02020603050405020304" pitchFamily="18" charset="0"/>
            </a:endParaRPr>
          </a:p>
        </p:txBody>
      </p:sp>
    </p:spTree>
    <p:extLst>
      <p:ext uri="{BB962C8B-B14F-4D97-AF65-F5344CB8AC3E}">
        <p14:creationId xmlns:p14="http://schemas.microsoft.com/office/powerpoint/2010/main" val="1639507467"/>
      </p:ext>
    </p:extLst>
  </p:cSld>
  <p:clrMapOvr>
    <a:masterClrMapping/>
  </p:clrMapOvr>
  <mc:AlternateContent xmlns:mc="http://schemas.openxmlformats.org/markup-compatibility/2006" xmlns:p14="http://schemas.microsoft.com/office/powerpoint/2010/main">
    <mc:Choice Requires="p14">
      <p:transition spd="slow" p14:dur="2000" advTm="96277"/>
    </mc:Choice>
    <mc:Fallback xmlns="">
      <p:transition spd="slow" advTm="96277"/>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paquime morning">
            <a:extLst>
              <a:ext uri="{FF2B5EF4-FFF2-40B4-BE49-F238E27FC236}">
                <a16:creationId xmlns:a16="http://schemas.microsoft.com/office/drawing/2014/main" id="{75CA4087-FBA0-4C23-8406-BBF561536A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288"/>
            <a:ext cx="77724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71600"/>
          </a:xfrm>
        </p:spPr>
        <p:txBody>
          <a:bodyPr/>
          <a:lstStyle/>
          <a:p>
            <a:r>
              <a:rPr lang="en-US" dirty="0"/>
              <a:t>Political Organization</a:t>
            </a:r>
          </a:p>
        </p:txBody>
      </p:sp>
      <p:sp>
        <p:nvSpPr>
          <p:cNvPr id="3" name="Content Placeholder 2"/>
          <p:cNvSpPr>
            <a:spLocks noGrp="1"/>
          </p:cNvSpPr>
          <p:nvPr>
            <p:ph idx="1"/>
          </p:nvPr>
        </p:nvSpPr>
        <p:spPr>
          <a:xfrm>
            <a:off x="304800" y="990600"/>
            <a:ext cx="8534400" cy="4114800"/>
          </a:xfrm>
        </p:spPr>
        <p:txBody>
          <a:bodyPr/>
          <a:lstStyle/>
          <a:p>
            <a:r>
              <a:rPr lang="en-US" dirty="0"/>
              <a:t>Starting Premises:</a:t>
            </a:r>
          </a:p>
          <a:p>
            <a:pPr lvl="1"/>
            <a:r>
              <a:rPr lang="en-US" dirty="0"/>
              <a:t>Culture is a way to solve problems.</a:t>
            </a:r>
          </a:p>
          <a:p>
            <a:pPr lvl="1"/>
            <a:r>
              <a:rPr lang="en-US" dirty="0"/>
              <a:t>Cultural organization has to “work.” Must fit the environment, the people, and the resources. (Cultures often fail.)</a:t>
            </a:r>
          </a:p>
          <a:p>
            <a:pPr lvl="1"/>
            <a:r>
              <a:rPr lang="en-US" dirty="0"/>
              <a:t>Each culture is unique, but there are common ways people can organize themselves. These can be arranged in an order, going from politically simple to politically complex.</a:t>
            </a:r>
          </a:p>
          <a:p>
            <a:pPr lvl="1"/>
            <a:r>
              <a:rPr lang="en-US" dirty="0"/>
              <a:t>Political complexity should not be confused with cultural complexity. Every culture is “complex.”</a:t>
            </a:r>
          </a:p>
          <a:p>
            <a:pPr lvl="1"/>
            <a:endParaRPr lang="en-US" dirty="0"/>
          </a:p>
          <a:p>
            <a:pPr lvl="1"/>
            <a:endParaRPr lang="en-US" dirty="0"/>
          </a:p>
        </p:txBody>
      </p:sp>
    </p:spTree>
    <p:extLst>
      <p:ext uri="{BB962C8B-B14F-4D97-AF65-F5344CB8AC3E}">
        <p14:creationId xmlns:p14="http://schemas.microsoft.com/office/powerpoint/2010/main" val="43129412"/>
      </p:ext>
    </p:extLst>
  </p:cSld>
  <p:clrMapOvr>
    <a:masterClrMapping/>
  </p:clrMapOvr>
  <mc:AlternateContent xmlns:mc="http://schemas.openxmlformats.org/markup-compatibility/2006" xmlns:p14="http://schemas.microsoft.com/office/powerpoint/2010/main">
    <mc:Choice Requires="p14">
      <p:transition spd="slow" p14:dur="2000" advTm="192727"/>
    </mc:Choice>
    <mc:Fallback xmlns="">
      <p:transition spd="slow" advTm="19272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371600"/>
          </a:xfrm>
        </p:spPr>
        <p:txBody>
          <a:bodyPr/>
          <a:lstStyle/>
          <a:p>
            <a:r>
              <a:rPr lang="en-US" dirty="0"/>
              <a:t>As a general rule, political complexity corresponds closely with subsistence strategies.</a:t>
            </a:r>
            <a:br>
              <a:rPr lang="en-US" dirty="0"/>
            </a:br>
            <a:r>
              <a:rPr lang="en-US" dirty="0"/>
              <a:t>Remember Rule of 6.</a:t>
            </a:r>
          </a:p>
        </p:txBody>
      </p:sp>
      <p:pic>
        <p:nvPicPr>
          <p:cNvPr id="1026" name="Picture 2" descr="https://media.nationalgeographic.org/assets/photos/175/259/83d9c552-2a32-4e02-afb5-d91ece17c1c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20" y="3671564"/>
            <a:ext cx="4094515" cy="30340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4320" y="3302232"/>
            <a:ext cx="4094515" cy="369332"/>
          </a:xfrm>
          <a:prstGeom prst="rect">
            <a:avLst/>
          </a:prstGeom>
          <a:noFill/>
        </p:spPr>
        <p:txBody>
          <a:bodyPr wrap="square" rtlCol="0">
            <a:spAutoFit/>
          </a:bodyPr>
          <a:lstStyle/>
          <a:p>
            <a:pPr algn="ctr"/>
            <a:r>
              <a:rPr lang="en-US" dirty="0" err="1"/>
              <a:t>Hadza</a:t>
            </a:r>
            <a:r>
              <a:rPr lang="en-US" dirty="0"/>
              <a:t> Hunters-gatherers</a:t>
            </a:r>
          </a:p>
        </p:txBody>
      </p:sp>
      <p:pic>
        <p:nvPicPr>
          <p:cNvPr id="1028" name="Picture 4" descr="How Napoleon Chagnon Became Our Most Controversial Anthropologist - The New  York Ti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2053" y="3671564"/>
            <a:ext cx="4388210" cy="30340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92053" y="3290564"/>
            <a:ext cx="4388209" cy="369332"/>
          </a:xfrm>
          <a:prstGeom prst="rect">
            <a:avLst/>
          </a:prstGeom>
          <a:noFill/>
        </p:spPr>
        <p:txBody>
          <a:bodyPr wrap="square" rtlCol="0">
            <a:spAutoFit/>
          </a:bodyPr>
          <a:lstStyle/>
          <a:p>
            <a:pPr algn="ctr"/>
            <a:r>
              <a:rPr lang="en-US" dirty="0"/>
              <a:t>Yanomamo Headman</a:t>
            </a:r>
          </a:p>
        </p:txBody>
      </p:sp>
    </p:spTree>
    <p:extLst>
      <p:ext uri="{BB962C8B-B14F-4D97-AF65-F5344CB8AC3E}">
        <p14:creationId xmlns:p14="http://schemas.microsoft.com/office/powerpoint/2010/main" val="3714610071"/>
      </p:ext>
    </p:extLst>
  </p:cSld>
  <p:clrMapOvr>
    <a:masterClrMapping/>
  </p:clrMapOvr>
  <mc:AlternateContent xmlns:mc="http://schemas.openxmlformats.org/markup-compatibility/2006" xmlns:p14="http://schemas.microsoft.com/office/powerpoint/2010/main">
    <mc:Choice Requires="p14">
      <p:transition spd="slow" p14:dur="2000" advTm="61982"/>
    </mc:Choice>
    <mc:Fallback xmlns="">
      <p:transition spd="slow" advTm="6198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FE1913B-A3E5-4DE3-86BA-EE7774CEAE80}"/>
              </a:ext>
            </a:extLst>
          </p:cNvPr>
          <p:cNvSpPr>
            <a:spLocks noGrp="1" noChangeArrowheads="1"/>
          </p:cNvSpPr>
          <p:nvPr>
            <p:ph type="title" idx="4294967295"/>
          </p:nvPr>
        </p:nvSpPr>
        <p:spPr>
          <a:xfrm>
            <a:off x="685800" y="990600"/>
            <a:ext cx="7772400" cy="1143000"/>
          </a:xfrm>
        </p:spPr>
        <p:txBody>
          <a:bodyPr/>
          <a:lstStyle/>
          <a:p>
            <a:r>
              <a:rPr lang="en-US" altLang="en-US">
                <a:solidFill>
                  <a:schemeClr val="tx1"/>
                </a:solidFill>
                <a:cs typeface="Times New Roman" panose="02020603050405020304" pitchFamily="18" charset="0"/>
              </a:rPr>
              <a:t>Sahlins’ and Service’s </a:t>
            </a:r>
            <a:br>
              <a:rPr lang="en-US" altLang="en-US">
                <a:solidFill>
                  <a:schemeClr val="tx1"/>
                </a:solidFill>
                <a:cs typeface="Times New Roman" panose="02020603050405020304" pitchFamily="18" charset="0"/>
              </a:rPr>
            </a:br>
            <a:r>
              <a:rPr lang="en-US" altLang="en-US">
                <a:solidFill>
                  <a:schemeClr val="tx1"/>
                </a:solidFill>
                <a:cs typeface="Times New Roman" panose="02020603050405020304" pitchFamily="18" charset="0"/>
              </a:rPr>
              <a:t>Stage Typology</a:t>
            </a:r>
            <a:r>
              <a:rPr lang="en-US" altLang="en-US">
                <a:solidFill>
                  <a:schemeClr val="tx1"/>
                </a:solidFill>
              </a:rPr>
              <a:t> for Evolution of Societies</a:t>
            </a:r>
          </a:p>
        </p:txBody>
      </p:sp>
      <p:sp>
        <p:nvSpPr>
          <p:cNvPr id="12291" name="Text Box 3">
            <a:extLst>
              <a:ext uri="{FF2B5EF4-FFF2-40B4-BE49-F238E27FC236}">
                <a16:creationId xmlns:a16="http://schemas.microsoft.com/office/drawing/2014/main" id="{4B848686-103D-4F86-A966-C892087E2CA3}"/>
              </a:ext>
            </a:extLst>
          </p:cNvPr>
          <p:cNvSpPr txBox="1">
            <a:spLocks noChangeArrowheads="1"/>
          </p:cNvSpPr>
          <p:nvPr/>
        </p:nvSpPr>
        <p:spPr bwMode="auto">
          <a:xfrm>
            <a:off x="3427413" y="2819400"/>
            <a:ext cx="2287587"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ltLang="en-US" sz="3600">
                <a:latin typeface="Times New Roman" panose="02020603050405020304" pitchFamily="18" charset="0"/>
              </a:rPr>
              <a:t> Band</a:t>
            </a:r>
          </a:p>
          <a:p>
            <a:pPr>
              <a:buFontTx/>
              <a:buChar char="•"/>
            </a:pPr>
            <a:r>
              <a:rPr lang="en-US" altLang="en-US" sz="3600">
                <a:latin typeface="Times New Roman" panose="02020603050405020304" pitchFamily="18" charset="0"/>
              </a:rPr>
              <a:t> Tribe</a:t>
            </a:r>
          </a:p>
          <a:p>
            <a:pPr>
              <a:buFontTx/>
              <a:buChar char="•"/>
            </a:pPr>
            <a:r>
              <a:rPr lang="en-US" altLang="en-US" sz="3600">
                <a:latin typeface="Times New Roman" panose="02020603050405020304" pitchFamily="18" charset="0"/>
              </a:rPr>
              <a:t> Chiefdom</a:t>
            </a:r>
          </a:p>
          <a:p>
            <a:pPr>
              <a:buFontTx/>
              <a:buChar char="•"/>
            </a:pPr>
            <a:r>
              <a:rPr lang="en-US" altLang="en-US" sz="3600">
                <a:latin typeface="Times New Roman" panose="02020603050405020304" pitchFamily="18" charset="0"/>
              </a:rPr>
              <a:t> State</a:t>
            </a:r>
          </a:p>
        </p:txBody>
      </p:sp>
    </p:spTree>
    <p:extLst>
      <p:ext uri="{BB962C8B-B14F-4D97-AF65-F5344CB8AC3E}">
        <p14:creationId xmlns:p14="http://schemas.microsoft.com/office/powerpoint/2010/main" val="3319589187"/>
      </p:ext>
    </p:extLst>
  </p:cSld>
  <p:clrMapOvr>
    <a:masterClrMapping/>
  </p:clrMapOvr>
  <mc:AlternateContent xmlns:mc="http://schemas.openxmlformats.org/markup-compatibility/2006" xmlns:p14="http://schemas.microsoft.com/office/powerpoint/2010/main">
    <mc:Choice Requires="p14">
      <p:transition spd="slow" p14:dur="2000" advTm="58740"/>
    </mc:Choice>
    <mc:Fallback xmlns="">
      <p:transition spd="slow" advTm="5874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3768C8F2-525A-48C3-AF82-03C44C039934}"/>
              </a:ext>
            </a:extLst>
          </p:cNvPr>
          <p:cNvSpPr>
            <a:spLocks noGrp="1" noChangeArrowheads="1"/>
          </p:cNvSpPr>
          <p:nvPr>
            <p:ph type="title"/>
          </p:nvPr>
        </p:nvSpPr>
        <p:spPr/>
        <p:txBody>
          <a:bodyPr/>
          <a:lstStyle/>
          <a:p>
            <a:pPr eaLnBrk="1" hangingPunct="1">
              <a:defRPr/>
            </a:pPr>
            <a:r>
              <a:rPr lang="en-US" altLang="en-US" sz="4000"/>
              <a:t>Relationships between Subsistence and Social Organization</a:t>
            </a:r>
          </a:p>
        </p:txBody>
      </p:sp>
      <p:sp>
        <p:nvSpPr>
          <p:cNvPr id="33795" name="Rectangle 3">
            <a:extLst>
              <a:ext uri="{FF2B5EF4-FFF2-40B4-BE49-F238E27FC236}">
                <a16:creationId xmlns:a16="http://schemas.microsoft.com/office/drawing/2014/main" id="{6E87C8EB-57EE-47D4-AF12-4124CF86C43E}"/>
              </a:ext>
            </a:extLst>
          </p:cNvPr>
          <p:cNvSpPr>
            <a:spLocks noGrp="1" noChangeArrowheads="1"/>
          </p:cNvSpPr>
          <p:nvPr>
            <p:ph type="body" idx="1"/>
          </p:nvPr>
        </p:nvSpPr>
        <p:spPr>
          <a:xfrm>
            <a:off x="457200" y="1981200"/>
            <a:ext cx="8458200" cy="4876800"/>
          </a:xfrm>
        </p:spPr>
        <p:txBody>
          <a:bodyPr/>
          <a:lstStyle/>
          <a:p>
            <a:pPr eaLnBrk="1" hangingPunct="1">
              <a:defRPr/>
            </a:pPr>
            <a:r>
              <a:rPr lang="en-US" altLang="en-US"/>
              <a:t>Cross-cultural comparison in archaeological and ethnographic contexts: political complexity corresponds with subsistence.</a:t>
            </a:r>
          </a:p>
          <a:p>
            <a:pPr lvl="1" eaLnBrk="1" hangingPunct="1">
              <a:defRPr/>
            </a:pPr>
            <a:r>
              <a:rPr lang="en-US" altLang="en-US"/>
              <a:t>H-G: egalitarian bands (25 to 60 people).  Leadership by charisma. Limited possessions. Labor divided by age and gender. Territories but no private ownership of land.</a:t>
            </a:r>
          </a:p>
          <a:p>
            <a:pPr lvl="2" eaLnBrk="1" hangingPunct="1">
              <a:defRPr/>
            </a:pPr>
            <a:r>
              <a:rPr lang="en-US" altLang="en-US"/>
              <a:t>Can be “complex” H-G. Archaeologically more common than ethnographic record indicates.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E16178F-92F4-4925-A883-18AA0086B2B1}"/>
              </a:ext>
            </a:extLst>
          </p:cNvPr>
          <p:cNvSpPr>
            <a:spLocks noGrp="1"/>
          </p:cNvSpPr>
          <p:nvPr>
            <p:ph type="title"/>
          </p:nvPr>
        </p:nvSpPr>
        <p:spPr/>
        <p:txBody>
          <a:bodyPr/>
          <a:lstStyle/>
          <a:p>
            <a:r>
              <a:rPr lang="en-US" dirty="0"/>
              <a:t>Food-Foraging (Hunting and Gathering)</a:t>
            </a:r>
            <a:endParaRPr lang="en-IN" dirty="0"/>
          </a:p>
        </p:txBody>
      </p:sp>
      <p:sp>
        <p:nvSpPr>
          <p:cNvPr id="5" name="Text Placeholder 2">
            <a:extLst>
              <a:ext uri="{FF2B5EF4-FFF2-40B4-BE49-F238E27FC236}">
                <a16:creationId xmlns:a16="http://schemas.microsoft.com/office/drawing/2014/main" id="{EDAE323E-0C3C-43A9-807B-0BC28C00908C}"/>
              </a:ext>
            </a:extLst>
          </p:cNvPr>
          <p:cNvSpPr>
            <a:spLocks noGrp="1"/>
          </p:cNvSpPr>
          <p:nvPr>
            <p:ph idx="1"/>
          </p:nvPr>
        </p:nvSpPr>
        <p:spPr/>
        <p:txBody>
          <a:bodyPr/>
          <a:lstStyle/>
          <a:p>
            <a:r>
              <a:rPr lang="en-US" altLang="en-US" b="1" dirty="0">
                <a:ea typeface="ＭＳ Ｐゴシック" pitchFamily="34" charset="-128"/>
              </a:rPr>
              <a:t>Food foraging </a:t>
            </a:r>
            <a:r>
              <a:rPr lang="en-US" altLang="en-US" dirty="0">
                <a:ea typeface="ＭＳ Ｐゴシック" pitchFamily="34" charset="-128"/>
              </a:rPr>
              <a:t>involves hunting, fishing, and/or gathering of wild plants.</a:t>
            </a:r>
          </a:p>
          <a:p>
            <a:pPr lvl="1"/>
            <a:r>
              <a:rPr lang="en-US" altLang="en-US" dirty="0">
                <a:ea typeface="ＭＳ Ｐゴシック" pitchFamily="34" charset="-128"/>
              </a:rPr>
              <a:t>People move as needed according to changing food sources.</a:t>
            </a:r>
          </a:p>
          <a:p>
            <a:pPr lvl="1"/>
            <a:r>
              <a:rPr lang="en-US" altLang="en-US" dirty="0">
                <a:ea typeface="ＭＳ Ｐゴシック" pitchFamily="34" charset="-128"/>
              </a:rPr>
              <a:t>Local group size is kept small (&lt;100).</a:t>
            </a:r>
          </a:p>
          <a:p>
            <a:pPr lvl="1"/>
            <a:r>
              <a:rPr lang="en-US" altLang="en-US" dirty="0">
                <a:ea typeface="ＭＳ Ｐゴシック" pitchFamily="34" charset="-128"/>
              </a:rPr>
              <a:t>The carrying capacity of the land is the number of people that the available resources can support at a given level of food-getting techniques.</a:t>
            </a:r>
            <a:endParaRPr lang="en-IN" dirty="0"/>
          </a:p>
        </p:txBody>
      </p:sp>
    </p:spTree>
    <p:extLst>
      <p:ext uri="{BB962C8B-B14F-4D97-AF65-F5344CB8AC3E}">
        <p14:creationId xmlns:p14="http://schemas.microsoft.com/office/powerpoint/2010/main" val="776537"/>
      </p:ext>
    </p:extLst>
  </p:cSld>
  <p:clrMapOvr>
    <a:masterClrMapping/>
  </p:clrMapOvr>
  <mc:AlternateContent xmlns:mc="http://schemas.openxmlformats.org/markup-compatibility/2006" xmlns:p14="http://schemas.microsoft.com/office/powerpoint/2010/main">
    <mc:Choice Requires="p14">
      <p:transition spd="slow" p14:dur="2000" advTm="116418"/>
    </mc:Choice>
    <mc:Fallback xmlns="">
      <p:transition spd="slow" advTm="116418"/>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83819976-10C3-4710-B021-515B94133BB2}"/>
              </a:ext>
            </a:extLst>
          </p:cNvPr>
          <p:cNvSpPr>
            <a:spLocks noGrp="1" noChangeArrowheads="1"/>
          </p:cNvSpPr>
          <p:nvPr>
            <p:ph type="title"/>
          </p:nvPr>
        </p:nvSpPr>
        <p:spPr>
          <a:xfrm>
            <a:off x="685800" y="381000"/>
            <a:ext cx="7772400" cy="1143000"/>
          </a:xfrm>
        </p:spPr>
        <p:txBody>
          <a:bodyPr/>
          <a:lstStyle/>
          <a:p>
            <a:r>
              <a:rPr lang="en-US" altLang="en-US">
                <a:solidFill>
                  <a:schemeClr val="tx1"/>
                </a:solidFill>
              </a:rPr>
              <a:t>Band</a:t>
            </a:r>
          </a:p>
        </p:txBody>
      </p:sp>
      <p:sp>
        <p:nvSpPr>
          <p:cNvPr id="13315" name="Rectangle 3">
            <a:extLst>
              <a:ext uri="{FF2B5EF4-FFF2-40B4-BE49-F238E27FC236}">
                <a16:creationId xmlns:a16="http://schemas.microsoft.com/office/drawing/2014/main" id="{7A94EB78-4BD2-4B72-8704-B6A427351D4C}"/>
              </a:ext>
            </a:extLst>
          </p:cNvPr>
          <p:cNvSpPr>
            <a:spLocks noGrp="1" noChangeArrowheads="1"/>
          </p:cNvSpPr>
          <p:nvPr>
            <p:ph type="body" idx="1"/>
          </p:nvPr>
        </p:nvSpPr>
        <p:spPr>
          <a:xfrm>
            <a:off x="457200" y="1524000"/>
            <a:ext cx="8229600" cy="4114800"/>
          </a:xfrm>
        </p:spPr>
        <p:txBody>
          <a:bodyPr/>
          <a:lstStyle/>
          <a:p>
            <a:r>
              <a:rPr lang="en-US" altLang="en-US" dirty="0">
                <a:cs typeface="Times New Roman" panose="02020603050405020304" pitchFamily="18" charset="0"/>
              </a:rPr>
              <a:t>Least politically complex. Status determined by skill. Informal decision-making. </a:t>
            </a:r>
          </a:p>
          <a:p>
            <a:r>
              <a:rPr lang="en-US" altLang="en-US" dirty="0">
                <a:cs typeface="Times New Roman" panose="02020603050405020304" pitchFamily="18" charset="0"/>
              </a:rPr>
              <a:t>Considered the earliest form of society.  </a:t>
            </a:r>
          </a:p>
          <a:p>
            <a:r>
              <a:rPr lang="en-US" altLang="en-US" dirty="0">
                <a:cs typeface="Times New Roman" panose="02020603050405020304" pitchFamily="18" charset="0"/>
              </a:rPr>
              <a:t>Social integration is personal and based on family.  </a:t>
            </a:r>
          </a:p>
          <a:p>
            <a:r>
              <a:rPr lang="en-US" altLang="en-US" dirty="0">
                <a:cs typeface="Times New Roman" panose="02020603050405020304" pitchFamily="18" charset="0"/>
              </a:rPr>
              <a:t>Community size of 20 to 60 people.</a:t>
            </a:r>
          </a:p>
          <a:p>
            <a:pPr>
              <a:buFont typeface="Wingdings" panose="05000000000000000000" pitchFamily="2" charset="2"/>
              <a:buNone/>
            </a:pPr>
            <a:endParaRPr lang="en-US" altLang="en-US" dirty="0"/>
          </a:p>
        </p:txBody>
      </p:sp>
    </p:spTree>
    <p:extLst>
      <p:ext uri="{BB962C8B-B14F-4D97-AF65-F5344CB8AC3E}">
        <p14:creationId xmlns:p14="http://schemas.microsoft.com/office/powerpoint/2010/main" val="3057106146"/>
      </p:ext>
    </p:extLst>
  </p:cSld>
  <p:clrMapOvr>
    <a:masterClrMapping/>
  </p:clrMapOvr>
  <mc:AlternateContent xmlns:mc="http://schemas.openxmlformats.org/markup-compatibility/2006" xmlns:p14="http://schemas.microsoft.com/office/powerpoint/2010/main">
    <mc:Choice Requires="p14">
      <p:transition spd="slow" p14:dur="2000" advTm="155516"/>
    </mc:Choice>
    <mc:Fallback xmlns="">
      <p:transition spd="slow" advTm="15551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4114800"/>
          </a:xfrm>
        </p:spPr>
        <p:txBody>
          <a:bodyPr/>
          <a:lstStyle/>
          <a:p>
            <a:pPr marL="0" indent="0">
              <a:buNone/>
            </a:pPr>
            <a:r>
              <a:rPr lang="en-US" sz="2400" dirty="0"/>
              <a:t>“Within each settlement…there is as a rule an older man who enjoys the respect of the others and who decides when a move is to be made to another hunting center, when a hunt is to be started, how the spoils are to be divided, when the dogs are to be fed…He is called “he who thinks.” It is not always the oldest man, but as a rule an elderly man who is a clever hunter or; as head of a large family, exercises great authority. He cannot be called a chief; there is no obligation to follow his counsel, but they do so in most cases, partly because they rely on his experience, partly because it pays to be on good terms with this man.”</a:t>
            </a:r>
          </a:p>
        </p:txBody>
      </p:sp>
      <p:pic>
        <p:nvPicPr>
          <p:cNvPr id="4" name="Picture 3"/>
          <p:cNvPicPr>
            <a:picLocks noChangeAspect="1"/>
          </p:cNvPicPr>
          <p:nvPr/>
        </p:nvPicPr>
        <p:blipFill>
          <a:blip r:embed="rId2"/>
          <a:stretch>
            <a:fillRect/>
          </a:stretch>
        </p:blipFill>
        <p:spPr>
          <a:xfrm>
            <a:off x="477253" y="4721733"/>
            <a:ext cx="3390900" cy="2136267"/>
          </a:xfrm>
          <a:prstGeom prst="rect">
            <a:avLst/>
          </a:prstGeom>
        </p:spPr>
      </p:pic>
      <p:pic>
        <p:nvPicPr>
          <p:cNvPr id="2050" name="Picture 2" descr="In 1930, a small Inuit village right off of Lake Angikuni was mysteriously abandoned. Joe Labelle, a fur trapper well known in the village, found that all the villagers had gone. He found unfinished shirts that still had needles in them and food hanging over fire pits. Even more disturbing, he found seven sled dogs dead from starvation and a grave that had been dug up. He reported this to the Royal Canadian Mounted Police, who conducted a search for the missing people; no one was ever f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2705" y="4533899"/>
            <a:ext cx="3048000" cy="2324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420942"/>
      </p:ext>
    </p:extLst>
  </p:cSld>
  <p:clrMapOvr>
    <a:masterClrMapping/>
  </p:clrMapOvr>
  <mc:AlternateContent xmlns:mc="http://schemas.openxmlformats.org/markup-compatibility/2006" xmlns:p14="http://schemas.microsoft.com/office/powerpoint/2010/main">
    <mc:Choice Requires="p14">
      <p:transition spd="slow" p14:dur="2000" advTm="64851"/>
    </mc:Choice>
    <mc:Fallback xmlns="">
      <p:transition spd="slow" advTm="6485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F834994-F9BC-46B0-AAB2-6AE0572AAFD8}"/>
              </a:ext>
            </a:extLst>
          </p:cNvPr>
          <p:cNvSpPr>
            <a:spLocks noGrp="1"/>
          </p:cNvSpPr>
          <p:nvPr>
            <p:ph type="title"/>
          </p:nvPr>
        </p:nvSpPr>
        <p:spPr>
          <a:xfrm>
            <a:off x="457200" y="-228600"/>
            <a:ext cx="8229600" cy="1371600"/>
          </a:xfrm>
        </p:spPr>
        <p:txBody>
          <a:bodyPr/>
          <a:lstStyle/>
          <a:p>
            <a:r>
              <a:rPr lang="en-US" dirty="0"/>
              <a:t>Food Production: Horticulture</a:t>
            </a:r>
            <a:endParaRPr lang="en-IN" dirty="0"/>
          </a:p>
        </p:txBody>
      </p:sp>
      <p:sp>
        <p:nvSpPr>
          <p:cNvPr id="5" name="Text Placeholder 2">
            <a:extLst>
              <a:ext uri="{FF2B5EF4-FFF2-40B4-BE49-F238E27FC236}">
                <a16:creationId xmlns:a16="http://schemas.microsoft.com/office/drawing/2014/main" id="{430B318F-C2CA-425A-85C7-BE2F2F994355}"/>
              </a:ext>
            </a:extLst>
          </p:cNvPr>
          <p:cNvSpPr>
            <a:spLocks noGrp="1"/>
          </p:cNvSpPr>
          <p:nvPr>
            <p:ph idx="1"/>
          </p:nvPr>
        </p:nvSpPr>
        <p:spPr>
          <a:xfrm>
            <a:off x="457200" y="990600"/>
            <a:ext cx="8229600" cy="4114800"/>
          </a:xfrm>
        </p:spPr>
        <p:txBody>
          <a:bodyPr/>
          <a:lstStyle/>
          <a:p>
            <a:r>
              <a:rPr lang="en-US" altLang="en-US" dirty="0">
                <a:ea typeface="ＭＳ Ｐゴシック" pitchFamily="34" charset="-128"/>
              </a:rPr>
              <a:t>Small communities of gardeners work with simple hand tools. No irrigation or plow.</a:t>
            </a:r>
          </a:p>
          <a:p>
            <a:pPr lvl="1"/>
            <a:r>
              <a:rPr lang="en-US" altLang="en-US" dirty="0">
                <a:ea typeface="ＭＳ Ｐゴシック" pitchFamily="34" charset="-128"/>
              </a:rPr>
              <a:t>Yanomamo horticulture: </a:t>
            </a:r>
            <a:r>
              <a:rPr lang="en-US" altLang="en-US" dirty="0" err="1">
                <a:ea typeface="ＭＳ Ｐゴシック" pitchFamily="34" charset="-128"/>
              </a:rPr>
              <a:t>swidden</a:t>
            </a:r>
            <a:r>
              <a:rPr lang="en-US" altLang="en-US" dirty="0">
                <a:ea typeface="ＭＳ Ｐゴシック" pitchFamily="34" charset="-128"/>
              </a:rPr>
              <a:t> farming (aka slash-and-burn cultivation)</a:t>
            </a:r>
          </a:p>
          <a:p>
            <a:pPr lvl="1"/>
            <a:r>
              <a:rPr lang="en-US" dirty="0">
                <a:ea typeface="ＭＳ Ｐゴシック" pitchFamily="34" charset="-128"/>
              </a:rPr>
              <a:t>Puebloan agriculture: </a:t>
            </a:r>
            <a:endParaRPr lang="en-IN" dirty="0"/>
          </a:p>
        </p:txBody>
      </p:sp>
      <p:pic>
        <p:nvPicPr>
          <p:cNvPr id="3074" name="Picture 2" descr="Two Natives in a Garden - Edible New Mexic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3440" y="2590800"/>
            <a:ext cx="3085482" cy="41148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ipcr.cseas.kyoto-u.ac.jp/wp-content/uploads/2019/03/fy2013iv-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0"/>
            <a:ext cx="4111863"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328807"/>
      </p:ext>
    </p:extLst>
  </p:cSld>
  <p:clrMapOvr>
    <a:masterClrMapping/>
  </p:clrMapOvr>
  <mc:AlternateContent xmlns:mc="http://schemas.openxmlformats.org/markup-compatibility/2006" xmlns:p14="http://schemas.microsoft.com/office/powerpoint/2010/main">
    <mc:Choice Requires="p14">
      <p:transition spd="slow" p14:dur="2000" advTm="61035"/>
    </mc:Choice>
    <mc:Fallback xmlns="">
      <p:transition spd="slow" advTm="61035"/>
    </mc:Fallback>
  </mc:AlternateContent>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Textured</Template>
  <TotalTime>4927</TotalTime>
  <Words>973</Words>
  <Application>Microsoft Office PowerPoint</Application>
  <PresentationFormat>On-screen Show (4:3)</PresentationFormat>
  <Paragraphs>86</Paragraphs>
  <Slides>19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Times New Roman</vt:lpstr>
      <vt:lpstr>Wingdings</vt:lpstr>
      <vt:lpstr>Tahoma</vt:lpstr>
      <vt:lpstr>Arial</vt:lpstr>
      <vt:lpstr>Textured</vt:lpstr>
      <vt:lpstr>Goals. Students will be able to:</vt:lpstr>
      <vt:lpstr>Political Organization</vt:lpstr>
      <vt:lpstr>As a general rule, political complexity corresponds closely with subsistence strategies. Remember Rule of 6.</vt:lpstr>
      <vt:lpstr>Sahlins’ and Service’s  Stage Typology for Evolution of Societies</vt:lpstr>
      <vt:lpstr>Relationships between Subsistence and Social Organization</vt:lpstr>
      <vt:lpstr>Food-Foraging (Hunting and Gathering)</vt:lpstr>
      <vt:lpstr>Band</vt:lpstr>
      <vt:lpstr>PowerPoint Presentation</vt:lpstr>
      <vt:lpstr>Food Production: Horticulture</vt:lpstr>
      <vt:lpstr>Tribes</vt:lpstr>
      <vt:lpstr>Agriculture</vt:lpstr>
      <vt:lpstr>Pastoralism</vt:lpstr>
      <vt:lpstr>Chiefdom</vt:lpstr>
      <vt:lpstr>Intensive Agriculture</vt:lpstr>
      <vt:lpstr>Primitive State</vt:lpstr>
      <vt:lpstr>Even More Efficient Food Production</vt:lpstr>
      <vt:lpstr>Industrial Food Production</vt:lpstr>
      <vt:lpstr>Imperial State  (China, India, Egypt, Mesoamerica) </vt:lpstr>
      <vt:lpstr>PowerPoint Presentation</vt:lpstr>
    </vt:vector>
  </TitlesOfParts>
  <Company>Dept. of Anthropology, University of New Mexico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Todd L. VanPool</dc:creator>
  <cp:lastModifiedBy>VanPool, Todd</cp:lastModifiedBy>
  <cp:revision>23</cp:revision>
  <dcterms:created xsi:type="dcterms:W3CDTF">2007-11-26T03:25:26Z</dcterms:created>
  <dcterms:modified xsi:type="dcterms:W3CDTF">2021-10-27T15:42:45Z</dcterms:modified>
</cp:coreProperties>
</file>