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16"/>
  </p:notesMasterIdLst>
  <p:sldIdLst>
    <p:sldId id="328" r:id="rId5"/>
    <p:sldId id="358" r:id="rId6"/>
    <p:sldId id="329" r:id="rId7"/>
    <p:sldId id="362" r:id="rId8"/>
    <p:sldId id="365" r:id="rId9"/>
    <p:sldId id="352" r:id="rId10"/>
    <p:sldId id="354" r:id="rId11"/>
    <p:sldId id="355" r:id="rId12"/>
    <p:sldId id="356" r:id="rId13"/>
    <p:sldId id="357" r:id="rId14"/>
    <p:sldId id="326"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5" autoAdjust="0"/>
  </p:normalViewPr>
  <p:slideViewPr>
    <p:cSldViewPr showGuides="1">
      <p:cViewPr varScale="1">
        <p:scale>
          <a:sx n="93" d="100"/>
          <a:sy n="93" d="100"/>
        </p:scale>
        <p:origin x="84" y="414"/>
      </p:cViewPr>
      <p:guideLst>
        <p:guide orient="horz" pos="15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panose="02020603050405020304" pitchFamily="18" charset="0"/>
              </a:defRPr>
            </a:lvl1pPr>
          </a:lstStyle>
          <a:p>
            <a:pPr>
              <a:defRPr/>
            </a:pPr>
            <a:endParaRPr lang="en-US" altLang="en-US"/>
          </a:p>
        </p:txBody>
      </p:sp>
      <p:sp>
        <p:nvSpPr>
          <p:cNvPr id="2253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panose="02020603050405020304" pitchFamily="18" charset="0"/>
              </a:defRPr>
            </a:lvl1pPr>
          </a:lstStyle>
          <a:p>
            <a:pPr>
              <a:defRPr/>
            </a:pPr>
            <a:endParaRPr lang="en-US" altLang="en-US"/>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71B16C1B-C329-400D-A105-D448A46522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2BAFEF-D25D-4616-9E35-0397BD436A16}"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1441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3906"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12390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25336C-623E-4F3C-BE86-64CD868CC52F}" type="slidenum">
              <a:rPr lang="en-US" altLang="en-US"/>
              <a:pPr>
                <a:defRPr/>
              </a:pPr>
              <a:t>‹#›</a:t>
            </a:fld>
            <a:endParaRPr lang="en-US" altLang="en-US"/>
          </a:p>
        </p:txBody>
      </p:sp>
    </p:spTree>
    <p:extLst>
      <p:ext uri="{BB962C8B-B14F-4D97-AF65-F5344CB8AC3E}">
        <p14:creationId xmlns:p14="http://schemas.microsoft.com/office/powerpoint/2010/main" val="238521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D826AE0-D6C5-4127-82C1-796543582764}" type="slidenum">
              <a:rPr lang="en-US" altLang="en-US"/>
              <a:pPr>
                <a:defRPr/>
              </a:pPr>
              <a:t>‹#›</a:t>
            </a:fld>
            <a:endParaRPr lang="en-US" altLang="en-US"/>
          </a:p>
        </p:txBody>
      </p:sp>
    </p:spTree>
    <p:extLst>
      <p:ext uri="{BB962C8B-B14F-4D97-AF65-F5344CB8AC3E}">
        <p14:creationId xmlns:p14="http://schemas.microsoft.com/office/powerpoint/2010/main" val="340786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B80E9B-D142-48BB-863C-31DE7DB4930B}" type="slidenum">
              <a:rPr lang="en-US" altLang="en-US"/>
              <a:pPr>
                <a:defRPr/>
              </a:pPr>
              <a:t>‹#›</a:t>
            </a:fld>
            <a:endParaRPr lang="en-US" altLang="en-US"/>
          </a:p>
        </p:txBody>
      </p:sp>
    </p:spTree>
    <p:extLst>
      <p:ext uri="{BB962C8B-B14F-4D97-AF65-F5344CB8AC3E}">
        <p14:creationId xmlns:p14="http://schemas.microsoft.com/office/powerpoint/2010/main" val="128640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EF1236-B987-4C71-B161-4A55E3F60783}" type="slidenum">
              <a:rPr lang="en-US" altLang="en-US"/>
              <a:pPr>
                <a:defRPr/>
              </a:pPr>
              <a:t>‹#›</a:t>
            </a:fld>
            <a:endParaRPr lang="en-US" altLang="en-US"/>
          </a:p>
        </p:txBody>
      </p:sp>
    </p:spTree>
    <p:extLst>
      <p:ext uri="{BB962C8B-B14F-4D97-AF65-F5344CB8AC3E}">
        <p14:creationId xmlns:p14="http://schemas.microsoft.com/office/powerpoint/2010/main" val="376874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4DF274-3A28-4D11-BC57-B69EE25C1385}" type="slidenum">
              <a:rPr lang="en-US" altLang="en-US"/>
              <a:pPr>
                <a:defRPr/>
              </a:pPr>
              <a:t>‹#›</a:t>
            </a:fld>
            <a:endParaRPr lang="en-US" altLang="en-US"/>
          </a:p>
        </p:txBody>
      </p:sp>
    </p:spTree>
    <p:extLst>
      <p:ext uri="{BB962C8B-B14F-4D97-AF65-F5344CB8AC3E}">
        <p14:creationId xmlns:p14="http://schemas.microsoft.com/office/powerpoint/2010/main" val="23797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42E4B5-39BF-4A1B-8358-48BDCBB6F405}" type="slidenum">
              <a:rPr lang="en-US" altLang="en-US"/>
              <a:pPr>
                <a:defRPr/>
              </a:pPr>
              <a:t>‹#›</a:t>
            </a:fld>
            <a:endParaRPr lang="en-US" altLang="en-US"/>
          </a:p>
        </p:txBody>
      </p:sp>
    </p:spTree>
    <p:extLst>
      <p:ext uri="{BB962C8B-B14F-4D97-AF65-F5344CB8AC3E}">
        <p14:creationId xmlns:p14="http://schemas.microsoft.com/office/powerpoint/2010/main" val="1455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930DEC6-0AA7-4092-9D64-D1DFC3808F99}" type="slidenum">
              <a:rPr lang="en-US" altLang="en-US"/>
              <a:pPr>
                <a:defRPr/>
              </a:pPr>
              <a:t>‹#›</a:t>
            </a:fld>
            <a:endParaRPr lang="en-US" altLang="en-US"/>
          </a:p>
        </p:txBody>
      </p:sp>
    </p:spTree>
    <p:extLst>
      <p:ext uri="{BB962C8B-B14F-4D97-AF65-F5344CB8AC3E}">
        <p14:creationId xmlns:p14="http://schemas.microsoft.com/office/powerpoint/2010/main" val="334618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87B0DBB-C6D1-47BD-B45B-4DDD0BF44851}" type="slidenum">
              <a:rPr lang="en-US" altLang="en-US"/>
              <a:pPr>
                <a:defRPr/>
              </a:pPr>
              <a:t>‹#›</a:t>
            </a:fld>
            <a:endParaRPr lang="en-US" altLang="en-US"/>
          </a:p>
        </p:txBody>
      </p:sp>
    </p:spTree>
    <p:extLst>
      <p:ext uri="{BB962C8B-B14F-4D97-AF65-F5344CB8AC3E}">
        <p14:creationId xmlns:p14="http://schemas.microsoft.com/office/powerpoint/2010/main" val="235102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AB05600-CB70-49BC-8764-BB63122ED562}" type="slidenum">
              <a:rPr lang="en-US" altLang="en-US"/>
              <a:pPr>
                <a:defRPr/>
              </a:pPr>
              <a:t>‹#›</a:t>
            </a:fld>
            <a:endParaRPr lang="en-US" altLang="en-US"/>
          </a:p>
        </p:txBody>
      </p:sp>
    </p:spTree>
    <p:extLst>
      <p:ext uri="{BB962C8B-B14F-4D97-AF65-F5344CB8AC3E}">
        <p14:creationId xmlns:p14="http://schemas.microsoft.com/office/powerpoint/2010/main" val="338808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2176DA-5A95-4982-82B2-EA59966D4FB0}" type="slidenum">
              <a:rPr lang="en-US" altLang="en-US"/>
              <a:pPr>
                <a:defRPr/>
              </a:pPr>
              <a:t>‹#›</a:t>
            </a:fld>
            <a:endParaRPr lang="en-US" altLang="en-US"/>
          </a:p>
        </p:txBody>
      </p:sp>
    </p:spTree>
    <p:extLst>
      <p:ext uri="{BB962C8B-B14F-4D97-AF65-F5344CB8AC3E}">
        <p14:creationId xmlns:p14="http://schemas.microsoft.com/office/powerpoint/2010/main" val="2012800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94938A7-7B10-4F50-9F6D-1B6A64684374}" type="slidenum">
              <a:rPr lang="en-US" altLang="en-US"/>
              <a:pPr>
                <a:defRPr/>
              </a:pPr>
              <a:t>‹#›</a:t>
            </a:fld>
            <a:endParaRPr lang="en-US" altLang="en-US"/>
          </a:p>
        </p:txBody>
      </p:sp>
    </p:spTree>
    <p:extLst>
      <p:ext uri="{BB962C8B-B14F-4D97-AF65-F5344CB8AC3E}">
        <p14:creationId xmlns:p14="http://schemas.microsoft.com/office/powerpoint/2010/main" val="283817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883"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228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228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5483FB22-080C-4748-80E1-98F03AD03AB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04800"/>
            <a:ext cx="8229600" cy="1371600"/>
          </a:xfrm>
        </p:spPr>
        <p:txBody>
          <a:bodyPr/>
          <a:lstStyle/>
          <a:p>
            <a:pPr>
              <a:defRPr/>
            </a:pPr>
            <a:r>
              <a:rPr lang="en-US" dirty="0"/>
              <a:t>Goals. Students will be able to:</a:t>
            </a:r>
          </a:p>
        </p:txBody>
      </p:sp>
      <p:sp>
        <p:nvSpPr>
          <p:cNvPr id="3" name="Content Placeholder 2"/>
          <p:cNvSpPr>
            <a:spLocks noGrp="1"/>
          </p:cNvSpPr>
          <p:nvPr>
            <p:ph idx="1"/>
          </p:nvPr>
        </p:nvSpPr>
        <p:spPr>
          <a:xfrm>
            <a:off x="469900" y="762000"/>
            <a:ext cx="8229600" cy="4114800"/>
          </a:xfrm>
        </p:spPr>
        <p:txBody>
          <a:bodyPr/>
          <a:lstStyle/>
          <a:p>
            <a:pPr>
              <a:defRPr/>
            </a:pPr>
            <a:r>
              <a:rPr lang="en-US" sz="2800" dirty="0"/>
              <a:t>Define gender and explain why it is important.</a:t>
            </a:r>
          </a:p>
          <a:p>
            <a:pPr>
              <a:defRPr/>
            </a:pPr>
            <a:r>
              <a:rPr lang="en-US" sz="2800" dirty="0"/>
              <a:t>Define sex-based divisions of labor.</a:t>
            </a:r>
          </a:p>
          <a:p>
            <a:pPr>
              <a:defRPr/>
            </a:pPr>
            <a:r>
              <a:rPr lang="en-US" sz="2800" dirty="0"/>
              <a:t>Explain why they are important.</a:t>
            </a:r>
          </a:p>
          <a:p>
            <a:pPr>
              <a:defRPr/>
            </a:pPr>
            <a:r>
              <a:rPr lang="en-US" sz="2800" dirty="0"/>
              <a:t>Explain common patterns associated with sex-based divisions of labor.</a:t>
            </a:r>
          </a:p>
          <a:p>
            <a:pPr>
              <a:defRPr/>
            </a:pPr>
            <a:endParaRPr lang="en-US" sz="2800" dirty="0"/>
          </a:p>
          <a:p>
            <a:pPr marL="0" indent="0">
              <a:buNone/>
              <a:defRPr/>
            </a:pPr>
            <a:endParaRPr lang="en-US" sz="2800" dirty="0"/>
          </a:p>
        </p:txBody>
      </p:sp>
      <p:pic>
        <p:nvPicPr>
          <p:cNvPr id="30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111" y="3400746"/>
            <a:ext cx="5255778" cy="349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725450"/>
      </p:ext>
    </p:extLst>
  </p:cSld>
  <p:clrMapOvr>
    <a:masterClrMapping/>
  </p:clrMapOvr>
  <mc:AlternateContent xmlns:mc="http://schemas.openxmlformats.org/markup-compatibility/2006" xmlns:p14="http://schemas.microsoft.com/office/powerpoint/2010/main">
    <mc:Choice Requires="p14">
      <p:transition spd="slow" p14:dur="2000" advTm="49031"/>
    </mc:Choice>
    <mc:Fallback xmlns="">
      <p:transition spd="slow" advTm="490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24D9CF-5B3B-4727-9570-8F4FE31CDD77}"/>
              </a:ext>
            </a:extLst>
          </p:cNvPr>
          <p:cNvSpPr>
            <a:spLocks noGrp="1"/>
          </p:cNvSpPr>
          <p:nvPr>
            <p:ph type="title"/>
          </p:nvPr>
        </p:nvSpPr>
        <p:spPr>
          <a:xfrm>
            <a:off x="421105" y="-304800"/>
            <a:ext cx="8229600" cy="1371600"/>
          </a:xfrm>
        </p:spPr>
        <p:txBody>
          <a:bodyPr/>
          <a:lstStyle/>
          <a:p>
            <a:r>
              <a:rPr lang="en-US" dirty="0"/>
              <a:t>Division of Labor by Age</a:t>
            </a:r>
            <a:endParaRPr lang="en-IN" dirty="0"/>
          </a:p>
        </p:txBody>
      </p:sp>
      <p:sp>
        <p:nvSpPr>
          <p:cNvPr id="5" name="Text Placeholder 2">
            <a:extLst>
              <a:ext uri="{FF2B5EF4-FFF2-40B4-BE49-F238E27FC236}">
                <a16:creationId xmlns:a16="http://schemas.microsoft.com/office/drawing/2014/main" id="{16DAEBAF-E8AB-4522-9DCB-6E564F149082}"/>
              </a:ext>
            </a:extLst>
          </p:cNvPr>
          <p:cNvSpPr>
            <a:spLocks noGrp="1"/>
          </p:cNvSpPr>
          <p:nvPr>
            <p:ph idx="1"/>
          </p:nvPr>
        </p:nvSpPr>
        <p:spPr>
          <a:xfrm>
            <a:off x="429126" y="1066800"/>
            <a:ext cx="8229600" cy="4114800"/>
          </a:xfrm>
        </p:spPr>
        <p:txBody>
          <a:bodyPr/>
          <a:lstStyle/>
          <a:p>
            <a:r>
              <a:rPr lang="en-US" altLang="en-US" dirty="0">
                <a:ea typeface="ＭＳ Ｐゴシック" pitchFamily="34" charset="-128"/>
              </a:rPr>
              <a:t>In all societies, there is some type of division of labor by age:</a:t>
            </a:r>
          </a:p>
          <a:p>
            <a:pPr lvl="1"/>
            <a:r>
              <a:rPr lang="en-US" altLang="en-US" dirty="0">
                <a:ea typeface="ＭＳ Ｐゴシック" pitchFamily="34" charset="-128"/>
              </a:rPr>
              <a:t>In traditional farming societies, children and older people make a greater contribution to the economy in terms of work than in postindustrial societies.</a:t>
            </a:r>
            <a:endParaRPr lang="en-IN" dirty="0"/>
          </a:p>
        </p:txBody>
      </p:sp>
      <p:pic>
        <p:nvPicPr>
          <p:cNvPr id="4098" name="Picture 2" descr="https://hraf.yale.edu/wp-content/uploads/2015/02/15270828604_f2e84c1e45_children-village-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4672627"/>
            <a:ext cx="3157989" cy="21095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4267199"/>
            <a:ext cx="3166009" cy="369332"/>
          </a:xfrm>
          <a:prstGeom prst="rect">
            <a:avLst/>
          </a:prstGeom>
          <a:noFill/>
        </p:spPr>
        <p:txBody>
          <a:bodyPr wrap="square" rtlCol="0">
            <a:spAutoFit/>
          </a:bodyPr>
          <a:lstStyle/>
          <a:p>
            <a:pPr algn="ctr"/>
            <a:r>
              <a:rPr lang="en-US" dirty="0"/>
              <a:t>Guatemala girls farming</a:t>
            </a:r>
          </a:p>
        </p:txBody>
      </p:sp>
      <p:pic>
        <p:nvPicPr>
          <p:cNvPr id="4100" name="Picture 4" descr="children africa wor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90896"/>
            <a:ext cx="1725784" cy="25912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67400" y="3430014"/>
            <a:ext cx="2613938" cy="646331"/>
          </a:xfrm>
          <a:prstGeom prst="rect">
            <a:avLst/>
          </a:prstGeom>
          <a:noFill/>
        </p:spPr>
        <p:txBody>
          <a:bodyPr wrap="square" rtlCol="0">
            <a:spAutoFit/>
          </a:bodyPr>
          <a:lstStyle/>
          <a:p>
            <a:pPr algn="ctr"/>
            <a:r>
              <a:rPr lang="en-US" dirty="0"/>
              <a:t>Igbo (Nigeria) girls carrying water</a:t>
            </a:r>
          </a:p>
        </p:txBody>
      </p:sp>
    </p:spTree>
    <p:extLst>
      <p:ext uri="{BB962C8B-B14F-4D97-AF65-F5344CB8AC3E}">
        <p14:creationId xmlns:p14="http://schemas.microsoft.com/office/powerpoint/2010/main" val="3434079057"/>
      </p:ext>
    </p:extLst>
  </p:cSld>
  <p:clrMapOvr>
    <a:masterClrMapping/>
  </p:clrMapOvr>
  <mc:AlternateContent xmlns:mc="http://schemas.openxmlformats.org/markup-compatibility/2006" xmlns:p14="http://schemas.microsoft.com/office/powerpoint/2010/main">
    <mc:Choice Requires="p14">
      <p:transition spd="slow" p14:dur="2000" advTm="144827"/>
    </mc:Choice>
    <mc:Fallback xmlns="">
      <p:transition spd="slow" advTm="14482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aquime mo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88"/>
            <a:ext cx="77724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046970"/>
      </p:ext>
    </p:extLst>
  </p:cSld>
  <p:clrMapOvr>
    <a:masterClrMapping/>
  </p:clrMapOvr>
  <mc:AlternateContent xmlns:mc="http://schemas.openxmlformats.org/markup-compatibility/2006" xmlns:p14="http://schemas.microsoft.com/office/powerpoint/2010/main">
    <mc:Choice Requires="p14">
      <p:transition spd="slow" p14:dur="2000" advTm="19282"/>
    </mc:Choice>
    <mc:Fallback xmlns="">
      <p:transition spd="slow" advTm="1928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r>
              <a:rPr lang="en-US" dirty="0"/>
              <a:t>What is Gender?</a:t>
            </a:r>
          </a:p>
        </p:txBody>
      </p:sp>
      <p:sp>
        <p:nvSpPr>
          <p:cNvPr id="3" name="Content Placeholder 2"/>
          <p:cNvSpPr>
            <a:spLocks noGrp="1"/>
          </p:cNvSpPr>
          <p:nvPr>
            <p:ph idx="1"/>
          </p:nvPr>
        </p:nvSpPr>
        <p:spPr>
          <a:xfrm>
            <a:off x="457200" y="1066800"/>
            <a:ext cx="8229600" cy="4114800"/>
          </a:xfrm>
        </p:spPr>
        <p:txBody>
          <a:bodyPr/>
          <a:lstStyle/>
          <a:p>
            <a:r>
              <a:rPr lang="en-US" sz="2400" dirty="0"/>
              <a:t>Social categories that structure the expression of biological sex in culture. Not the same as biological sex, but always includes categories of men and women associated with males and females. Sometimes transgendered individuals, sometimes additional genders.</a:t>
            </a:r>
          </a:p>
          <a:p>
            <a:r>
              <a:rPr lang="en-US" sz="2400" dirty="0"/>
              <a:t>What it means to be a man or woman varies from culture to culture.</a:t>
            </a:r>
          </a:p>
        </p:txBody>
      </p:sp>
      <p:pic>
        <p:nvPicPr>
          <p:cNvPr id="5122" name="Picture 2" descr="Oil painting of sharbat gula afghan girl Steve | Etsy | Famous portraits,  Afghan girl, Steve mccur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148" y="4569054"/>
            <a:ext cx="1600200" cy="23151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fghanistan Photograph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84" r="24505"/>
          <a:stretch/>
        </p:blipFill>
        <p:spPr bwMode="auto">
          <a:xfrm>
            <a:off x="4800600" y="4569054"/>
            <a:ext cx="1905000" cy="228894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upload.wikimedia.org/wikipedia/commons/1/18/Vibia_Sabina_%28Villa_Adriana%29_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002" y="4633610"/>
            <a:ext cx="1648505" cy="2194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6934798" y="4536396"/>
            <a:ext cx="1528768" cy="2292033"/>
          </a:xfrm>
          <a:prstGeom prst="rect">
            <a:avLst/>
          </a:prstGeom>
        </p:spPr>
      </p:pic>
    </p:spTree>
    <p:extLst>
      <p:ext uri="{BB962C8B-B14F-4D97-AF65-F5344CB8AC3E}">
        <p14:creationId xmlns:p14="http://schemas.microsoft.com/office/powerpoint/2010/main" val="2288907736"/>
      </p:ext>
    </p:extLst>
  </p:cSld>
  <p:clrMapOvr>
    <a:masterClrMapping/>
  </p:clrMapOvr>
  <mc:AlternateContent xmlns:mc="http://schemas.openxmlformats.org/markup-compatibility/2006" xmlns:p14="http://schemas.microsoft.com/office/powerpoint/2010/main">
    <mc:Choice Requires="p14">
      <p:transition spd="slow" p14:dur="2000" advTm="121468"/>
    </mc:Choice>
    <mc:Fallback xmlns="">
      <p:transition spd="slow" advTm="12146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371600"/>
          </a:xfrm>
        </p:spPr>
        <p:txBody>
          <a:bodyPr/>
          <a:lstStyle/>
          <a:p>
            <a:pPr eaLnBrk="1" hangingPunct="1">
              <a:defRPr/>
            </a:pPr>
            <a:r>
              <a:rPr lang="en-US" sz="7200" dirty="0"/>
              <a:t>Why Does Gender Matter?</a:t>
            </a:r>
          </a:p>
        </p:txBody>
      </p:sp>
    </p:spTree>
    <p:extLst>
      <p:ext uri="{BB962C8B-B14F-4D97-AF65-F5344CB8AC3E}">
        <p14:creationId xmlns:p14="http://schemas.microsoft.com/office/powerpoint/2010/main" val="167427253"/>
      </p:ext>
    </p:extLst>
  </p:cSld>
  <p:clrMapOvr>
    <a:masterClrMapping/>
  </p:clrMapOvr>
  <mc:AlternateContent xmlns:mc="http://schemas.openxmlformats.org/markup-compatibility/2006" xmlns:p14="http://schemas.microsoft.com/office/powerpoint/2010/main">
    <mc:Choice Requires="p14">
      <p:transition spd="slow" p14:dur="2000" advTm="3822"/>
    </mc:Choice>
    <mc:Fallback xmlns="">
      <p:transition spd="slow" advTm="382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114800"/>
          </a:xfrm>
        </p:spPr>
        <p:txBody>
          <a:bodyPr/>
          <a:lstStyle/>
          <a:p>
            <a:pPr eaLnBrk="1" hangingPunct="1">
              <a:defRPr/>
            </a:pPr>
            <a:r>
              <a:rPr lang="en-US" sz="2800" dirty="0"/>
              <a:t>Every culture has gender distinctions. (In fact, all primates behaviorally and socially distinguish between males and females.)</a:t>
            </a:r>
          </a:p>
          <a:p>
            <a:pPr eaLnBrk="1" hangingPunct="1">
              <a:defRPr/>
            </a:pPr>
            <a:r>
              <a:rPr lang="en-US" sz="2800" dirty="0"/>
              <a:t>Gender is typically of singular importance to social identity.</a:t>
            </a:r>
          </a:p>
          <a:p>
            <a:pPr lvl="1" eaLnBrk="1" hangingPunct="1">
              <a:defRPr/>
            </a:pPr>
            <a:r>
              <a:rPr lang="en-US" sz="2400" dirty="0"/>
              <a:t>Economically import: sex-based divisions of labor.</a:t>
            </a:r>
          </a:p>
          <a:p>
            <a:pPr lvl="1" eaLnBrk="1" hangingPunct="1">
              <a:defRPr/>
            </a:pPr>
            <a:r>
              <a:rPr lang="en-US" sz="2400" dirty="0"/>
              <a:t>Typically central to raising children.</a:t>
            </a:r>
          </a:p>
          <a:p>
            <a:pPr lvl="1" eaLnBrk="1" hangingPunct="1">
              <a:defRPr/>
            </a:pPr>
            <a:r>
              <a:rPr lang="en-US" sz="2400" dirty="0"/>
              <a:t>Typically influences/determines peer group, social obligations, and social opportunities.</a:t>
            </a:r>
          </a:p>
        </p:txBody>
      </p:sp>
      <p:sp>
        <p:nvSpPr>
          <p:cNvPr id="6" name="Title 1"/>
          <p:cNvSpPr>
            <a:spLocks noGrp="1"/>
          </p:cNvSpPr>
          <p:nvPr>
            <p:ph type="title"/>
          </p:nvPr>
        </p:nvSpPr>
        <p:spPr>
          <a:xfrm>
            <a:off x="304800" y="391236"/>
            <a:ext cx="8229600" cy="1371600"/>
          </a:xfrm>
        </p:spPr>
        <p:txBody>
          <a:bodyPr/>
          <a:lstStyle/>
          <a:p>
            <a:pPr eaLnBrk="1" hangingPunct="1">
              <a:defRPr/>
            </a:pPr>
            <a:r>
              <a:rPr lang="en-US" sz="7200" dirty="0"/>
              <a:t>Why Does Gender Matter?</a:t>
            </a:r>
          </a:p>
        </p:txBody>
      </p:sp>
    </p:spTree>
    <p:extLst>
      <p:ext uri="{BB962C8B-B14F-4D97-AF65-F5344CB8AC3E}">
        <p14:creationId xmlns:p14="http://schemas.microsoft.com/office/powerpoint/2010/main" val="2402475243"/>
      </p:ext>
    </p:extLst>
  </p:cSld>
  <p:clrMapOvr>
    <a:masterClrMapping/>
  </p:clrMapOvr>
  <mc:AlternateContent xmlns:mc="http://schemas.openxmlformats.org/markup-compatibility/2006" xmlns:p14="http://schemas.microsoft.com/office/powerpoint/2010/main">
    <mc:Choice Requires="p14">
      <p:transition spd="slow" p14:dur="2000" advTm="154755"/>
    </mc:Choice>
    <mc:Fallback xmlns="">
      <p:transition spd="slow" advTm="15475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r>
              <a:rPr lang="en-US" dirty="0"/>
              <a:t>Sex-based Divisions of Labor</a:t>
            </a:r>
          </a:p>
        </p:txBody>
      </p:sp>
      <p:sp>
        <p:nvSpPr>
          <p:cNvPr id="4" name="Text Placeholder 2">
            <a:extLst>
              <a:ext uri="{FF2B5EF4-FFF2-40B4-BE49-F238E27FC236}">
                <a16:creationId xmlns:a16="http://schemas.microsoft.com/office/drawing/2014/main" id="{266C7096-D020-4149-9F00-29E617C05C7B}"/>
              </a:ext>
            </a:extLst>
          </p:cNvPr>
          <p:cNvSpPr>
            <a:spLocks noGrp="1"/>
          </p:cNvSpPr>
          <p:nvPr>
            <p:ph idx="1"/>
          </p:nvPr>
        </p:nvSpPr>
        <p:spPr>
          <a:xfrm>
            <a:off x="457200" y="1219200"/>
            <a:ext cx="8229600" cy="4114800"/>
          </a:xfrm>
        </p:spPr>
        <p:txBody>
          <a:bodyPr/>
          <a:lstStyle/>
          <a:p>
            <a:r>
              <a:rPr lang="en-US" sz="2400" dirty="0"/>
              <a:t>Brown (1970): Women engage in repetitive, interruptible, non-dangerous work that was consistent with child care. Men complete tasks that require physical strength, sudden energy expenditure,  frequent travel, and/or dangerous.</a:t>
            </a:r>
            <a:endParaRPr lang="en-IN" sz="2400" dirty="0"/>
          </a:p>
        </p:txBody>
      </p:sp>
      <p:pic>
        <p:nvPicPr>
          <p:cNvPr id="5" name="Picture 4"/>
          <p:cNvPicPr>
            <a:picLocks noChangeAspect="1"/>
          </p:cNvPicPr>
          <p:nvPr/>
        </p:nvPicPr>
        <p:blipFill>
          <a:blip r:embed="rId2"/>
          <a:stretch>
            <a:fillRect/>
          </a:stretch>
        </p:blipFill>
        <p:spPr>
          <a:xfrm>
            <a:off x="1295400" y="3352799"/>
            <a:ext cx="2667001" cy="3351144"/>
          </a:xfrm>
          <a:prstGeom prst="rect">
            <a:avLst/>
          </a:prstGeom>
        </p:spPr>
      </p:pic>
      <p:pic>
        <p:nvPicPr>
          <p:cNvPr id="1028"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352799"/>
            <a:ext cx="2380074" cy="335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47138"/>
      </p:ext>
    </p:extLst>
  </p:cSld>
  <p:clrMapOvr>
    <a:masterClrMapping/>
  </p:clrMapOvr>
  <mc:AlternateContent xmlns:mc="http://schemas.openxmlformats.org/markup-compatibility/2006" xmlns:p14="http://schemas.microsoft.com/office/powerpoint/2010/main">
    <mc:Choice Requires="p14">
      <p:transition spd="slow" p14:dur="2000" advTm="83583"/>
    </mc:Choice>
    <mc:Fallback xmlns="">
      <p:transition spd="slow" advTm="835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Sex-based Divisions of Labor</a:t>
            </a:r>
          </a:p>
        </p:txBody>
      </p:sp>
      <p:sp>
        <p:nvSpPr>
          <p:cNvPr id="4" name="Text Placeholder 2">
            <a:extLst>
              <a:ext uri="{FF2B5EF4-FFF2-40B4-BE49-F238E27FC236}">
                <a16:creationId xmlns:a16="http://schemas.microsoft.com/office/drawing/2014/main" id="{266C7096-D020-4149-9F00-29E617C05C7B}"/>
              </a:ext>
            </a:extLst>
          </p:cNvPr>
          <p:cNvSpPr>
            <a:spLocks noGrp="1"/>
          </p:cNvSpPr>
          <p:nvPr>
            <p:ph idx="1"/>
          </p:nvPr>
        </p:nvSpPr>
        <p:spPr>
          <a:xfrm>
            <a:off x="762000" y="2057400"/>
            <a:ext cx="8229600" cy="4114800"/>
          </a:xfrm>
        </p:spPr>
        <p:txBody>
          <a:bodyPr/>
          <a:lstStyle/>
          <a:p>
            <a:r>
              <a:rPr lang="en-US" dirty="0"/>
              <a:t>There are three common patterns of division of labor by gender:</a:t>
            </a:r>
          </a:p>
          <a:p>
            <a:pPr lvl="1"/>
            <a:r>
              <a:rPr lang="en-US" dirty="0"/>
              <a:t>flexible/integrated pattern</a:t>
            </a:r>
          </a:p>
          <a:p>
            <a:pPr lvl="1"/>
            <a:r>
              <a:rPr lang="en-US" dirty="0"/>
              <a:t>segregated pattern</a:t>
            </a:r>
          </a:p>
          <a:p>
            <a:pPr lvl="1"/>
            <a:r>
              <a:rPr lang="en-US" dirty="0"/>
              <a:t>dual sex configuration</a:t>
            </a:r>
            <a:endParaRPr lang="en-IN" dirty="0"/>
          </a:p>
        </p:txBody>
      </p:sp>
    </p:spTree>
    <p:extLst>
      <p:ext uri="{BB962C8B-B14F-4D97-AF65-F5344CB8AC3E}">
        <p14:creationId xmlns:p14="http://schemas.microsoft.com/office/powerpoint/2010/main" val="816928403"/>
      </p:ext>
    </p:extLst>
  </p:cSld>
  <p:clrMapOvr>
    <a:masterClrMapping/>
  </p:clrMapOvr>
  <mc:AlternateContent xmlns:mc="http://schemas.openxmlformats.org/markup-compatibility/2006" xmlns:p14="http://schemas.microsoft.com/office/powerpoint/2010/main">
    <mc:Choice Requires="p14">
      <p:transition spd="slow" p14:dur="2000" advTm="28348"/>
    </mc:Choice>
    <mc:Fallback xmlns="">
      <p:transition spd="slow" advTm="2834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FE9F7-C11F-43BA-BBD8-4EE5376848D0}"/>
              </a:ext>
            </a:extLst>
          </p:cNvPr>
          <p:cNvSpPr>
            <a:spLocks noGrp="1"/>
          </p:cNvSpPr>
          <p:nvPr>
            <p:ph type="title"/>
          </p:nvPr>
        </p:nvSpPr>
        <p:spPr>
          <a:xfrm>
            <a:off x="457200" y="0"/>
            <a:ext cx="8229600" cy="1371600"/>
          </a:xfrm>
        </p:spPr>
        <p:txBody>
          <a:bodyPr/>
          <a:lstStyle/>
          <a:p>
            <a:r>
              <a:rPr lang="en-US" dirty="0"/>
              <a:t>Flexible/Integrated Pattern</a:t>
            </a:r>
            <a:endParaRPr lang="en-IN" dirty="0"/>
          </a:p>
        </p:txBody>
      </p:sp>
      <p:sp>
        <p:nvSpPr>
          <p:cNvPr id="5" name="Text Placeholder 2">
            <a:extLst>
              <a:ext uri="{FF2B5EF4-FFF2-40B4-BE49-F238E27FC236}">
                <a16:creationId xmlns:a16="http://schemas.microsoft.com/office/drawing/2014/main" id="{6DA102B3-1F44-40E7-80F5-B73EA230392F}"/>
              </a:ext>
            </a:extLst>
          </p:cNvPr>
          <p:cNvSpPr>
            <a:spLocks noGrp="1"/>
          </p:cNvSpPr>
          <p:nvPr>
            <p:ph idx="1"/>
          </p:nvPr>
        </p:nvSpPr>
        <p:spPr>
          <a:xfrm>
            <a:off x="76200" y="1371600"/>
            <a:ext cx="4876800" cy="4114800"/>
          </a:xfrm>
        </p:spPr>
        <p:txBody>
          <a:bodyPr/>
          <a:lstStyle/>
          <a:p>
            <a:r>
              <a:rPr lang="en-US" altLang="en-US" sz="2800" dirty="0">
                <a:ea typeface="ＭＳ Ｐゴシック" pitchFamily="34" charset="-128"/>
              </a:rPr>
              <a:t>Flexible/integrated pattern:</a:t>
            </a:r>
          </a:p>
          <a:p>
            <a:pPr lvl="1"/>
            <a:r>
              <a:rPr lang="en-US" altLang="en-US" sz="2400" dirty="0">
                <a:ea typeface="ＭＳ Ｐゴシック" pitchFamily="34" charset="-128"/>
              </a:rPr>
              <a:t>Common among H-G and subsistence farmers.</a:t>
            </a:r>
          </a:p>
          <a:p>
            <a:pPr lvl="1"/>
            <a:r>
              <a:rPr lang="en-US" altLang="en-US" sz="2400" dirty="0">
                <a:ea typeface="ＭＳ Ｐゴシック" pitchFamily="34" charset="-128"/>
              </a:rPr>
              <a:t>Men and women perform up to 35 percent of activities with equal participation.</a:t>
            </a:r>
          </a:p>
          <a:p>
            <a:pPr lvl="1"/>
            <a:r>
              <a:rPr lang="en-US" altLang="en-US" sz="2400" dirty="0">
                <a:ea typeface="ＭＳ Ｐゴシック" pitchFamily="34" charset="-128"/>
              </a:rPr>
              <a:t>Adult men and women interact with each other on a relatively equal basis.</a:t>
            </a:r>
            <a:endParaRPr lang="en-IN" sz="2400" dirty="0"/>
          </a:p>
        </p:txBody>
      </p:sp>
      <p:pic>
        <p:nvPicPr>
          <p:cNvPr id="6" name="Picture 5"/>
          <p:cNvPicPr>
            <a:picLocks noChangeAspect="1"/>
          </p:cNvPicPr>
          <p:nvPr/>
        </p:nvPicPr>
        <p:blipFill>
          <a:blip r:embed="rId2"/>
          <a:stretch>
            <a:fillRect/>
          </a:stretch>
        </p:blipFill>
        <p:spPr>
          <a:xfrm>
            <a:off x="4953000" y="1379621"/>
            <a:ext cx="4052888" cy="4819650"/>
          </a:xfrm>
          <a:prstGeom prst="rect">
            <a:avLst/>
          </a:prstGeom>
        </p:spPr>
      </p:pic>
    </p:spTree>
    <p:extLst>
      <p:ext uri="{BB962C8B-B14F-4D97-AF65-F5344CB8AC3E}">
        <p14:creationId xmlns:p14="http://schemas.microsoft.com/office/powerpoint/2010/main" val="4225733448"/>
      </p:ext>
    </p:extLst>
  </p:cSld>
  <p:clrMapOvr>
    <a:masterClrMapping/>
  </p:clrMapOvr>
  <mc:AlternateContent xmlns:mc="http://schemas.openxmlformats.org/markup-compatibility/2006" xmlns:p14="http://schemas.microsoft.com/office/powerpoint/2010/main">
    <mc:Choice Requires="p14">
      <p:transition spd="slow" p14:dur="2000" advTm="121015"/>
    </mc:Choice>
    <mc:Fallback xmlns="">
      <p:transition spd="slow" advTm="12101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77F69B-205B-4488-A190-60E0137D3B5C}"/>
              </a:ext>
            </a:extLst>
          </p:cNvPr>
          <p:cNvSpPr>
            <a:spLocks noGrp="1"/>
          </p:cNvSpPr>
          <p:nvPr>
            <p:ph type="title"/>
          </p:nvPr>
        </p:nvSpPr>
        <p:spPr>
          <a:xfrm>
            <a:off x="457200" y="-304800"/>
            <a:ext cx="8229600" cy="1371600"/>
          </a:xfrm>
        </p:spPr>
        <p:txBody>
          <a:bodyPr/>
          <a:lstStyle/>
          <a:p>
            <a:r>
              <a:rPr lang="en-US" dirty="0"/>
              <a:t>Segregated Pattern</a:t>
            </a:r>
            <a:endParaRPr lang="en-IN" dirty="0"/>
          </a:p>
        </p:txBody>
      </p:sp>
      <p:sp>
        <p:nvSpPr>
          <p:cNvPr id="5" name="Text Placeholder 2">
            <a:extLst>
              <a:ext uri="{FF2B5EF4-FFF2-40B4-BE49-F238E27FC236}">
                <a16:creationId xmlns:a16="http://schemas.microsoft.com/office/drawing/2014/main" id="{03E700D4-4AA8-4CBC-B702-526BBE4E3B59}"/>
              </a:ext>
            </a:extLst>
          </p:cNvPr>
          <p:cNvSpPr>
            <a:spLocks noGrp="1"/>
          </p:cNvSpPr>
          <p:nvPr>
            <p:ph idx="1"/>
          </p:nvPr>
        </p:nvSpPr>
        <p:spPr>
          <a:xfrm>
            <a:off x="493295" y="914400"/>
            <a:ext cx="8229600" cy="4114800"/>
          </a:xfrm>
        </p:spPr>
        <p:txBody>
          <a:bodyPr/>
          <a:lstStyle/>
          <a:p>
            <a:r>
              <a:rPr lang="en-US" altLang="en-US" sz="2800" dirty="0">
                <a:ea typeface="ＭＳ Ｐゴシック" pitchFamily="34" charset="-128"/>
              </a:rPr>
              <a:t>Segregated pattern:</a:t>
            </a:r>
          </a:p>
          <a:p>
            <a:pPr lvl="1"/>
            <a:r>
              <a:rPr lang="en-US" altLang="en-US" sz="2400" dirty="0">
                <a:ea typeface="ＭＳ Ｐゴシック" pitchFamily="34" charset="-128"/>
              </a:rPr>
              <a:t>Most work defined as masculine or feminine. Men and women rarely engage in joint efforts.</a:t>
            </a:r>
          </a:p>
          <a:p>
            <a:pPr lvl="1"/>
            <a:r>
              <a:rPr lang="en-US" altLang="en-US" sz="2400" dirty="0">
                <a:ea typeface="ＭＳ Ｐゴシック" pitchFamily="34" charset="-128"/>
              </a:rPr>
              <a:t>Common in pastoral nomadic, intensive agricultural, and industrial societies.</a:t>
            </a:r>
          </a:p>
        </p:txBody>
      </p:sp>
      <p:pic>
        <p:nvPicPr>
          <p:cNvPr id="2050" name="Picture 2" descr="Aztec Weaver, Florentine Codex"/>
          <p:cNvPicPr>
            <a:picLocks noChangeAspect="1" noChangeArrowheads="1"/>
          </p:cNvPicPr>
          <p:nvPr/>
        </p:nvPicPr>
        <p:blipFill rotWithShape="1">
          <a:blip r:embed="rId2">
            <a:extLst>
              <a:ext uri="{28A0092B-C50C-407E-A947-70E740481C1C}">
                <a14:useLocalDpi xmlns:a14="http://schemas.microsoft.com/office/drawing/2010/main" val="0"/>
              </a:ext>
            </a:extLst>
          </a:blip>
          <a:srcRect t="4714" b="7941"/>
          <a:stretch/>
        </p:blipFill>
        <p:spPr bwMode="auto">
          <a:xfrm>
            <a:off x="4752975" y="3958388"/>
            <a:ext cx="4167108" cy="27939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7306" y="3316069"/>
            <a:ext cx="3933824" cy="646331"/>
          </a:xfrm>
          <a:prstGeom prst="rect">
            <a:avLst/>
          </a:prstGeom>
          <a:noFill/>
        </p:spPr>
        <p:txBody>
          <a:bodyPr wrap="square" rtlCol="0">
            <a:spAutoFit/>
          </a:bodyPr>
          <a:lstStyle/>
          <a:p>
            <a:pPr algn="ctr"/>
            <a:r>
              <a:rPr lang="en-US" dirty="0"/>
              <a:t>Aztec men: farmers, warriors, merchants, craftsmen </a:t>
            </a:r>
          </a:p>
        </p:txBody>
      </p:sp>
      <p:pic>
        <p:nvPicPr>
          <p:cNvPr id="2052" name="Picture 4" descr="https://www.historycrunch.com/uploads/4/1/1/6/41169839/aztec-merchant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32" y="3962400"/>
            <a:ext cx="3705796" cy="27899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52975" y="3312057"/>
            <a:ext cx="4167108" cy="646331"/>
          </a:xfrm>
          <a:prstGeom prst="rect">
            <a:avLst/>
          </a:prstGeom>
          <a:noFill/>
        </p:spPr>
        <p:txBody>
          <a:bodyPr wrap="square" rtlCol="0">
            <a:spAutoFit/>
          </a:bodyPr>
          <a:lstStyle/>
          <a:p>
            <a:pPr algn="ctr"/>
            <a:r>
              <a:rPr lang="en-US" dirty="0"/>
              <a:t>Aztec women: cooking, childcare, textile work</a:t>
            </a:r>
          </a:p>
        </p:txBody>
      </p:sp>
    </p:spTree>
    <p:extLst>
      <p:ext uri="{BB962C8B-B14F-4D97-AF65-F5344CB8AC3E}">
        <p14:creationId xmlns:p14="http://schemas.microsoft.com/office/powerpoint/2010/main" val="4211147109"/>
      </p:ext>
    </p:extLst>
  </p:cSld>
  <p:clrMapOvr>
    <a:masterClrMapping/>
  </p:clrMapOvr>
  <mc:AlternateContent xmlns:mc="http://schemas.openxmlformats.org/markup-compatibility/2006" xmlns:p14="http://schemas.microsoft.com/office/powerpoint/2010/main">
    <mc:Choice Requires="p14">
      <p:transition spd="slow" p14:dur="2000" advTm="138228"/>
    </mc:Choice>
    <mc:Fallback xmlns="">
      <p:transition spd="slow" advTm="13822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02059D-1E08-4B0F-AE35-2CB2B62FF3DB}"/>
              </a:ext>
            </a:extLst>
          </p:cNvPr>
          <p:cNvSpPr>
            <a:spLocks noGrp="1"/>
          </p:cNvSpPr>
          <p:nvPr>
            <p:ph type="title"/>
          </p:nvPr>
        </p:nvSpPr>
        <p:spPr>
          <a:xfrm>
            <a:off x="457200" y="-381000"/>
            <a:ext cx="8229600" cy="1371600"/>
          </a:xfrm>
        </p:spPr>
        <p:txBody>
          <a:bodyPr/>
          <a:lstStyle/>
          <a:p>
            <a:r>
              <a:rPr lang="en-US" dirty="0"/>
              <a:t>Dual Sex Configuration</a:t>
            </a:r>
            <a:endParaRPr lang="en-IN" dirty="0"/>
          </a:p>
        </p:txBody>
      </p:sp>
      <p:sp>
        <p:nvSpPr>
          <p:cNvPr id="5" name="Text Placeholder 2">
            <a:extLst>
              <a:ext uri="{FF2B5EF4-FFF2-40B4-BE49-F238E27FC236}">
                <a16:creationId xmlns:a16="http://schemas.microsoft.com/office/drawing/2014/main" id="{2BC8323D-FFD4-46E1-9EFA-F8818E36EDD9}"/>
              </a:ext>
            </a:extLst>
          </p:cNvPr>
          <p:cNvSpPr>
            <a:spLocks noGrp="1"/>
          </p:cNvSpPr>
          <p:nvPr>
            <p:ph idx="1"/>
          </p:nvPr>
        </p:nvSpPr>
        <p:spPr>
          <a:xfrm>
            <a:off x="457200" y="1023257"/>
            <a:ext cx="8229600" cy="4114800"/>
          </a:xfrm>
        </p:spPr>
        <p:txBody>
          <a:bodyPr/>
          <a:lstStyle/>
          <a:p>
            <a:pPr lvl="1"/>
            <a:r>
              <a:rPr lang="en-US" altLang="en-US" dirty="0">
                <a:ea typeface="ＭＳ Ｐゴシック" pitchFamily="34" charset="-128"/>
              </a:rPr>
              <a:t>Common among Native Americans.</a:t>
            </a:r>
          </a:p>
          <a:p>
            <a:pPr lvl="1"/>
            <a:r>
              <a:rPr lang="en-US" altLang="en-US">
                <a:ea typeface="ＭＳ Ｐゴシック" pitchFamily="34" charset="-128"/>
              </a:rPr>
              <a:t>Tasks separated </a:t>
            </a:r>
            <a:r>
              <a:rPr lang="en-US" altLang="en-US" dirty="0">
                <a:ea typeface="ＭＳ Ｐゴシック" pitchFamily="34" charset="-128"/>
              </a:rPr>
              <a:t>but coordinated so that both men’s and women’s labor is required (and valued).</a:t>
            </a:r>
          </a:p>
          <a:p>
            <a:pPr lvl="1"/>
            <a:r>
              <a:rPr lang="en-IN" dirty="0"/>
              <a:t>High levels of equality, but separate sex-based hierarchies.</a:t>
            </a:r>
          </a:p>
        </p:txBody>
      </p:sp>
      <p:pic>
        <p:nvPicPr>
          <p:cNvPr id="3074" name="Picture 2" descr="https://i.pinimg.com/564x/f2/9b/1e/f29b1ea8c615d7d3d5ac49d24be883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62400"/>
            <a:ext cx="3609975" cy="27187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artimagepublications.com/wp-content/uploads/2017/02/3_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183" y="3966411"/>
            <a:ext cx="3621617" cy="271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784229"/>
      </p:ext>
    </p:extLst>
  </p:cSld>
  <p:clrMapOvr>
    <a:masterClrMapping/>
  </p:clrMapOvr>
  <mc:AlternateContent xmlns:mc="http://schemas.openxmlformats.org/markup-compatibility/2006" xmlns:p14="http://schemas.microsoft.com/office/powerpoint/2010/main">
    <mc:Choice Requires="p14">
      <p:transition spd="slow" p14:dur="2000" advTm="179507"/>
    </mc:Choice>
    <mc:Fallback xmlns="">
      <p:transition spd="slow" advTm="179507"/>
    </mc:Fallback>
  </mc:AlternateContent>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978D293550EE408BBA80E379FB1048" ma:contentTypeVersion="9" ma:contentTypeDescription="Create a new document." ma:contentTypeScope="" ma:versionID="8f62e170c7e029e5138470db98852e9e">
  <xsd:schema xmlns:xsd="http://www.w3.org/2001/XMLSchema" xmlns:xs="http://www.w3.org/2001/XMLSchema" xmlns:p="http://schemas.microsoft.com/office/2006/metadata/properties" xmlns:ns3="4094fec7-eb86-4f33-885f-f4ec69534214" targetNamespace="http://schemas.microsoft.com/office/2006/metadata/properties" ma:root="true" ma:fieldsID="fef094d78892922e349b4c96b502a1e2" ns3:_="">
    <xsd:import namespace="4094fec7-eb86-4f33-885f-f4ec6953421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4fec7-eb86-4f33-885f-f4ec69534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8F45B9-E8F6-476B-A236-E9C289EE0B6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094fec7-eb86-4f33-885f-f4ec69534214"/>
    <ds:schemaRef ds:uri="http://www.w3.org/XML/1998/namespace"/>
    <ds:schemaRef ds:uri="http://purl.org/dc/dcmitype/"/>
  </ds:schemaRefs>
</ds:datastoreItem>
</file>

<file path=customXml/itemProps2.xml><?xml version="1.0" encoding="utf-8"?>
<ds:datastoreItem xmlns:ds="http://schemas.openxmlformats.org/officeDocument/2006/customXml" ds:itemID="{A0B1A27B-F2A4-48F8-8E48-82550A959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94fec7-eb86-4f33-885f-f4ec695342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36C9CB-D080-4B29-B964-E8E46BC00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Textured</Template>
  <TotalTime>22925</TotalTime>
  <Words>425</Words>
  <Application>Microsoft Office PowerPoint</Application>
  <PresentationFormat>On-screen Show (4:3)</PresentationFormat>
  <Paragraphs>43</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Tahoma</vt:lpstr>
      <vt:lpstr>Times New Roman</vt:lpstr>
      <vt:lpstr>Wingdings</vt:lpstr>
      <vt:lpstr>Textured</vt:lpstr>
      <vt:lpstr>Goals. Students will be able to:</vt:lpstr>
      <vt:lpstr>What is Gender?</vt:lpstr>
      <vt:lpstr>Why Does Gender Matter?</vt:lpstr>
      <vt:lpstr>Why Does Gender Matter?</vt:lpstr>
      <vt:lpstr>Sex-based Divisions of Labor</vt:lpstr>
      <vt:lpstr>Sex-based Divisions of Labor</vt:lpstr>
      <vt:lpstr>Flexible/Integrated Pattern</vt:lpstr>
      <vt:lpstr>Segregated Pattern</vt:lpstr>
      <vt:lpstr>Dual Sex Configuration</vt:lpstr>
      <vt:lpstr>Division of Labor by Age</vt:lpstr>
      <vt:lpstr>PowerPoint Presentation</vt:lpstr>
    </vt:vector>
  </TitlesOfParts>
  <Company>University of New Mexico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L. VanPool</dc:creator>
  <cp:lastModifiedBy>VanPool, Todd</cp:lastModifiedBy>
  <cp:revision>62</cp:revision>
  <dcterms:created xsi:type="dcterms:W3CDTF">2003-10-05T20:34:12Z</dcterms:created>
  <dcterms:modified xsi:type="dcterms:W3CDTF">2021-11-08T16:38:01Z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0x01010028978D293550EE408BBA80E379FB1048</vt:lpwstr>
  </property>
</Properties>
</file>