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5"/>
  </p:notesMasterIdLst>
  <p:sldIdLst>
    <p:sldId id="333" r:id="rId5"/>
    <p:sldId id="390" r:id="rId6"/>
    <p:sldId id="388" r:id="rId7"/>
    <p:sldId id="392" r:id="rId8"/>
    <p:sldId id="396" r:id="rId9"/>
    <p:sldId id="389" r:id="rId10"/>
    <p:sldId id="393" r:id="rId11"/>
    <p:sldId id="394" r:id="rId12"/>
    <p:sldId id="397" r:id="rId13"/>
    <p:sldId id="346" r:id="rId14"/>
    <p:sldId id="408" r:id="rId15"/>
    <p:sldId id="409" r:id="rId16"/>
    <p:sldId id="400" r:id="rId17"/>
    <p:sldId id="402" r:id="rId18"/>
    <p:sldId id="404" r:id="rId19"/>
    <p:sldId id="405" r:id="rId20"/>
    <p:sldId id="406" r:id="rId21"/>
    <p:sldId id="407" r:id="rId22"/>
    <p:sldId id="410" r:id="rId23"/>
    <p:sldId id="411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1" autoAdjust="0"/>
    <p:restoredTop sz="94665" autoAdjust="0"/>
  </p:normalViewPr>
  <p:slideViewPr>
    <p:cSldViewPr showGuides="1">
      <p:cViewPr varScale="1">
        <p:scale>
          <a:sx n="93" d="100"/>
          <a:sy n="93" d="100"/>
        </p:scale>
        <p:origin x="84" y="414"/>
      </p:cViewPr>
      <p:guideLst>
        <p:guide orient="horz" pos="15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04299999999999"/>
          <c:y val="8.5264999999999994E-2"/>
          <c:w val="0.79202799999999995"/>
          <c:h val="0.6317239999999999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North Korea Males</c:v>
                </c:pt>
              </c:strCache>
            </c:strRef>
          </c:tx>
          <c:spPr>
            <a:ln w="76200" cap="flat">
              <a:solidFill>
                <a:srgbClr val="E72100"/>
              </a:solidFill>
              <a:prstDash val="solid"/>
              <a:miter lim="400000"/>
            </a:ln>
            <a:effectLst/>
          </c:spPr>
          <c:marker>
            <c:symbol val="none"/>
          </c:marker>
          <c:cat>
            <c:strRef>
              <c:f>Sheet1!$B$1:$I$1</c:f>
              <c:strCache>
                <c:ptCount val="8"/>
                <c:pt idx="0">
                  <c:v>20-21</c:v>
                </c:pt>
                <c:pt idx="1">
                  <c:v>22-24</c:v>
                </c:pt>
                <c:pt idx="2">
                  <c:v>25-29</c:v>
                </c:pt>
                <c:pt idx="3">
                  <c:v>30-34</c:v>
                </c:pt>
                <c:pt idx="4">
                  <c:v>35-39</c:v>
                </c:pt>
                <c:pt idx="5">
                  <c:v>40-49</c:v>
                </c:pt>
                <c:pt idx="6">
                  <c:v>50-59</c:v>
                </c:pt>
                <c:pt idx="7">
                  <c:v>60-69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64.960629999999995</c:v>
                </c:pt>
                <c:pt idx="1">
                  <c:v>64.960629999999995</c:v>
                </c:pt>
                <c:pt idx="2">
                  <c:v>65.354331000000002</c:v>
                </c:pt>
                <c:pt idx="3">
                  <c:v>65.354331000000002</c:v>
                </c:pt>
                <c:pt idx="4">
                  <c:v>65.157480000000007</c:v>
                </c:pt>
                <c:pt idx="5">
                  <c:v>64.960629999999995</c:v>
                </c:pt>
                <c:pt idx="6">
                  <c:v>64.763779</c:v>
                </c:pt>
                <c:pt idx="7">
                  <c:v>64.685039000000003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D9-4B74-A2E1-E87150E3F00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South Korea Females</c:v>
                </c:pt>
              </c:strCache>
            </c:strRef>
          </c:tx>
          <c:spPr>
            <a:ln w="76200" cap="flat">
              <a:solidFill>
                <a:schemeClr val="accent1"/>
              </a:solidFill>
              <a:prstDash val="solid"/>
              <a:miter lim="400000"/>
            </a:ln>
            <a:effectLst/>
          </c:spPr>
          <c:marker>
            <c:symbol val="none"/>
          </c:marker>
          <c:cat>
            <c:strRef>
              <c:f>Sheet1!$B$1:$I$1</c:f>
              <c:strCache>
                <c:ptCount val="8"/>
                <c:pt idx="0">
                  <c:v>20-21</c:v>
                </c:pt>
                <c:pt idx="1">
                  <c:v>22-24</c:v>
                </c:pt>
                <c:pt idx="2">
                  <c:v>25-29</c:v>
                </c:pt>
                <c:pt idx="3">
                  <c:v>30-34</c:v>
                </c:pt>
                <c:pt idx="4">
                  <c:v>35-39</c:v>
                </c:pt>
                <c:pt idx="5">
                  <c:v>40-49</c:v>
                </c:pt>
                <c:pt idx="6">
                  <c:v>50-59</c:v>
                </c:pt>
                <c:pt idx="7">
                  <c:v>60-69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67.244094000000004</c:v>
                </c:pt>
                <c:pt idx="1">
                  <c:v>67.401574999999994</c:v>
                </c:pt>
                <c:pt idx="2">
                  <c:v>67.637794999999997</c:v>
                </c:pt>
                <c:pt idx="3">
                  <c:v>67.440944999999999</c:v>
                </c:pt>
                <c:pt idx="4">
                  <c:v>66.732282999999995</c:v>
                </c:pt>
                <c:pt idx="5">
                  <c:v>66.141732000000005</c:v>
                </c:pt>
                <c:pt idx="6">
                  <c:v>65.551181</c:v>
                </c:pt>
                <c:pt idx="7">
                  <c:v>64.763779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D9-4B74-A2E1-E87150E3F0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8083456"/>
        <c:axId val="128085376"/>
      </c:lineChart>
      <c:catAx>
        <c:axId val="128083456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2400" b="0" i="0" u="none" strike="noStrike">
                    <a:solidFill>
                      <a:srgbClr val="898989"/>
                    </a:solidFill>
                    <a:latin typeface="Avenir Next Medium"/>
                  </a:defRPr>
                </a:pPr>
                <a:r>
                  <a:rPr lang="en-US" sz="2400" b="0" i="0" u="none" strike="noStrike">
                    <a:solidFill>
                      <a:srgbClr val="898989"/>
                    </a:solidFill>
                    <a:latin typeface="Avenir Next Medium"/>
                  </a:rPr>
                  <a:t>Age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898989"/>
                </a:solidFill>
                <a:latin typeface="Avenir Next"/>
              </a:defRPr>
            </a:pPr>
            <a:endParaRPr lang="en-US"/>
          </a:p>
        </c:txPr>
        <c:crossAx val="128085376"/>
        <c:crosses val="autoZero"/>
        <c:auto val="1"/>
        <c:lblAlgn val="ctr"/>
        <c:lblOffset val="100"/>
        <c:noMultiLvlLbl val="1"/>
      </c:catAx>
      <c:valAx>
        <c:axId val="128085376"/>
        <c:scaling>
          <c:orientation val="minMax"/>
          <c:max val="68"/>
          <c:min val="64"/>
        </c:scaling>
        <c:delete val="0"/>
        <c:axPos val="l"/>
        <c:majorGridlines>
          <c:spPr>
            <a:ln w="12700" cap="flat">
              <a:solidFill>
                <a:srgbClr val="A6AAA9">
                  <a:alpha val="50000"/>
                </a:srgbClr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400" b="0" i="0" u="none" strike="noStrike">
                    <a:solidFill>
                      <a:srgbClr val="898989"/>
                    </a:solidFill>
                    <a:latin typeface="Avenir Next Medium"/>
                  </a:defRPr>
                </a:pPr>
                <a:r>
                  <a:rPr lang="en-US" sz="2400" b="0" i="0" u="none" strike="noStrike">
                    <a:solidFill>
                      <a:srgbClr val="898989"/>
                    </a:solidFill>
                    <a:latin typeface="Avenir Next Medium"/>
                  </a:rPr>
                  <a:t>Height (inches)</a:t>
                </a:r>
              </a:p>
            </c:rich>
          </c:tx>
          <c:overlay val="1"/>
        </c:title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898989"/>
                </a:solidFill>
                <a:latin typeface="Avenir Next Medium"/>
              </a:defRPr>
            </a:pPr>
            <a:endParaRPr lang="en-US"/>
          </a:p>
        </c:txPr>
        <c:crossAx val="128083456"/>
        <c:crosses val="autoZero"/>
        <c:crossBetween val="midCat"/>
        <c:majorUnit val="1"/>
        <c:minorUnit val="0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17086E6-D920-4B7B-AB2E-FC1806B1F4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races derived from different mixtures of </a:t>
            </a:r>
            <a:r>
              <a:rPr lang="en-US" dirty="0" err="1"/>
              <a:t>neandertal</a:t>
            </a:r>
            <a:r>
              <a:rPr lang="en-US" baseline="0" dirty="0"/>
              <a:t> and HSS genes during Upper Paleolithic. It’s true that we can trace ancestry, but these don’t create distinct groups as required by race.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7086E6-D920-4B7B-AB2E-FC1806B1F46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89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</a:t>
            </a:r>
            <a:r>
              <a:rPr lang="en-US" baseline="0" dirty="0"/>
              <a:t> observable traits can an outward expression, morphological traits as hair color, skin color, ear shape etc.  They can also be internal biochemical traits such as sickle cells.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689F6-39BD-4AA4-B512-7C9693DEFB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4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https://www.marieclaire.com/politics/news/a3513/forcefeeding-in-mauritania/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689F6-39BD-4AA4-B512-7C9693DEFB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52BAFEF-D25D-4616-9E35-0397BD436A16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51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F5232-CEEC-420E-8DBF-5598CA5D1F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01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12125-6E36-490E-99EC-761FDA7CC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89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58797-590E-4679-854E-E539B2DF54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115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lo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5200" cy="106984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5300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6705600"/>
            <a:ext cx="5486400" cy="1524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None/>
              <a:defRPr sz="105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187124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  <p15:guide id="3" pos="51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82C66-324F-43B1-BCEB-AC2DC0ED3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071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3D629-F818-49B8-BD17-A127D976F1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85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D77A7-CFB8-4B99-99D6-3944F2A975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32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05EE6-EC61-4DD3-8380-7E3893542C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CD19E-EB9F-4414-98CE-44CB3646DD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1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CBD9A-EFE7-4608-B121-9470936C2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75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D04E8-4E0C-47EE-AA04-ACBC5675C9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352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994B3-DE76-4854-8E0E-98DB83B327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85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C8BDDB-239E-457C-9F59-D1BAC509DB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jpeg"/><Relationship Id="rId7" Type="http://schemas.openxmlformats.org/officeDocument/2006/relationships/image" Target="../media/image1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"/><Relationship Id="rId5" Type="http://schemas.openxmlformats.org/officeDocument/2006/relationships/image" Target="../media/image14.tif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6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6.t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-30480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en-US" dirty="0"/>
              <a:t>Goals. Students will be able to: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762000"/>
            <a:ext cx="8229600" cy="41148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Summarize the historical development of the anthropological study of race.</a:t>
            </a:r>
          </a:p>
          <a:p>
            <a:pPr>
              <a:defRPr/>
            </a:pPr>
            <a:r>
              <a:rPr lang="en-US" sz="2400" dirty="0"/>
              <a:t>Explain the development of the idea of cultural relativity and historical particularism.</a:t>
            </a:r>
          </a:p>
          <a:p>
            <a:pPr>
              <a:defRPr/>
            </a:pPr>
            <a:r>
              <a:rPr lang="en-US" sz="2400" dirty="0"/>
              <a:t>Explain why anthropology has rejected a biological basis for racial categories.</a:t>
            </a:r>
          </a:p>
          <a:p>
            <a:pPr>
              <a:defRPr/>
            </a:pPr>
            <a:r>
              <a:rPr lang="en-US" sz="2400" dirty="0"/>
              <a:t>Explain the general sources of variation typically described as race.</a:t>
            </a:r>
          </a:p>
          <a:p>
            <a:pPr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46" y="4086039"/>
            <a:ext cx="4188708" cy="278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3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95"/>
    </mc:Choice>
    <mc:Fallback xmlns="">
      <p:transition spd="slow" advTm="6759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381000"/>
            <a:ext cx="754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SCIENTIFIC FACT: </a:t>
            </a:r>
            <a:r>
              <a:rPr lang="en-US" sz="2800" dirty="0"/>
              <a:t>humans are 99.9% genetically similar.  In other words, you are 99.9% similar to the person you are sitting next to or a random person you meet in a foreign country. </a:t>
            </a:r>
          </a:p>
        </p:txBody>
      </p:sp>
      <p:pic>
        <p:nvPicPr>
          <p:cNvPr id="1026" name="Picture 2" descr="How Science and Genetics are Reshaping the Race Debate of the 21st Century  - Science in the New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t="3644" r="197" b="45339"/>
          <a:stretch/>
        </p:blipFill>
        <p:spPr bwMode="auto">
          <a:xfrm>
            <a:off x="228600" y="3525444"/>
            <a:ext cx="4038600" cy="297581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2" descr="How Science and Genetics are Reshaping the Race Debate of the 21st Century  - Science in the New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t="61949"/>
          <a:stretch/>
        </p:blipFill>
        <p:spPr bwMode="auto">
          <a:xfrm>
            <a:off x="4572000" y="3521433"/>
            <a:ext cx="4463716" cy="29758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Box 1"/>
          <p:cNvSpPr txBox="1"/>
          <p:nvPr/>
        </p:nvSpPr>
        <p:spPr>
          <a:xfrm>
            <a:off x="32084" y="299611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races were biological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1760" y="2996118"/>
            <a:ext cx="444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we actually find</a:t>
            </a:r>
          </a:p>
        </p:txBody>
      </p:sp>
    </p:spTree>
    <p:extLst>
      <p:ext uri="{BB962C8B-B14F-4D97-AF65-F5344CB8AC3E}">
        <p14:creationId xmlns:p14="http://schemas.microsoft.com/office/powerpoint/2010/main" val="17388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50"/>
    </mc:Choice>
    <mc:Fallback xmlns="">
      <p:transition spd="slow" advTm="1363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WNS_BIGGS_TWINS_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94585"/>
            <a:ext cx="2993956" cy="376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SWNS_BIGGS_TWINS_1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hape 199"/>
          <p:cNvSpPr/>
          <p:nvPr/>
        </p:nvSpPr>
        <p:spPr>
          <a:xfrm>
            <a:off x="1600200" y="312738"/>
            <a:ext cx="5943600" cy="112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>
            <a:normAutofit fontScale="92500" lnSpcReduction="1000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50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b="1" dirty="0">
                <a:solidFill>
                  <a:schemeClr val="tx1"/>
                </a:solidFill>
                <a:latin typeface="+mj-lt"/>
              </a:rPr>
              <a:t>Human 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genetics AND </a:t>
            </a:r>
            <a:r>
              <a:rPr b="1" dirty="0">
                <a:solidFill>
                  <a:schemeClr val="tx1"/>
                </a:solidFill>
                <a:latin typeface="+mj-lt"/>
              </a:rPr>
              <a:t>variation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944665" y="6488668"/>
            <a:ext cx="2503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Marcia and Millie Biggs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74" y="1680432"/>
            <a:ext cx="434760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3000" y="4594183"/>
            <a:ext cx="2503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Millie and Marcia Biggs</a:t>
            </a:r>
          </a:p>
        </p:txBody>
      </p:sp>
    </p:spTree>
    <p:extLst>
      <p:ext uri="{BB962C8B-B14F-4D97-AF65-F5344CB8AC3E}">
        <p14:creationId xmlns:p14="http://schemas.microsoft.com/office/powerpoint/2010/main" val="24119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9"/>
    </mc:Choice>
    <mc:Fallback xmlns="">
      <p:transition spd="slow" advTm="4800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US"/>
              <a:t>Race and Human Diversity</a:t>
            </a:r>
            <a:endParaRPr lang="en-US" sz="1800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653143" y="1524000"/>
            <a:ext cx="8033657" cy="29008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Humans are a single, highly variable species inhabiting the entire globe. </a:t>
            </a:r>
          </a:p>
          <a:p>
            <a:r>
              <a:rPr lang="en-US" altLang="en-US" dirty="0"/>
              <a:t>Though biological processes are responsible for human variation, the biological concept of race cannot be applied to human diversity. </a:t>
            </a:r>
          </a:p>
          <a:p>
            <a:r>
              <a:rPr lang="en-US" altLang="en-US" dirty="0"/>
              <a:t>The vast majority of human variation exists </a:t>
            </a:r>
            <a:r>
              <a:rPr lang="en-US" altLang="en-US" b="1" i="1" dirty="0"/>
              <a:t>within populations</a:t>
            </a:r>
            <a:r>
              <a:rPr lang="en-US" altLang="en-US" dirty="0"/>
              <a:t> rather than among populations.</a:t>
            </a:r>
          </a:p>
        </p:txBody>
      </p:sp>
    </p:spTree>
    <p:extLst>
      <p:ext uri="{BB962C8B-B14F-4D97-AF65-F5344CB8AC3E}">
        <p14:creationId xmlns:p14="http://schemas.microsoft.com/office/powerpoint/2010/main" val="3667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48"/>
    </mc:Choice>
    <mc:Fallback xmlns="">
      <p:transition spd="slow" advTm="5094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600199"/>
            <a:ext cx="8229600" cy="49530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Phenotype</a:t>
            </a:r>
            <a:r>
              <a:rPr lang="en-US" dirty="0"/>
              <a:t>: organism’s </a:t>
            </a:r>
            <a:r>
              <a:rPr lang="en-US" i="1" dirty="0"/>
              <a:t>observable </a:t>
            </a:r>
            <a:r>
              <a:rPr lang="en-US" dirty="0"/>
              <a:t>traits, its “manifest biology”—anatomy and physiology</a:t>
            </a:r>
            <a:endParaRPr lang="en-US" b="1" dirty="0"/>
          </a:p>
          <a:p>
            <a:r>
              <a:rPr lang="en-US" dirty="0"/>
              <a:t>Phenotypic traits (such as skin color and facial features) have been used for racial classification</a:t>
            </a:r>
          </a:p>
          <a:p>
            <a:pPr lvl="1"/>
            <a:r>
              <a:rPr lang="en-US" dirty="0"/>
              <a:t>This is problematic from a biological study</a:t>
            </a:r>
          </a:p>
        </p:txBody>
      </p:sp>
      <p:sp>
        <p:nvSpPr>
          <p:cNvPr id="3" name="Shape 199"/>
          <p:cNvSpPr/>
          <p:nvPr/>
        </p:nvSpPr>
        <p:spPr>
          <a:xfrm>
            <a:off x="1600200" y="304800"/>
            <a:ext cx="5943600" cy="112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>
            <a:normAutofit fontScale="92500" lnSpcReduction="1000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50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b="1" dirty="0">
                <a:solidFill>
                  <a:schemeClr val="tx1"/>
                </a:solidFill>
                <a:latin typeface="+mj-lt"/>
              </a:rPr>
              <a:t>Human 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BIOLOGY AND </a:t>
            </a:r>
            <a:r>
              <a:rPr b="1" dirty="0">
                <a:solidFill>
                  <a:schemeClr val="tx1"/>
                </a:solidFill>
                <a:latin typeface="+mj-lt"/>
              </a:rPr>
              <a:t>variation</a:t>
            </a:r>
          </a:p>
        </p:txBody>
      </p:sp>
    </p:spTree>
    <p:extLst>
      <p:ext uri="{BB962C8B-B14F-4D97-AF65-F5344CB8AC3E}">
        <p14:creationId xmlns:p14="http://schemas.microsoft.com/office/powerpoint/2010/main" val="17266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48"/>
    </mc:Choice>
    <mc:Fallback xmlns="">
      <p:transition spd="slow" advTm="5044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954" y="1066800"/>
            <a:ext cx="4050091" cy="568867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199"/>
          <p:cNvSpPr/>
          <p:nvPr/>
        </p:nvSpPr>
        <p:spPr>
          <a:xfrm>
            <a:off x="18472" y="205509"/>
            <a:ext cx="9125527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>
            <a:norm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50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+mj-lt"/>
              </a:rPr>
              <a:t>Phenotypic </a:t>
            </a:r>
            <a:r>
              <a:rPr b="1" dirty="0">
                <a:solidFill>
                  <a:schemeClr val="tx1"/>
                </a:solidFill>
                <a:latin typeface="+mj-lt"/>
              </a:rPr>
              <a:t>variation</a:t>
            </a:r>
          </a:p>
        </p:txBody>
      </p:sp>
    </p:spTree>
    <p:extLst>
      <p:ext uri="{BB962C8B-B14F-4D97-AF65-F5344CB8AC3E}">
        <p14:creationId xmlns:p14="http://schemas.microsoft.com/office/powerpoint/2010/main" val="1719469532"/>
      </p:ext>
    </p:extLst>
  </p:cSld>
  <p:clrMapOvr>
    <a:masterClrMapping/>
  </p:clrMapOvr>
  <p:transition spd="slow" advTm="89656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9"/>
          <p:cNvGrpSpPr/>
          <p:nvPr/>
        </p:nvGrpSpPr>
        <p:grpSpPr>
          <a:xfrm>
            <a:off x="257720" y="2590800"/>
            <a:ext cx="2678908" cy="3127296"/>
            <a:chOff x="41415" y="0"/>
            <a:chExt cx="3810001" cy="4447709"/>
          </a:xfrm>
        </p:grpSpPr>
        <p:pic>
          <p:nvPicPr>
            <p:cNvPr id="217" name="dropped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15" y="0"/>
              <a:ext cx="3810001" cy="3501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" name="Shape 218"/>
            <p:cNvSpPr/>
            <p:nvPr/>
          </p:nvSpPr>
          <p:spPr>
            <a:xfrm>
              <a:off x="1192106" y="3513892"/>
              <a:ext cx="1937851" cy="933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E72100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Genes</a:t>
              </a:r>
            </a:p>
          </p:txBody>
        </p:sp>
      </p:grpSp>
      <p:grpSp>
        <p:nvGrpSpPr>
          <p:cNvPr id="222" name="Group 222"/>
          <p:cNvGrpSpPr/>
          <p:nvPr/>
        </p:nvGrpSpPr>
        <p:grpSpPr>
          <a:xfrm>
            <a:off x="3189535" y="2591201"/>
            <a:ext cx="2797339" cy="3080136"/>
            <a:chOff x="0" y="0"/>
            <a:chExt cx="3978436" cy="4380637"/>
          </a:xfrm>
        </p:grpSpPr>
        <p:pic>
          <p:nvPicPr>
            <p:cNvPr id="220" name="droppedImage.tiff"/>
            <p:cNvPicPr>
              <a:picLocks noChangeAspect="1"/>
            </p:cNvPicPr>
            <p:nvPr/>
          </p:nvPicPr>
          <p:blipFill>
            <a:blip r:embed="rId4"/>
            <a:srcRect l="9207" t="35" r="9207" b="35"/>
            <a:stretch>
              <a:fillRect/>
            </a:stretch>
          </p:blipFill>
          <p:spPr>
            <a:xfrm>
              <a:off x="0" y="0"/>
              <a:ext cx="3810000" cy="350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1" name="Shape 221"/>
            <p:cNvSpPr/>
            <p:nvPr/>
          </p:nvSpPr>
          <p:spPr>
            <a:xfrm>
              <a:off x="184624" y="3446820"/>
              <a:ext cx="3793812" cy="933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88A65E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Environment</a:t>
              </a:r>
            </a:p>
          </p:txBody>
        </p:sp>
      </p:grpSp>
      <p:grpSp>
        <p:nvGrpSpPr>
          <p:cNvPr id="225" name="Group 225"/>
          <p:cNvGrpSpPr/>
          <p:nvPr/>
        </p:nvGrpSpPr>
        <p:grpSpPr>
          <a:xfrm>
            <a:off x="6117510" y="2554758"/>
            <a:ext cx="2580046" cy="3154401"/>
            <a:chOff x="0" y="0"/>
            <a:chExt cx="3669397" cy="4486258"/>
          </a:xfrm>
        </p:grpSpPr>
        <p:pic>
          <p:nvPicPr>
            <p:cNvPr id="223" name="droppedImage.tif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669397" cy="3500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" name="Shape 224"/>
            <p:cNvSpPr/>
            <p:nvPr/>
          </p:nvSpPr>
          <p:spPr>
            <a:xfrm>
              <a:off x="924199" y="3552441"/>
              <a:ext cx="2225474" cy="933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40C7F0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Culture</a:t>
              </a:r>
            </a:p>
          </p:txBody>
        </p:sp>
      </p:grpSp>
      <p:sp>
        <p:nvSpPr>
          <p:cNvPr id="226" name="Shape 226"/>
          <p:cNvSpPr/>
          <p:nvPr/>
        </p:nvSpPr>
        <p:spPr>
          <a:xfrm>
            <a:off x="64653" y="591235"/>
            <a:ext cx="9014694" cy="1364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WHY DO WE APPEAR SO DIVERSE</a:t>
            </a:r>
            <a:r>
              <a:rPr b="1" dirty="0">
                <a:solidFill>
                  <a:schemeClr val="tx1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372868"/>
      </p:ext>
    </p:extLst>
  </p:cSld>
  <p:clrMapOvr>
    <a:masterClrMapping/>
  </p:clrMapOvr>
  <p:transition spd="slow" advTm="58557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dvAuto="0"/>
      <p:bldP spid="222" grpId="0" advAuto="0"/>
      <p:bldP spid="225" grpId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36" y="3701308"/>
            <a:ext cx="1755700" cy="240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" name="mcx-1009-forced-fat-camp-6-md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414" y="3763818"/>
            <a:ext cx="3127934" cy="234595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5320431" y="742129"/>
            <a:ext cx="3006142" cy="2915472"/>
          </a:xfrm>
          <a:prstGeom prst="roundRect">
            <a:avLst>
              <a:gd name="adj" fmla="val 4669"/>
            </a:avLst>
          </a:prstGeom>
          <a:solidFill>
            <a:srgbClr val="2886B1"/>
          </a:solidFill>
          <a:ln w="254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defRPr sz="28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-76200" y="-10970"/>
            <a:ext cx="9144000" cy="71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4200">
                <a:solidFill>
                  <a:schemeClr val="accent1"/>
                </a:solidFill>
              </a:defRPr>
            </a:lvl1pPr>
          </a:lstStyle>
          <a:p>
            <a:pPr>
              <a:tabLst>
                <a:tab pos="3260725" algn="l"/>
              </a:tabLst>
            </a:pPr>
            <a:r>
              <a:rPr lang="en-US" dirty="0">
                <a:solidFill>
                  <a:schemeClr val="tx1"/>
                </a:solidFill>
              </a:rPr>
              <a:t>COMPONENTS OF HUMAN VARIATION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64" name="Group 264"/>
          <p:cNvGrpSpPr/>
          <p:nvPr/>
        </p:nvGrpSpPr>
        <p:grpSpPr>
          <a:xfrm>
            <a:off x="611180" y="898897"/>
            <a:ext cx="1766525" cy="2432362"/>
            <a:chOff x="0" y="0"/>
            <a:chExt cx="3851416" cy="4510349"/>
          </a:xfrm>
        </p:grpSpPr>
        <p:pic>
          <p:nvPicPr>
            <p:cNvPr id="262" name="droppedImage.tif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15" y="0"/>
              <a:ext cx="3810001" cy="3501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" name="Shape 263"/>
            <p:cNvSpPr/>
            <p:nvPr/>
          </p:nvSpPr>
          <p:spPr>
            <a:xfrm>
              <a:off x="0" y="3292829"/>
              <a:ext cx="2970665" cy="1217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E72100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Genes</a:t>
              </a:r>
            </a:p>
          </p:txBody>
        </p:sp>
      </p:grpSp>
      <p:grpSp>
        <p:nvGrpSpPr>
          <p:cNvPr id="267" name="Group 267"/>
          <p:cNvGrpSpPr/>
          <p:nvPr/>
        </p:nvGrpSpPr>
        <p:grpSpPr>
          <a:xfrm>
            <a:off x="2776889" y="922420"/>
            <a:ext cx="2676340" cy="2383946"/>
            <a:chOff x="34303" y="207030"/>
            <a:chExt cx="5722293" cy="4283933"/>
          </a:xfrm>
        </p:grpSpPr>
        <p:pic>
          <p:nvPicPr>
            <p:cNvPr id="265" name="droppedImage.tiff"/>
            <p:cNvPicPr>
              <a:picLocks noChangeAspect="1"/>
            </p:cNvPicPr>
            <p:nvPr/>
          </p:nvPicPr>
          <p:blipFill>
            <a:blip r:embed="rId6"/>
            <a:srcRect l="9207" t="35" r="9207" b="35"/>
            <a:stretch>
              <a:fillRect/>
            </a:stretch>
          </p:blipFill>
          <p:spPr>
            <a:xfrm>
              <a:off x="34303" y="207030"/>
              <a:ext cx="3359310" cy="3085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" name="Shape 266"/>
            <p:cNvSpPr/>
            <p:nvPr/>
          </p:nvSpPr>
          <p:spPr>
            <a:xfrm>
              <a:off x="53150" y="3311076"/>
              <a:ext cx="5703446" cy="1179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88A65E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Environment</a:t>
              </a:r>
            </a:p>
          </p:txBody>
        </p:sp>
      </p:grpSp>
      <p:grpSp>
        <p:nvGrpSpPr>
          <p:cNvPr id="270" name="Group 270"/>
          <p:cNvGrpSpPr/>
          <p:nvPr/>
        </p:nvGrpSpPr>
        <p:grpSpPr>
          <a:xfrm>
            <a:off x="5466729" y="705217"/>
            <a:ext cx="2713543" cy="2769761"/>
            <a:chOff x="457259" y="-746545"/>
            <a:chExt cx="3669396" cy="4335171"/>
          </a:xfrm>
        </p:grpSpPr>
        <p:pic>
          <p:nvPicPr>
            <p:cNvPr id="268" name="droppedImage.tif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259" y="88585"/>
              <a:ext cx="3669396" cy="3500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" name="Shape 269"/>
            <p:cNvSpPr/>
            <p:nvPr/>
          </p:nvSpPr>
          <p:spPr>
            <a:xfrm>
              <a:off x="1241869" y="-746545"/>
              <a:ext cx="2442960" cy="1027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F6F8F7"/>
                  </a:solidFill>
                </a:defRPr>
              </a:lvl1pPr>
            </a:lstStyle>
            <a:p>
              <a:r>
                <a:rPr b="1" dirty="0">
                  <a:solidFill>
                    <a:schemeClr val="tx1"/>
                  </a:solidFill>
                </a:rPr>
                <a:t>Culture</a:t>
              </a:r>
            </a:p>
          </p:txBody>
        </p:sp>
      </p:grpSp>
      <p:sp>
        <p:nvSpPr>
          <p:cNvPr id="272" name="Shape 272"/>
          <p:cNvSpPr/>
          <p:nvPr/>
        </p:nvSpPr>
        <p:spPr>
          <a:xfrm>
            <a:off x="2405414" y="6172279"/>
            <a:ext cx="274812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Mauritanian woman</a:t>
            </a:r>
          </a:p>
        </p:txBody>
      </p:sp>
      <p:sp>
        <p:nvSpPr>
          <p:cNvPr id="273" name="Shape 273"/>
          <p:cNvSpPr/>
          <p:nvPr/>
        </p:nvSpPr>
        <p:spPr>
          <a:xfrm>
            <a:off x="376261" y="6163240"/>
            <a:ext cx="101662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Twiggy</a:t>
            </a:r>
          </a:p>
        </p:txBody>
      </p:sp>
      <p:pic>
        <p:nvPicPr>
          <p:cNvPr id="274" name="twiggy-1960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261" y="3733800"/>
            <a:ext cx="1784489" cy="23459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5867400" y="6098224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Flathead Native woman, Vancouver Island</a:t>
            </a:r>
          </a:p>
        </p:txBody>
      </p:sp>
    </p:spTree>
    <p:extLst>
      <p:ext uri="{BB962C8B-B14F-4D97-AF65-F5344CB8AC3E}">
        <p14:creationId xmlns:p14="http://schemas.microsoft.com/office/powerpoint/2010/main" val="579069676"/>
      </p:ext>
    </p:extLst>
  </p:cSld>
  <p:clrMapOvr>
    <a:masterClrMapping/>
  </p:clrMapOvr>
  <p:transition spd="slow" advTm="13585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2939053" y="609600"/>
            <a:ext cx="3123545" cy="3113485"/>
          </a:xfrm>
          <a:prstGeom prst="roundRect">
            <a:avLst>
              <a:gd name="adj" fmla="val 4544"/>
            </a:avLst>
          </a:prstGeom>
          <a:solidFill>
            <a:srgbClr val="88A65E"/>
          </a:solidFill>
          <a:ln w="254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defRPr sz="28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grpSp>
        <p:nvGrpSpPr>
          <p:cNvPr id="247" name="Group 247"/>
          <p:cNvGrpSpPr/>
          <p:nvPr/>
        </p:nvGrpSpPr>
        <p:grpSpPr>
          <a:xfrm>
            <a:off x="457200" y="804003"/>
            <a:ext cx="2286000" cy="2367688"/>
            <a:chOff x="0" y="0"/>
            <a:chExt cx="3851416" cy="4368497"/>
          </a:xfrm>
        </p:grpSpPr>
        <p:pic>
          <p:nvPicPr>
            <p:cNvPr id="245" name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15" y="0"/>
              <a:ext cx="3810001" cy="3501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6" name="Shape 246"/>
            <p:cNvSpPr/>
            <p:nvPr/>
          </p:nvSpPr>
          <p:spPr>
            <a:xfrm>
              <a:off x="0" y="3434680"/>
              <a:ext cx="1814741" cy="933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E72100"/>
                  </a:solidFill>
                </a:defRPr>
              </a:lvl1pPr>
            </a:lstStyle>
            <a:p>
              <a:r>
                <a:t>Genes</a:t>
              </a:r>
            </a:p>
          </p:txBody>
        </p:sp>
      </p:grpSp>
      <p:grpSp>
        <p:nvGrpSpPr>
          <p:cNvPr id="250" name="Group 250"/>
          <p:cNvGrpSpPr/>
          <p:nvPr/>
        </p:nvGrpSpPr>
        <p:grpSpPr>
          <a:xfrm>
            <a:off x="3161373" y="767639"/>
            <a:ext cx="2678907" cy="3046543"/>
            <a:chOff x="0" y="16014"/>
            <a:chExt cx="3810000" cy="4332860"/>
          </a:xfrm>
        </p:grpSpPr>
        <p:pic>
          <p:nvPicPr>
            <p:cNvPr id="248" name="droppedImage.tiff"/>
            <p:cNvPicPr>
              <a:picLocks noChangeAspect="1"/>
            </p:cNvPicPr>
            <p:nvPr/>
          </p:nvPicPr>
          <p:blipFill>
            <a:blip r:embed="rId3"/>
            <a:srcRect l="9207" t="35" r="9207" b="35"/>
            <a:stretch>
              <a:fillRect/>
            </a:stretch>
          </p:blipFill>
          <p:spPr>
            <a:xfrm>
              <a:off x="0" y="16014"/>
              <a:ext cx="3810000" cy="350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" name="Shape 249"/>
            <p:cNvSpPr/>
            <p:nvPr/>
          </p:nvSpPr>
          <p:spPr>
            <a:xfrm>
              <a:off x="123452" y="3415057"/>
              <a:ext cx="3563094" cy="933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F6F8F7"/>
                  </a:solidFill>
                </a:defRPr>
              </a:lvl1pPr>
            </a:lstStyle>
            <a:p>
              <a:r>
                <a:rPr dirty="0"/>
                <a:t>Environment</a:t>
              </a:r>
            </a:p>
          </p:txBody>
        </p:sp>
      </p:grpSp>
      <p:grpSp>
        <p:nvGrpSpPr>
          <p:cNvPr id="253" name="Group 253"/>
          <p:cNvGrpSpPr/>
          <p:nvPr/>
        </p:nvGrpSpPr>
        <p:grpSpPr>
          <a:xfrm>
            <a:off x="6400800" y="799385"/>
            <a:ext cx="2476676" cy="2372306"/>
            <a:chOff x="0" y="0"/>
            <a:chExt cx="4120438" cy="4367926"/>
          </a:xfrm>
        </p:grpSpPr>
        <p:pic>
          <p:nvPicPr>
            <p:cNvPr id="251" name="droppedImage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669397" cy="3500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" name="Shape 252"/>
            <p:cNvSpPr/>
            <p:nvPr/>
          </p:nvSpPr>
          <p:spPr>
            <a:xfrm>
              <a:off x="2020263" y="3434109"/>
              <a:ext cx="2100175" cy="933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40C7F0"/>
                  </a:solidFill>
                </a:defRPr>
              </a:lvl1pPr>
            </a:lstStyle>
            <a:p>
              <a:r>
                <a:rPr dirty="0"/>
                <a:t>Culture</a:t>
              </a:r>
            </a:p>
          </p:txBody>
        </p:sp>
      </p:grpSp>
      <p:grpSp>
        <p:nvGrpSpPr>
          <p:cNvPr id="257" name="Group 257"/>
          <p:cNvGrpSpPr/>
          <p:nvPr/>
        </p:nvGrpSpPr>
        <p:grpSpPr>
          <a:xfrm>
            <a:off x="770617" y="3962400"/>
            <a:ext cx="7533828" cy="2827676"/>
            <a:chOff x="-1275740" y="-342900"/>
            <a:chExt cx="8286350" cy="4021582"/>
          </a:xfrm>
        </p:grpSpPr>
        <p:graphicFrame>
          <p:nvGraphicFramePr>
            <p:cNvPr id="254" name="Chart 254"/>
            <p:cNvGraphicFramePr/>
            <p:nvPr/>
          </p:nvGraphicFramePr>
          <p:xfrm>
            <a:off x="-1275740" y="-342900"/>
            <a:ext cx="7776870" cy="40215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55" name="Shape 255"/>
            <p:cNvSpPr/>
            <p:nvPr/>
          </p:nvSpPr>
          <p:spPr>
            <a:xfrm>
              <a:off x="3292352" y="17893"/>
              <a:ext cx="3709278" cy="67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chemeClr val="accent1"/>
                  </a:solidFill>
                </a:defRPr>
              </a:lvl1pPr>
            </a:lstStyle>
            <a:p>
              <a:r>
                <a:rPr dirty="0"/>
                <a:t>South Korean Males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3296773" y="1994860"/>
              <a:ext cx="3713837" cy="67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E72100"/>
                  </a:solidFill>
                </a:defRPr>
              </a:lvl1pPr>
            </a:lstStyle>
            <a:p>
              <a:r>
                <a:t>North Korean Males</a:t>
              </a:r>
            </a:p>
          </p:txBody>
        </p:sp>
      </p:grpSp>
      <p:sp>
        <p:nvSpPr>
          <p:cNvPr id="17" name="Shape 261"/>
          <p:cNvSpPr/>
          <p:nvPr/>
        </p:nvSpPr>
        <p:spPr>
          <a:xfrm>
            <a:off x="-76200" y="-10970"/>
            <a:ext cx="9144000" cy="71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4200">
                <a:solidFill>
                  <a:schemeClr val="accent1"/>
                </a:solidFill>
              </a:defRPr>
            </a:lvl1pPr>
          </a:lstStyle>
          <a:p>
            <a:pPr>
              <a:tabLst>
                <a:tab pos="3260725" algn="l"/>
              </a:tabLst>
            </a:pPr>
            <a:r>
              <a:rPr lang="en-US" dirty="0"/>
              <a:t>COMPONENTS OF HUMAN VARIATION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7915932"/>
      </p:ext>
    </p:extLst>
  </p:cSld>
  <p:clrMapOvr>
    <a:masterClrMapping/>
  </p:clrMapOvr>
  <p:transition spd="slow" advTm="100494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269331" y="772715"/>
            <a:ext cx="2947827" cy="3113485"/>
          </a:xfrm>
          <a:prstGeom prst="roundRect">
            <a:avLst>
              <a:gd name="adj" fmla="val 4544"/>
            </a:avLst>
          </a:prstGeom>
          <a:solidFill>
            <a:srgbClr val="FF4343"/>
          </a:solidFill>
          <a:ln w="254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defRPr sz="28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grpSp>
        <p:nvGrpSpPr>
          <p:cNvPr id="231" name="Group 231"/>
          <p:cNvGrpSpPr/>
          <p:nvPr/>
        </p:nvGrpSpPr>
        <p:grpSpPr>
          <a:xfrm>
            <a:off x="299740" y="873777"/>
            <a:ext cx="2827927" cy="3105020"/>
            <a:chOff x="0" y="0"/>
            <a:chExt cx="3851416" cy="4362876"/>
          </a:xfrm>
        </p:grpSpPr>
        <p:pic>
          <p:nvPicPr>
            <p:cNvPr id="229" name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15" y="0"/>
              <a:ext cx="3810001" cy="3501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" name="Shape 230"/>
            <p:cNvSpPr/>
            <p:nvPr/>
          </p:nvSpPr>
          <p:spPr>
            <a:xfrm>
              <a:off x="0" y="3440299"/>
              <a:ext cx="1855690" cy="9225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F6F8F7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Genes</a:t>
              </a:r>
            </a:p>
          </p:txBody>
        </p:sp>
      </p:grpSp>
      <p:grpSp>
        <p:nvGrpSpPr>
          <p:cNvPr id="234" name="Group 234"/>
          <p:cNvGrpSpPr/>
          <p:nvPr/>
        </p:nvGrpSpPr>
        <p:grpSpPr>
          <a:xfrm>
            <a:off x="3484089" y="751043"/>
            <a:ext cx="2994486" cy="2651938"/>
            <a:chOff x="0" y="0"/>
            <a:chExt cx="4669526" cy="4452172"/>
          </a:xfrm>
        </p:grpSpPr>
        <p:pic>
          <p:nvPicPr>
            <p:cNvPr id="232" name="droppedImage.tiff"/>
            <p:cNvPicPr>
              <a:picLocks noChangeAspect="1"/>
            </p:cNvPicPr>
            <p:nvPr/>
          </p:nvPicPr>
          <p:blipFill>
            <a:blip r:embed="rId3"/>
            <a:srcRect l="9207" t="35" r="9207" b="35"/>
            <a:stretch>
              <a:fillRect/>
            </a:stretch>
          </p:blipFill>
          <p:spPr>
            <a:xfrm>
              <a:off x="0" y="0"/>
              <a:ext cx="3810000" cy="350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3" name="Shape 233"/>
            <p:cNvSpPr/>
            <p:nvPr/>
          </p:nvSpPr>
          <p:spPr>
            <a:xfrm>
              <a:off x="509855" y="3349864"/>
              <a:ext cx="4159671" cy="1102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88A65E"/>
                  </a:solidFill>
                </a:defRPr>
              </a:lvl1pPr>
            </a:lstStyle>
            <a:p>
              <a:r>
                <a:rPr>
                  <a:solidFill>
                    <a:schemeClr val="tx1"/>
                  </a:solidFill>
                </a:rPr>
                <a:t>Environment</a:t>
              </a:r>
            </a:p>
          </p:txBody>
        </p:sp>
      </p:grpSp>
      <p:grpSp>
        <p:nvGrpSpPr>
          <p:cNvPr id="237" name="Group 237"/>
          <p:cNvGrpSpPr/>
          <p:nvPr/>
        </p:nvGrpSpPr>
        <p:grpSpPr>
          <a:xfrm>
            <a:off x="6284226" y="751043"/>
            <a:ext cx="2809038" cy="2657332"/>
            <a:chOff x="185565" y="64956"/>
            <a:chExt cx="4142040" cy="4376783"/>
          </a:xfrm>
        </p:grpSpPr>
        <p:pic>
          <p:nvPicPr>
            <p:cNvPr id="235" name="droppedImage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565" y="64956"/>
              <a:ext cx="3669397" cy="3500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Shape 236"/>
            <p:cNvSpPr/>
            <p:nvPr/>
          </p:nvSpPr>
          <p:spPr>
            <a:xfrm>
              <a:off x="2020263" y="3360296"/>
              <a:ext cx="2307342" cy="1081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rgbClr val="40C7F0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Culture</a:t>
              </a:r>
            </a:p>
          </p:txBody>
        </p:sp>
      </p:grpSp>
      <p:pic>
        <p:nvPicPr>
          <p:cNvPr id="238" name="olsen-twins-picture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535" y="3982797"/>
            <a:ext cx="1894198" cy="246850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2170603" y="6416537"/>
            <a:ext cx="229742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/>
            </a:lvl1pPr>
          </a:lstStyle>
          <a:p>
            <a:r>
              <a:rPr dirty="0"/>
              <a:t>The Olsen Twins</a:t>
            </a:r>
          </a:p>
        </p:txBody>
      </p:sp>
      <p:pic>
        <p:nvPicPr>
          <p:cNvPr id="13314" name="Picture 2" descr="Lucy Aylmer, left, and Maria Aylmer are twins, despite their radically different appearanc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775" y="3982797"/>
            <a:ext cx="4084875" cy="229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7935" y="6282410"/>
            <a:ext cx="318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Lucy and Maria Aylmer, Twins</a:t>
            </a:r>
          </a:p>
        </p:txBody>
      </p:sp>
      <p:sp>
        <p:nvSpPr>
          <p:cNvPr id="17" name="Shape 261"/>
          <p:cNvSpPr/>
          <p:nvPr/>
        </p:nvSpPr>
        <p:spPr>
          <a:xfrm>
            <a:off x="-76200" y="-10970"/>
            <a:ext cx="9144000" cy="71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4200">
                <a:solidFill>
                  <a:schemeClr val="accent1"/>
                </a:solidFill>
              </a:defRPr>
            </a:lvl1pPr>
          </a:lstStyle>
          <a:p>
            <a:pPr>
              <a:tabLst>
                <a:tab pos="3260725" algn="l"/>
              </a:tabLst>
            </a:pPr>
            <a:r>
              <a:rPr lang="en-US" dirty="0">
                <a:solidFill>
                  <a:schemeClr val="tx1"/>
                </a:solidFill>
              </a:rPr>
              <a:t>COMPONENTS OF HUMAN VARIATION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269331"/>
      </p:ext>
    </p:extLst>
  </p:cSld>
  <p:clrMapOvr>
    <a:masterClrMapping/>
  </p:clrMapOvr>
  <p:transition spd="slow" advTm="63059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 result for Millie and Marcia Biggs National Geograph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03813" y="1600200"/>
            <a:ext cx="3396021" cy="479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99834" y="2438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dirty="0"/>
              <a:t>Race is “a cultural, not scientific, category that groups people according to so-called racial distinction” (Bonvillain 2018:319). 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5200" cy="106984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HUMAN BIOLOGICAL DIVERSITY AND THE RACE CONCEPT</a:t>
            </a:r>
          </a:p>
        </p:txBody>
      </p:sp>
    </p:spTree>
    <p:extLst>
      <p:ext uri="{BB962C8B-B14F-4D97-AF65-F5344CB8AC3E}">
        <p14:creationId xmlns:p14="http://schemas.microsoft.com/office/powerpoint/2010/main" val="406205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55"/>
    </mc:Choice>
    <mc:Fallback xmlns="">
      <p:transition spd="slow" advTm="7515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114800"/>
          </a:xfrm>
        </p:spPr>
        <p:txBody>
          <a:bodyPr/>
          <a:lstStyle/>
          <a:p>
            <a:r>
              <a:rPr lang="en-US" sz="2400" dirty="0"/>
              <a:t>Race is sometimes one of the major factors related to social and personal identity.</a:t>
            </a:r>
          </a:p>
          <a:p>
            <a:r>
              <a:rPr lang="en-US" sz="2400" dirty="0"/>
              <a:t>Not a human universal, although all people do differentiate between “themselves” (however defined) and “other groups” (however defined). (Language, nationality, religion, occupation, class/caste, kin group, gender, and age rank can often be as or more important.)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122" y="3534342"/>
            <a:ext cx="5041756" cy="332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08"/>
    </mc:Choice>
    <mc:Fallback xmlns="">
      <p:transition spd="slow" advTm="7350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paquime mo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4288"/>
            <a:ext cx="77724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53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7"/>
    </mc:Choice>
    <mc:Fallback xmlns="">
      <p:transition spd="slow" advTm="385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55D84-5565-485D-9E20-1C2C96AB5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9095"/>
            <a:ext cx="8229600" cy="41148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Humans have likely always differentiated among each other based on ancestry, behavior, language, and appearance.</a:t>
            </a:r>
          </a:p>
          <a:p>
            <a:pPr>
              <a:defRPr/>
            </a:pPr>
            <a:r>
              <a:rPr lang="en-US" sz="2800" dirty="0"/>
              <a:t>Early European scholars:</a:t>
            </a:r>
          </a:p>
          <a:p>
            <a:pPr lvl="1">
              <a:defRPr/>
            </a:pPr>
            <a:r>
              <a:rPr lang="en-US" sz="2400" dirty="0"/>
              <a:t>Struck with variation around world.</a:t>
            </a:r>
          </a:p>
          <a:p>
            <a:pPr lvl="1">
              <a:defRPr/>
            </a:pPr>
            <a:r>
              <a:rPr lang="en-US" sz="2400" dirty="0"/>
              <a:t>Tried to classify </a:t>
            </a:r>
            <a:r>
              <a:rPr lang="en-US" sz="2400" i="1" dirty="0"/>
              <a:t>Homo sapiens </a:t>
            </a:r>
            <a:r>
              <a:rPr lang="en-US" sz="2400" dirty="0"/>
              <a:t>into subspecies based on geography and features such as skin color, body size, head shape, and hair texture.</a:t>
            </a:r>
          </a:p>
          <a:p>
            <a:pPr lvl="2">
              <a:defRPr/>
            </a:pPr>
            <a:r>
              <a:rPr lang="en-US" sz="2000" dirty="0"/>
              <a:t>Linnaeus divided humans into subspecies based on geography and classified all Europeans as “white,” Africans as “black,” New World Natives as “red,” and Asians as “yellow.”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/>
          <a:lstStyle/>
          <a:p>
            <a:r>
              <a:rPr lang="en-US" dirty="0"/>
              <a:t>How Old is the Concept of ‘Race’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3582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43"/>
    </mc:Choice>
    <mc:Fallback xmlns="">
      <p:transition spd="slow" advTm="12254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371600"/>
          </a:xfrm>
        </p:spPr>
        <p:txBody>
          <a:bodyPr/>
          <a:lstStyle/>
          <a:p>
            <a:r>
              <a:rPr lang="en-US" sz="3600" dirty="0"/>
              <a:t>Started with Classification.</a:t>
            </a:r>
            <a:br>
              <a:rPr lang="en-US" sz="3600" dirty="0"/>
            </a:br>
            <a:r>
              <a:rPr lang="en-US" sz="3600" dirty="0"/>
              <a:t>Expanded to Explanation.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114800"/>
          </a:xfrm>
        </p:spPr>
        <p:txBody>
          <a:bodyPr/>
          <a:lstStyle/>
          <a:p>
            <a:r>
              <a:rPr lang="en-US" dirty="0"/>
              <a:t>Charles Pickering: </a:t>
            </a:r>
            <a:r>
              <a:rPr lang="en-US" i="1" dirty="0"/>
              <a:t>Races of Man and Their Geographic Distribution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3" y="2590800"/>
            <a:ext cx="820615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0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83"/>
    </mc:Choice>
    <mc:Fallback xmlns="">
      <p:transition spd="slow" advTm="13138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053"/>
            <a:ext cx="8229600" cy="1371600"/>
          </a:xfrm>
        </p:spPr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Louis Agassiz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876800" cy="4114800"/>
          </a:xfrm>
        </p:spPr>
        <p:txBody>
          <a:bodyPr/>
          <a:lstStyle/>
          <a:p>
            <a:r>
              <a:rPr lang="en-US" sz="2800" dirty="0" err="1"/>
              <a:t>Polygenism</a:t>
            </a:r>
            <a:r>
              <a:rPr lang="en-US" sz="2800" dirty="0"/>
              <a:t>:</a:t>
            </a:r>
          </a:p>
          <a:p>
            <a:pPr lvl="1"/>
            <a:r>
              <a:rPr lang="en-US" sz="2400" dirty="0"/>
              <a:t>Argued that humans were created by God in different places and with different traits/abilities. </a:t>
            </a:r>
          </a:p>
          <a:p>
            <a:pPr lvl="1"/>
            <a:r>
              <a:rPr lang="en-US" sz="2400" dirty="0"/>
              <a:t>Darwin explicitly argued against this perspective in </a:t>
            </a:r>
            <a:r>
              <a:rPr lang="en-US" sz="2400" i="1" dirty="0"/>
              <a:t>The Descent of Man</a:t>
            </a:r>
            <a:r>
              <a:rPr lang="en-US" sz="2400" dirty="0"/>
              <a:t>, which stressed humanity’s common origin and the superficiality of race.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324100"/>
            <a:ext cx="371856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42"/>
    </mc:Choice>
    <mc:Fallback xmlns="">
      <p:transition spd="slow" advTm="6164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4648200" cy="4114800"/>
          </a:xfrm>
        </p:spPr>
        <p:txBody>
          <a:bodyPr/>
          <a:lstStyle/>
          <a:p>
            <a:r>
              <a:rPr lang="en-US" dirty="0"/>
              <a:t>Carleton Coon: </a:t>
            </a:r>
            <a:r>
              <a:rPr lang="en-US" i="1" dirty="0"/>
              <a:t>The Races of Europe </a:t>
            </a:r>
            <a:r>
              <a:rPr lang="en-US" dirty="0"/>
              <a:t>(1939)</a:t>
            </a: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233362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562" y="1743075"/>
            <a:ext cx="5100637" cy="406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83"/>
    </mc:Choice>
    <mc:Fallback xmlns="">
      <p:transition spd="slow" advTm="10188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/>
              <a:t>Boas and the separation of race, language, and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Challenged the concept of ‘race’ as inherent and tied to behavior.</a:t>
            </a:r>
          </a:p>
          <a:p>
            <a:r>
              <a:rPr lang="en-US" dirty="0"/>
              <a:t>Studied immigrant populations to demonstrate generational shifts.</a:t>
            </a:r>
          </a:p>
          <a:p>
            <a:r>
              <a:rPr lang="en-US" dirty="0"/>
              <a:t>Differences in people result from: history, culture, geography/environment.</a:t>
            </a:r>
          </a:p>
          <a:p>
            <a:r>
              <a:rPr lang="en-US" dirty="0"/>
              <a:t>All cultures are ‘complex.’ All ‘work.’ All are ‘equally developed.’</a:t>
            </a:r>
          </a:p>
        </p:txBody>
      </p:sp>
    </p:spTree>
    <p:extLst>
      <p:ext uri="{BB962C8B-B14F-4D97-AF65-F5344CB8AC3E}">
        <p14:creationId xmlns:p14="http://schemas.microsoft.com/office/powerpoint/2010/main" val="24036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09"/>
    </mc:Choice>
    <mc:Fallback xmlns="">
      <p:transition spd="slow" advTm="10680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371600"/>
          </a:xfrm>
        </p:spPr>
        <p:txBody>
          <a:bodyPr/>
          <a:lstStyle/>
          <a:p>
            <a:r>
              <a:rPr lang="en-US" dirty="0"/>
              <a:t>Boas and Historical Particularism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4648200" cy="5867400"/>
          </a:xfrm>
        </p:spPr>
        <p:txBody>
          <a:bodyPr/>
          <a:lstStyle/>
          <a:p>
            <a:r>
              <a:rPr lang="en-US" sz="2400" dirty="0"/>
              <a:t>Each culture unique. Each culture has its own history of development.</a:t>
            </a:r>
          </a:p>
          <a:p>
            <a:r>
              <a:rPr lang="en-US" sz="2400" dirty="0"/>
              <a:t>Cultures cannot be arranged in a sequence of “progress: that applies to all cultures everywhere”</a:t>
            </a:r>
          </a:p>
          <a:p>
            <a:r>
              <a:rPr lang="en-US" sz="2400" dirty="0"/>
              <a:t>A sequence like “Stone Age, Bronze Age, Iron Age” may be useful descriptively, but not analytically.</a:t>
            </a:r>
          </a:p>
          <a:p>
            <a:r>
              <a:rPr lang="en-US" sz="2400" dirty="0"/>
              <a:t>Culture areas a better approach.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682" y="762000"/>
            <a:ext cx="3666226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544" y="3429000"/>
            <a:ext cx="318725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572"/>
    </mc:Choice>
    <mc:Fallback xmlns="">
      <p:transition spd="slow" advTm="38357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A06B-75B9-43A8-8618-EE9F9BF2E65A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US" i="1"/>
              <a:t>Question: What does </a:t>
            </a:r>
            <a:r>
              <a:rPr lang="en-US"/>
              <a:t>race</a:t>
            </a:r>
            <a:r>
              <a:rPr lang="en-US" i="1"/>
              <a:t> mean?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2C085-65AD-4952-BDF7-DE90AF5F23ED}"/>
              </a:ext>
            </a:extLst>
          </p:cNvPr>
          <p:cNvSpPr txBox="1">
            <a:spLocks/>
          </p:cNvSpPr>
          <p:nvPr/>
        </p:nvSpPr>
        <p:spPr>
          <a:xfrm>
            <a:off x="628651" y="2085977"/>
            <a:ext cx="7886699" cy="1002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Historically, scientists have two answers:</a:t>
            </a:r>
          </a:p>
          <a:p>
            <a:pPr lvl="1"/>
            <a:r>
              <a:rPr lang="en-US" sz="2400" dirty="0"/>
              <a:t>Racial classification, now largely abandoned</a:t>
            </a:r>
          </a:p>
          <a:p>
            <a:pPr lvl="1"/>
            <a:r>
              <a:rPr lang="en-US" sz="2400" dirty="0"/>
              <a:t>Social classification, varies within and among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IN" sz="2000" dirty="0"/>
              <a:t>In biology, the taxonomic category of subspecies is not applicable to humans because the division of humans into discrete types does not represent the true nature of human biological variation.</a:t>
            </a:r>
          </a:p>
          <a:p>
            <a:pPr marL="0" indent="0" algn="ctr">
              <a:buNone/>
            </a:pPr>
            <a:endParaRPr lang="en-IN" sz="2000" dirty="0"/>
          </a:p>
          <a:p>
            <a:pPr marL="0" indent="0" algn="ctr">
              <a:buNone/>
            </a:pPr>
            <a:r>
              <a:rPr lang="en-IN" sz="1800" dirty="0"/>
              <a:t>In some societies, race is an important social category.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04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48"/>
    </mc:Choice>
    <mc:Fallback xmlns="">
      <p:transition spd="slow" advTm="9544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4.1|18.4"/>
</p:tagLst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978D293550EE408BBA80E379FB1048" ma:contentTypeVersion="9" ma:contentTypeDescription="Create a new document." ma:contentTypeScope="" ma:versionID="8f62e170c7e029e5138470db98852e9e">
  <xsd:schema xmlns:xsd="http://www.w3.org/2001/XMLSchema" xmlns:xs="http://www.w3.org/2001/XMLSchema" xmlns:p="http://schemas.microsoft.com/office/2006/metadata/properties" xmlns:ns3="4094fec7-eb86-4f33-885f-f4ec69534214" targetNamespace="http://schemas.microsoft.com/office/2006/metadata/properties" ma:root="true" ma:fieldsID="fef094d78892922e349b4c96b502a1e2" ns3:_="">
    <xsd:import namespace="4094fec7-eb86-4f33-885f-f4ec695342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94fec7-eb86-4f33-885f-f4ec695342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0C29D11-1271-43C0-9C39-7AF3BA92A0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D3A181-E293-4D5F-B0D7-896286A259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94fec7-eb86-4f33-885f-f4ec695342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90B47D-9849-48C1-A07D-B0C3A3F935C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metadata/properties"/>
    <ds:schemaRef ds:uri="4094fec7-eb86-4f33-885f-f4ec69534214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13855</TotalTime>
  <Words>828</Words>
  <Application>Microsoft Office PowerPoint</Application>
  <PresentationFormat>On-screen Show (4:3)</PresentationFormat>
  <Paragraphs>87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Avenir Next Medium</vt:lpstr>
      <vt:lpstr>Tahoma</vt:lpstr>
      <vt:lpstr>Times New Roman</vt:lpstr>
      <vt:lpstr>Wingdings</vt:lpstr>
      <vt:lpstr>Textured</vt:lpstr>
      <vt:lpstr>Goals. Students will be able to:</vt:lpstr>
      <vt:lpstr>PowerPoint Presentation</vt:lpstr>
      <vt:lpstr>How Old is the Concept of ‘Race’</vt:lpstr>
      <vt:lpstr>Started with Classification. Expanded to Explanation.</vt:lpstr>
      <vt:lpstr>Example: Louis Agassiz</vt:lpstr>
      <vt:lpstr>PowerPoint Presentation</vt:lpstr>
      <vt:lpstr>Boas and the separation of race, language, and culture</vt:lpstr>
      <vt:lpstr>Boas and Historical Particularism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BIOLOGICAL DIVERSITY AND THE RACE CONCEPT</vt:lpstr>
      <vt:lpstr>PowerPoint Presentation</vt:lpstr>
    </vt:vector>
  </TitlesOfParts>
  <Company>University of New Mexico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L. VanPool</dc:creator>
  <cp:lastModifiedBy>VanPool, Todd</cp:lastModifiedBy>
  <cp:revision>42</cp:revision>
  <dcterms:created xsi:type="dcterms:W3CDTF">2003-10-05T20:34:12Z</dcterms:created>
  <dcterms:modified xsi:type="dcterms:W3CDTF">2021-11-10T16:41:34Z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0x01010028978D293550EE408BBA80E379FB1048</vt:lpwstr>
  </property>
</Properties>
</file>