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14"/>
  </p:notesMasterIdLst>
  <p:sldIdLst>
    <p:sldId id="333" r:id="rId5"/>
    <p:sldId id="347" r:id="rId6"/>
    <p:sldId id="393" r:id="rId7"/>
    <p:sldId id="350" r:id="rId8"/>
    <p:sldId id="351" r:id="rId9"/>
    <p:sldId id="352" r:id="rId10"/>
    <p:sldId id="353" r:id="rId11"/>
    <p:sldId id="354" r:id="rId12"/>
    <p:sldId id="389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1" autoAdjust="0"/>
    <p:restoredTop sz="94665" autoAdjust="0"/>
  </p:normalViewPr>
  <p:slideViewPr>
    <p:cSldViewPr showGuides="1">
      <p:cViewPr varScale="1">
        <p:scale>
          <a:sx n="93" d="100"/>
          <a:sy n="93" d="100"/>
        </p:scale>
        <p:origin x="84" y="414"/>
      </p:cViewPr>
      <p:guideLst>
        <p:guide orient="horz" pos="15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17086E6-D920-4B7B-AB2E-FC1806B1F4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Muong ethnic group is the 4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largest ethnic group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Vietnam.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Most live in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province and some mountainous districts of the Thanh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province.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689F6-39BD-4AA4-B512-7C9693DEFB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68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(Queen</a:t>
            </a:r>
            <a:r>
              <a:rPr lang="en-US" baseline="0" dirty="0"/>
              <a:t> Elizabeth II and J.K. Rowling) </a:t>
            </a:r>
            <a:r>
              <a:rPr lang="en-US" dirty="0"/>
              <a:t>One’s net</a:t>
            </a:r>
            <a:r>
              <a:rPr lang="en-US" baseline="0" dirty="0"/>
              <a:t> worth is $500 million and the other’s net worth is $650 million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689F6-39BD-4AA4-B512-7C9693DEFB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44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http://firstamericanartmagazine.com/james-luna-walks/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689F6-39BD-4AA4-B512-7C9693DEFB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9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https://www.smithsonianmag.com/arts-culture/james-luna-30545878/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1AB363-8C08-4B0F-B384-E9DC2D67A662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735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James Luna is a Luiseno Indian artist and activist who uses his performances, installations, and words to challenge the confines of art-historical and museum exhibition practices, questioning the ways that Native American Indians are often remembered, “honored,” and pictured in the white imaginary.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1FEF21-504B-4E79-B56C-001E73820227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0296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52BAFEF-D25D-4616-9E35-0397BD436A16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1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F5232-CEEC-420E-8DBF-5598CA5D1F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01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12125-6E36-490E-99EC-761FDA7CCC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8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58797-590E-4679-854E-E539B2DF54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11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lo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1069848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5300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6705600"/>
            <a:ext cx="5486400" cy="1524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98371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82C66-324F-43B1-BCEB-AC2DC0ED3E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071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3D629-F818-49B8-BD17-A127D976F1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85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D77A7-CFB8-4B99-99D6-3944F2A975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32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05EE6-EC61-4DD3-8380-7E3893542C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CD19E-EB9F-4414-98CE-44CB3646D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1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CBD9A-EFE7-4608-B121-9470936C2F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75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D04E8-4E0C-47EE-AA04-ACBC5675C9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35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994B3-DE76-4854-8E0E-98DB83B32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85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C8BDDB-239E-457C-9F59-D1BAC509DB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-3048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/>
              <a:t>Goals. Students will be able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762000"/>
            <a:ext cx="82296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Define ethnicity and status as they are defined in anthropology.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26368"/>
            <a:ext cx="6667694" cy="443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34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6"/>
    </mc:Choice>
    <mc:Fallback xmlns="">
      <p:transition spd="slow" advTm="657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ETHNIC GROUPS AND ETHNICITY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0574" y="1371600"/>
            <a:ext cx="4197626" cy="51816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Ethnic group</a:t>
            </a:r>
            <a:r>
              <a:rPr lang="en-US" dirty="0"/>
              <a:t>: a group whose members share certain beliefs, values, habits, customs, and norms because of their common background</a:t>
            </a:r>
          </a:p>
          <a:p>
            <a:r>
              <a:rPr lang="en-US" b="1" dirty="0"/>
              <a:t>Ethnicity</a:t>
            </a:r>
            <a:r>
              <a:rPr lang="en-US" dirty="0"/>
              <a:t>: Social category based on a complex mix of ancestry, culture, and self-identification </a:t>
            </a:r>
          </a:p>
          <a:p>
            <a:r>
              <a:rPr lang="en-US" dirty="0"/>
              <a:t>Ethnic feelings and their associated behavior vary in intensity within ethnic groups and countries over time</a:t>
            </a:r>
          </a:p>
        </p:txBody>
      </p:sp>
      <p:pic>
        <p:nvPicPr>
          <p:cNvPr id="1026" name="Picture 2" descr="https://www.vietvisiontravel.com/wp-content/uploads/2017/05/Gong-a-traditional-instrument-of-Muong-peo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1540474"/>
            <a:ext cx="2809875" cy="187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53000" y="3352800"/>
            <a:ext cx="3833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Gong-a traditional instrument of Muong people</a:t>
            </a:r>
          </a:p>
        </p:txBody>
      </p:sp>
      <p:pic>
        <p:nvPicPr>
          <p:cNvPr id="5" name="Picture 2" descr="Mount Airy Elks Lodge #2061 H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4191000"/>
            <a:ext cx="3203575" cy="167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853195" y="5864868"/>
            <a:ext cx="38336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The Elks Club is a Fraternal Order focused on bettering communities While members share values, beliefs, etc., it is not an ethnic group. Not based on shared ancestry.</a:t>
            </a:r>
          </a:p>
        </p:txBody>
      </p:sp>
    </p:spTree>
    <p:extLst>
      <p:ext uri="{BB962C8B-B14F-4D97-AF65-F5344CB8AC3E}">
        <p14:creationId xmlns:p14="http://schemas.microsoft.com/office/powerpoint/2010/main" val="86243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027"/>
    </mc:Choice>
    <mc:Fallback xmlns="">
      <p:transition spd="slow" advTm="14802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1069848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STATUS AND IDENTITY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4572000" cy="49530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Cultural differences may be associated with ethnicity, class, region, religion, and other social variables</a:t>
            </a:r>
          </a:p>
          <a:p>
            <a:r>
              <a:rPr lang="en-US" b="1" dirty="0"/>
              <a:t>Status</a:t>
            </a:r>
            <a:r>
              <a:rPr lang="en-US" dirty="0"/>
              <a:t>: positions that people occupy in society</a:t>
            </a:r>
          </a:p>
          <a:p>
            <a:pPr lvl="1"/>
            <a:r>
              <a:rPr lang="en-US" b="1" dirty="0"/>
              <a:t>Ascribed status</a:t>
            </a:r>
            <a:r>
              <a:rPr lang="en-US" dirty="0"/>
              <a:t>: a social position that a person attains by birth. A person is born into an ascribed status</a:t>
            </a:r>
          </a:p>
          <a:p>
            <a:pPr lvl="1"/>
            <a:r>
              <a:rPr lang="en-US" b="1" dirty="0"/>
              <a:t>Achieved status</a:t>
            </a:r>
            <a:r>
              <a:rPr lang="en-US" dirty="0"/>
              <a:t>: status (positive or negative) attained by a person’s own efforts and skills</a:t>
            </a:r>
          </a:p>
        </p:txBody>
      </p:sp>
      <p:pic>
        <p:nvPicPr>
          <p:cNvPr id="2050" name="Picture 2" descr="Image result for Queen Elizabeth 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832" y="1143000"/>
            <a:ext cx="3529867" cy="234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ags To Riches Stories-J.K. Rowl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" r="1973"/>
          <a:stretch/>
        </p:blipFill>
        <p:spPr bwMode="auto">
          <a:xfrm>
            <a:off x="5155832" y="3886200"/>
            <a:ext cx="3660175" cy="24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00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857"/>
    </mc:Choice>
    <mc:Fallback xmlns="">
      <p:transition spd="slow" advTm="23285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Race and Ethnicity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1"/>
          </a:xfrm>
        </p:spPr>
        <p:txBody>
          <a:bodyPr/>
          <a:lstStyle/>
          <a:p>
            <a:r>
              <a:rPr lang="en-US" dirty="0"/>
              <a:t>Some categories are contextual: one identity is used in certain settings, another in different settings</a:t>
            </a:r>
          </a:p>
          <a:p>
            <a:pPr lvl="1"/>
            <a:r>
              <a:rPr lang="en-US" dirty="0"/>
              <a:t>Referred to as the </a:t>
            </a:r>
            <a:r>
              <a:rPr lang="en-US" i="1" dirty="0"/>
              <a:t>situational negotiation of social identity</a:t>
            </a:r>
          </a:p>
        </p:txBody>
      </p:sp>
      <p:pic>
        <p:nvPicPr>
          <p:cNvPr id="5" name="Picture 2" descr="Image result for james luna art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441474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1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744"/>
    </mc:Choice>
    <mc:Fallback xmlns="">
      <p:transition spd="slow" advTm="15774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James Luna 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4613275" y="1612900"/>
            <a:ext cx="43053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latin typeface="+mn-lt"/>
              </a:rPr>
              <a:t>Is a </a:t>
            </a:r>
            <a:r>
              <a:rPr lang="en-US" altLang="en-US" sz="1800" dirty="0" err="1">
                <a:latin typeface="+mn-lt"/>
              </a:rPr>
              <a:t>Payómkawichum</a:t>
            </a:r>
            <a:r>
              <a:rPr lang="en-US" altLang="en-US" sz="1800" dirty="0">
                <a:latin typeface="+mn-lt"/>
              </a:rPr>
              <a:t> (Luiseño), </a:t>
            </a:r>
            <a:r>
              <a:rPr lang="en-US" altLang="en-US" sz="1800" dirty="0" err="1">
                <a:latin typeface="+mn-lt"/>
              </a:rPr>
              <a:t>Ipi</a:t>
            </a:r>
            <a:r>
              <a:rPr lang="en-US" altLang="en-US" sz="1800" dirty="0">
                <a:latin typeface="+mn-lt"/>
              </a:rPr>
              <a:t> (</a:t>
            </a:r>
            <a:r>
              <a:rPr lang="en-US" altLang="en-US" sz="1800" dirty="0" err="1">
                <a:latin typeface="+mn-lt"/>
              </a:rPr>
              <a:t>Diegueño</a:t>
            </a:r>
            <a:r>
              <a:rPr lang="en-US" altLang="en-US" sz="1800" dirty="0">
                <a:latin typeface="+mn-lt"/>
              </a:rPr>
              <a:t>) and Mexican-American performance artist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latin typeface="+mn-lt"/>
              </a:rPr>
              <a:t>Born Orange, California in 1950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latin typeface="+mn-lt"/>
              </a:rPr>
              <a:t>He moved to the La Jolla Indian Reservation in 1976 and lived there until he died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latin typeface="+mn-lt"/>
              </a:rPr>
              <a:t>1976 earned a Bachelor of Fine Arts degree at the University of California, Irvine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latin typeface="+mn-lt"/>
              </a:rPr>
              <a:t>1983 earned a Master of Science degree in counseling at San Diego State University.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latin typeface="+mn-lt"/>
              </a:rPr>
              <a:t>2011 received an Honorary Ph.D. from the Institute of American Indian Arts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latin typeface="+mn-lt"/>
              </a:rPr>
              <a:t>Passed away on March 3, 2018</a:t>
            </a:r>
          </a:p>
        </p:txBody>
      </p:sp>
      <p:pic>
        <p:nvPicPr>
          <p:cNvPr id="16388" name="Picture 2" descr="Image result for james luna arti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3"/>
          <a:stretch/>
        </p:blipFill>
        <p:spPr bwMode="auto">
          <a:xfrm>
            <a:off x="137354" y="1718200"/>
            <a:ext cx="4465982" cy="34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0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55"/>
    </mc:Choice>
    <mc:Fallback xmlns="">
      <p:transition spd="slow" advTm="5745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tx1"/>
                </a:solidFill>
              </a:rPr>
              <a:t>James Luna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6201" y="1318022"/>
            <a:ext cx="3962399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b="1" dirty="0"/>
              <a:t>You’ve been called “one of the most dangerous Indians alive.” What are you trying to say?</a:t>
            </a:r>
          </a:p>
          <a:p>
            <a:pPr marL="1085850" lvl="1" indent="-342900" eaLnBrk="1" hangingPunct="1">
              <a:spcBef>
                <a:spcPct val="0"/>
              </a:spcBef>
            </a:pPr>
            <a:r>
              <a:rPr lang="en-US" altLang="en-US" sz="2000" i="1" dirty="0"/>
              <a:t>Well, at times the message can be potent. One of my subjects is with ethnic identity—how people perceive us and how we perceive ourselves. Not everybody can talk about that, so I guess that makes me a dangerous character.</a:t>
            </a:r>
            <a:br>
              <a:rPr lang="en-US" altLang="en-US" sz="1400" i="1" dirty="0"/>
            </a:br>
            <a:endParaRPr lang="en-US" altLang="en-US" sz="1400" i="1" dirty="0"/>
          </a:p>
        </p:txBody>
      </p:sp>
      <p:pic>
        <p:nvPicPr>
          <p:cNvPr id="17413" name="Picture 2" descr="Image result for james luna art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1828800"/>
            <a:ext cx="4532312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1529" y="838200"/>
            <a:ext cx="6101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b="1" dirty="0"/>
              <a:t>Quotes from interviews with the Smithsonian </a:t>
            </a:r>
          </a:p>
        </p:txBody>
      </p:sp>
    </p:spTree>
    <p:extLst>
      <p:ext uri="{BB962C8B-B14F-4D97-AF65-F5344CB8AC3E}">
        <p14:creationId xmlns:p14="http://schemas.microsoft.com/office/powerpoint/2010/main" val="15212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05"/>
    </mc:Choice>
    <mc:Fallback xmlns="">
      <p:transition spd="slow" advTm="2440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James Luna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08025" y="2244725"/>
            <a:ext cx="772795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b="1" dirty="0"/>
              <a:t>Could you give an example of one of your pieces and how it deals with ethnic identity and perception? </a:t>
            </a:r>
          </a:p>
          <a:p>
            <a:pPr marL="1085850" lvl="1" indent="-342900" eaLnBrk="1" hangingPunct="1">
              <a:spcBef>
                <a:spcPct val="0"/>
              </a:spcBef>
            </a:pPr>
            <a:r>
              <a:rPr lang="en-US" altLang="en-US" sz="2000" i="1" dirty="0"/>
              <a:t>I had long looked at representation of our peoples in museums and they all dwelled in the past. They were one-sided. We were simply objects among bones, bones among objects, and then signed and sealed with a date. In that framework you really couldn’t talk about joy, intelligence, humor, or anything that I know makes up our people.</a:t>
            </a:r>
            <a:br>
              <a:rPr lang="en-US" altLang="en-US" sz="1400" i="1" dirty="0"/>
            </a:br>
            <a:endParaRPr lang="en-US" alt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33486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03"/>
    </mc:Choice>
    <mc:Fallback xmlns="">
      <p:transition spd="slow" advTm="8020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james luna art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866775"/>
            <a:ext cx="6959600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5875" y="76200"/>
            <a:ext cx="9112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“</a:t>
            </a:r>
            <a:r>
              <a:rPr lang="en-US" altLang="en-US" sz="4000"/>
              <a:t>Artifact Piece</a:t>
            </a:r>
            <a:r>
              <a:rPr lang="en-US" altLang="en-US" sz="4000" dirty="0"/>
              <a:t>” (1987) by James Luna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36538" y="5626100"/>
            <a:ext cx="8670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In “The Artifact Piece” I became the Indian and lied in state as an exhibit along with my personal objects. That hit a nerve and spoke loud both in Indian country, the art world and the frontier of anthropology.</a:t>
            </a:r>
          </a:p>
        </p:txBody>
      </p:sp>
    </p:spTree>
    <p:extLst>
      <p:ext uri="{BB962C8B-B14F-4D97-AF65-F5344CB8AC3E}">
        <p14:creationId xmlns:p14="http://schemas.microsoft.com/office/powerpoint/2010/main" val="205658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55"/>
    </mc:Choice>
    <mc:Fallback xmlns="">
      <p:transition spd="slow" advTm="4905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paquime mo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4288"/>
            <a:ext cx="77724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53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7"/>
    </mc:Choice>
    <mc:Fallback xmlns="">
      <p:transition spd="slow" advTm="3857"/>
    </mc:Fallback>
  </mc:AlternateContent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78D293550EE408BBA80E379FB1048" ma:contentTypeVersion="9" ma:contentTypeDescription="Create a new document." ma:contentTypeScope="" ma:versionID="8f62e170c7e029e5138470db98852e9e">
  <xsd:schema xmlns:xsd="http://www.w3.org/2001/XMLSchema" xmlns:xs="http://www.w3.org/2001/XMLSchema" xmlns:p="http://schemas.microsoft.com/office/2006/metadata/properties" xmlns:ns3="4094fec7-eb86-4f33-885f-f4ec69534214" targetNamespace="http://schemas.microsoft.com/office/2006/metadata/properties" ma:root="true" ma:fieldsID="fef094d78892922e349b4c96b502a1e2" ns3:_="">
    <xsd:import namespace="4094fec7-eb86-4f33-885f-f4ec695342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94fec7-eb86-4f33-885f-f4ec695342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4592B6-209E-4286-9E16-00534417CC19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4094fec7-eb86-4f33-885f-f4ec6953421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57B5DC2-11BF-4861-97D1-20CE369DF5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8CA2A6-7800-4089-A88B-31028DDD04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94fec7-eb86-4f33-885f-f4ec695342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11919</TotalTime>
  <Words>656</Words>
  <Application>Microsoft Office PowerPoint</Application>
  <PresentationFormat>On-screen Show (4:3)</PresentationFormat>
  <Paragraphs>44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Tahoma</vt:lpstr>
      <vt:lpstr>Times New Roman</vt:lpstr>
      <vt:lpstr>Wingdings</vt:lpstr>
      <vt:lpstr>Textured</vt:lpstr>
      <vt:lpstr>Goals. Students will be able to:</vt:lpstr>
      <vt:lpstr>ETHNIC GROUPS AND ETHNICITY</vt:lpstr>
      <vt:lpstr>STATUS AND IDENTITY</vt:lpstr>
      <vt:lpstr>Race and Ethnicity</vt:lpstr>
      <vt:lpstr>James Luna </vt:lpstr>
      <vt:lpstr>James Luna</vt:lpstr>
      <vt:lpstr>James Luna</vt:lpstr>
      <vt:lpstr>PowerPoint Presentation</vt:lpstr>
      <vt:lpstr>PowerPoint Presentation</vt:lpstr>
    </vt:vector>
  </TitlesOfParts>
  <Company>University of New Mexico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L. VanPool</dc:creator>
  <cp:lastModifiedBy>VanPool, Todd</cp:lastModifiedBy>
  <cp:revision>52</cp:revision>
  <dcterms:created xsi:type="dcterms:W3CDTF">2003-10-05T20:34:12Z</dcterms:created>
  <dcterms:modified xsi:type="dcterms:W3CDTF">2021-11-10T16:43:04Z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0x01010028978D293550EE408BBA80E379FB1048</vt:lpwstr>
  </property>
</Properties>
</file>