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3"/>
  </p:notesMasterIdLst>
  <p:sldIdLst>
    <p:sldId id="393" r:id="rId5"/>
    <p:sldId id="424" r:id="rId6"/>
    <p:sldId id="416" r:id="rId7"/>
    <p:sldId id="420" r:id="rId8"/>
    <p:sldId id="422" r:id="rId9"/>
    <p:sldId id="421" r:id="rId10"/>
    <p:sldId id="423" r:id="rId11"/>
    <p:sldId id="42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8F46F-8056-42ED-A76A-1BD235E93929}" v="6" dt="2021-11-28T17:43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386" y="96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3F1BD1-9505-4BBF-9A1E-6375CEE67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Terracotta Warrior Statues in Qin Shi Huangdi Tomb (China), Aztec Eagle Warrior (Mexico), Maori Warrior (New Zealand)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5B5E81-FB40-4EEE-906B-5C0BCBAB5FAD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7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Since 1914, we have had 100 to 200 million people.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0847034-F9D0-43E9-960F-3588135B4786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2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7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39C5-57FD-4E22-999C-CDEF9C7C5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E412-FB6E-436F-B356-4F2D2DFA7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2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3C3-71FE-4005-BFD2-62DA85C11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3081-C5FB-4602-85D5-5AE1DC99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6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E017-DA6C-432E-B2B0-80CC3D917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90BA-0FB7-4B81-80D4-CA27F90FF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557B-0E99-4F83-8C0F-3E3A3B22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AB7B-68B2-4013-A9A5-0C756D653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F047-AD67-465A-9DA0-893F0C300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1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4C78-7E29-4A09-9E7B-CF83C46F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98E0-84E7-4204-8B97-E14C58A47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57283-FA8E-4DA6-ABCB-844DF8622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Define warfare and differentiate it from other types of violence.</a:t>
            </a:r>
          </a:p>
          <a:p>
            <a:pPr>
              <a:defRPr/>
            </a:pPr>
            <a:r>
              <a:rPr lang="en-US" dirty="0"/>
              <a:t>Explain why it is anthropologically important.</a:t>
            </a:r>
          </a:p>
          <a:p>
            <a:pPr>
              <a:defRPr/>
            </a:pPr>
            <a:r>
              <a:rPr lang="en-US" dirty="0"/>
              <a:t>Describe broad shifts between warfare before and after the start of the Neolithic.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34" y="4114800"/>
            <a:ext cx="41273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5"/>
    </mc:Choice>
    <mc:Fallback xmlns="">
      <p:transition spd="slow" advTm="207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r>
              <a:rPr lang="en-US" dirty="0"/>
              <a:t>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785228"/>
            <a:ext cx="8229600" cy="4114800"/>
          </a:xfrm>
        </p:spPr>
        <p:txBody>
          <a:bodyPr/>
          <a:lstStyle/>
          <a:p>
            <a:r>
              <a:rPr lang="en-US" dirty="0"/>
              <a:t>The actual or implied armed conflict between politically (often based on family or ancestry) distinct groups.</a:t>
            </a:r>
          </a:p>
          <a:p>
            <a:pPr lvl="1"/>
            <a:r>
              <a:rPr lang="en-US" dirty="0"/>
              <a:t>It is not just interpersonal violence (e.g., Cain and Able or revenge killing based on a cheating spouse are not warfare)</a:t>
            </a:r>
          </a:p>
          <a:p>
            <a:pPr lvl="1"/>
            <a:r>
              <a:rPr lang="en-US" dirty="0"/>
              <a:t>Different than common definitions in fields like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10284"/>
            <a:ext cx="2476500" cy="189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4" y="4775284"/>
            <a:ext cx="2531534" cy="189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56" y="4775284"/>
            <a:ext cx="2950855" cy="18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29"/>
    </mc:Choice>
    <mc:Fallback xmlns="">
      <p:transition spd="slow" advTm="2438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-3810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/>
              <a:t>Why do we care about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6700" y="11430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Cross-culturally, warfare has been one of the central tasks of humans. Often a determining factor in settlement patterns, social relationships, identity, and so forth. Lots of different approaches to war…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429000"/>
            <a:ext cx="2705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429000"/>
            <a:ext cx="2486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4"/>
    </mc:Choice>
    <mc:Fallback xmlns="">
      <p:transition spd="slow" advTm="1203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MS PGothic" panose="020B0600070205080204" pitchFamily="34" charset="-128"/>
              </a:rPr>
              <a:t>20</a:t>
            </a:r>
            <a:r>
              <a:rPr lang="en-US" altLang="en-US" baseline="30000">
                <a:ea typeface="MS PGothic" panose="020B0600070205080204" pitchFamily="34" charset="-128"/>
              </a:rPr>
              <a:t>th</a:t>
            </a:r>
            <a:r>
              <a:rPr lang="en-US" altLang="en-US">
                <a:ea typeface="MS PGothic" panose="020B0600070205080204" pitchFamily="34" charset="-128"/>
              </a:rPr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Boxer Rebellion (Chinese peasants vs. British)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Boer War (British vs. Dutch South Africans)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 err="1">
                <a:ea typeface="ＭＳ Ｐゴシック" charset="0"/>
              </a:rPr>
              <a:t>Russio</a:t>
            </a:r>
            <a:r>
              <a:rPr lang="en-US" sz="2000" dirty="0">
                <a:ea typeface="ＭＳ Ｐゴシック" charset="0"/>
              </a:rPr>
              <a:t>-Japanese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Mexican Revolution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World War I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Russian Revolution/Civil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World War II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Chinese Civil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French-Algerian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Korea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Vietnam (French and American)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Six-Day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Iran-Iraq War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>
                <a:ea typeface="ＭＳ Ｐゴシック" charset="0"/>
              </a:rPr>
              <a:t>Afghanistan (Russian Invasion)</a:t>
            </a:r>
          </a:p>
          <a:p>
            <a:pPr>
              <a:buFont typeface="Wingdings" charset="0"/>
              <a:buChar char="n"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7"/>
    </mc:Choice>
    <mc:Fallback xmlns="">
      <p:transition spd="slow" advTm="485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MS PGothic" panose="020B0600070205080204" pitchFamily="34" charset="-128"/>
              </a:rPr>
              <a:t>Death Rates from War Lower than at Any Time in the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MS PGothic" panose="020B0600070205080204" pitchFamily="34" charset="-128"/>
              </a:rPr>
              <a:t>100,000,000 to 200,000,000 people of the 10,000,000,000 people who lived. 1% to 2% death rate.</a:t>
            </a:r>
          </a:p>
          <a:p>
            <a:pPr>
              <a:defRPr/>
            </a:pPr>
            <a:r>
              <a:rPr lang="en-US" altLang="en-US" dirty="0">
                <a:ea typeface="MS PGothic" panose="020B0600070205080204" pitchFamily="34" charset="-128"/>
              </a:rPr>
              <a:t>In contrast, estimates from many pre-state societies: 20% to 30%.</a:t>
            </a:r>
          </a:p>
          <a:p>
            <a:pPr>
              <a:defRPr/>
            </a:pPr>
            <a:r>
              <a:rPr lang="en-US" altLang="en-US" dirty="0">
                <a:ea typeface="MS PGothic" panose="020B0600070205080204" pitchFamily="34" charset="-128"/>
              </a:rPr>
              <a:t> Hobbes vs. Rousseau…</a:t>
            </a:r>
          </a:p>
        </p:txBody>
      </p:sp>
    </p:spTree>
    <p:extLst>
      <p:ext uri="{BB962C8B-B14F-4D97-AF65-F5344CB8AC3E}">
        <p14:creationId xmlns:p14="http://schemas.microsoft.com/office/powerpoint/2010/main" val="13887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03"/>
    </mc:Choice>
    <mc:Fallback xmlns="">
      <p:transition spd="slow" advTm="2777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Warfare before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Tit-for-tat warfare most common, although massacres do occur.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Feuds, typically over personal issues or accusations of sorcery.</a:t>
            </a:r>
          </a:p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Can be “ritual,” occurring at specific times and for specific durations.</a:t>
            </a:r>
          </a:p>
        </p:txBody>
      </p:sp>
    </p:spTree>
    <p:extLst>
      <p:ext uri="{BB962C8B-B14F-4D97-AF65-F5344CB8AC3E}">
        <p14:creationId xmlns:p14="http://schemas.microsoft.com/office/powerpoint/2010/main" val="27767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94"/>
    </mc:Choice>
    <mc:Fallback xmlns="">
      <p:transition spd="slow" advTm="1649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MS PGothic" panose="020B0600070205080204" pitchFamily="34" charset="-128"/>
              </a:rPr>
              <a:t>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906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Starting around 10,000 BP in the “Lucky Latitudes”.</a:t>
            </a:r>
          </a:p>
          <a:p>
            <a:pPr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Population explosion.</a:t>
            </a:r>
          </a:p>
          <a:p>
            <a:pPr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Greater packing of landscape.</a:t>
            </a:r>
          </a:p>
          <a:p>
            <a:pPr lvl="1"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Defeated H-G can move away.</a:t>
            </a:r>
          </a:p>
          <a:p>
            <a:pPr lvl="1"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Defeated agriculturalists can’t.</a:t>
            </a:r>
          </a:p>
          <a:p>
            <a:pPr lvl="1"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Massacres, but also the start of incorporating losers into larger societies.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5700"/>
            <a:ext cx="548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590800" y="4343400"/>
            <a:ext cx="3810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590800" y="4267200"/>
            <a:ext cx="3048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2932113" y="4522788"/>
            <a:ext cx="152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 rot="-2400000">
            <a:off x="3033713" y="4568825"/>
            <a:ext cx="412750" cy="984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3051175" y="4675188"/>
            <a:ext cx="225425" cy="2016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3352800" y="4448175"/>
            <a:ext cx="155575" cy="1238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3276600" y="4522788"/>
            <a:ext cx="119063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17"/>
    </mc:Choice>
    <mc:Fallback xmlns="">
      <p:transition spd="slow" advTm="2190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6"/>
    </mc:Choice>
    <mc:Fallback xmlns="">
      <p:transition spd="slow" advTm="21126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FB082-D90A-4BBC-9418-41206FF7F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B9AFE-74B9-44E1-8489-9249F67DD9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94fec7-eb86-4f33-885f-f4ec6953421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E38FEE-D323-4B7F-AFB4-3923D849F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7101</TotalTime>
  <Words>365</Words>
  <Application>Microsoft Office PowerPoint</Application>
  <PresentationFormat>On-screen Show (4:3)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Textured</vt:lpstr>
      <vt:lpstr>Goals. Students will be able to:</vt:lpstr>
      <vt:lpstr>War</vt:lpstr>
      <vt:lpstr>Why do we care about war?</vt:lpstr>
      <vt:lpstr>20th Century</vt:lpstr>
      <vt:lpstr>Death Rates from War Lower than at Any Time in the Past</vt:lpstr>
      <vt:lpstr>Warfare before Agriculture</vt:lpstr>
      <vt:lpstr>Agriculture</vt:lpstr>
      <vt:lpstr>PowerPoint Presentation</vt:lpstr>
    </vt:vector>
  </TitlesOfParts>
  <Company>University of Missouri--Columbia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S. VanPool</dc:creator>
  <cp:lastModifiedBy>VanPool, Todd</cp:lastModifiedBy>
  <cp:revision>87</cp:revision>
  <dcterms:created xsi:type="dcterms:W3CDTF">2007-01-11T21:07:36Z</dcterms:created>
  <dcterms:modified xsi:type="dcterms:W3CDTF">2021-11-28T17:45:06Z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