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7"/>
  </p:notesMasterIdLst>
  <p:sldIdLst>
    <p:sldId id="426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howGuides="1">
      <p:cViewPr varScale="1">
        <p:scale>
          <a:sx n="64" d="100"/>
          <a:sy n="64" d="100"/>
        </p:scale>
        <p:origin x="1386" y="72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Pool, Todd" userId="05216d8f-9783-452a-a1a8-bff49cd9eb6f" providerId="ADAL" clId="{D87EC0AB-BAF0-402C-ADA2-BFE895581C9A}"/>
    <pc:docChg chg="modShowInfo">
      <pc:chgData name="VanPool, Todd" userId="05216d8f-9783-452a-a1a8-bff49cd9eb6f" providerId="ADAL" clId="{D87EC0AB-BAF0-402C-ADA2-BFE895581C9A}" dt="2021-11-28T18:48:25.286" v="2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3F1BD1-9505-4BBF-9A1E-6375CEE67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2BAFEF-D25D-4616-9E35-0397BD436A16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2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439C5-57FD-4E22-999C-CDEF9C7C5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62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E412-FB6E-436F-B356-4F2D2DFA7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2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83C3-71FE-4005-BFD2-62DA85C11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73081-C5FB-4602-85D5-5AE1DC992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06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E017-DA6C-432E-B2B0-80CC3D917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90BA-0FB7-4B81-80D4-CA27F90FF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90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557B-0E99-4F83-8C0F-3E3A3B22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6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AB7B-68B2-4013-A9A5-0C756D653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92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5F047-AD67-465A-9DA0-893F0C300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51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4C78-7E29-4A09-9E7B-CF83C46F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05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98E0-84E7-4204-8B97-E14C58A47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1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457283-FA8E-4DA6-ABCB-844DF8622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Goals. Students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7620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Explain Ember and Ember’s cross-cultural analysis of the factors that influence the frequency and intensity of warfare.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64" y="2593075"/>
            <a:ext cx="6416871" cy="426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17"/>
    </mc:Choice>
    <mc:Fallback xmlns="">
      <p:transition spd="slow" advTm="2271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1992 study results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122363"/>
            <a:ext cx="4695825" cy="573563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Statistical analysis indicates:</a:t>
            </a:r>
          </a:p>
          <a:p>
            <a:pPr lvl="1">
              <a:defRPr/>
            </a:pPr>
            <a:r>
              <a:rPr lang="en-US" sz="2400" dirty="0"/>
              <a:t>unlikely warfare is typically to capture women for mates (the Sabine Women hypothesis)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endParaRPr lang="en-US" sz="2400" dirty="0"/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22363"/>
            <a:ext cx="367030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5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55"/>
    </mc:Choice>
    <mc:Fallback xmlns="">
      <p:transition spd="slow" advTm="479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-457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Bottom Line: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Two significant predictors, arranged in order of significance:</a:t>
            </a:r>
          </a:p>
          <a:p>
            <a:pPr lvl="1">
              <a:defRPr/>
            </a:pPr>
            <a:r>
              <a:rPr lang="en-US" sz="2400" dirty="0"/>
              <a:t>Threat of natural disaster (fear of nature/future)</a:t>
            </a:r>
          </a:p>
          <a:p>
            <a:pPr lvl="1">
              <a:defRPr/>
            </a:pPr>
            <a:r>
              <a:rPr lang="en-US" sz="2400" dirty="0"/>
              <a:t>Socialization of mistrust (fear of others)</a:t>
            </a:r>
          </a:p>
          <a:p>
            <a:pPr>
              <a:defRPr/>
            </a:pPr>
            <a:r>
              <a:rPr lang="en-US" sz="2800" dirty="0"/>
              <a:t>People thus generally fight over “future” problems, not current conditions.</a:t>
            </a:r>
          </a:p>
          <a:p>
            <a:pPr lvl="1">
              <a:defRPr/>
            </a:pPr>
            <a:r>
              <a:rPr lang="en-US" sz="2400" dirty="0"/>
              <a:t>Can adjust to good times. Can adjust to bad times. Can’t adjust if they don’t know what to expect.</a:t>
            </a:r>
          </a:p>
          <a:p>
            <a:pPr lvl="1">
              <a:defRPr/>
            </a:pPr>
            <a:r>
              <a:rPr lang="en-US" sz="2400" dirty="0"/>
              <a:t>Mistrust of others also increases with unpredictability.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00588"/>
            <a:ext cx="30480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209800" y="510540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/>
              <a:t>Remember, correlation doesn’t equal causation!</a:t>
            </a:r>
          </a:p>
        </p:txBody>
      </p:sp>
    </p:spTree>
    <p:extLst>
      <p:ext uri="{BB962C8B-B14F-4D97-AF65-F5344CB8AC3E}">
        <p14:creationId xmlns:p14="http://schemas.microsoft.com/office/powerpoint/2010/main" val="121952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46"/>
    </mc:Choice>
    <mc:Fallback xmlns="">
      <p:transition spd="slow" advTm="762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aquime mo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288"/>
            <a:ext cx="77724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4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"/>
    </mc:Choice>
    <mc:Fallback xmlns="">
      <p:transition spd="slow" advTm="114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Cross Cultural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Cultures vary. We want to know how and why. Comparing cultures, and figuring out how they are similar and different gives us insights into causal factors. </a:t>
            </a:r>
          </a:p>
          <a:p>
            <a:pPr lvl="1">
              <a:defRPr/>
            </a:pPr>
            <a:r>
              <a:rPr lang="en-US" sz="2400" dirty="0"/>
              <a:t>Are </a:t>
            </a:r>
            <a:r>
              <a:rPr lang="en-US" sz="2400" dirty="0" err="1"/>
              <a:t>patrilocal</a:t>
            </a:r>
            <a:r>
              <a:rPr lang="en-US" sz="2400" dirty="0"/>
              <a:t> communities more likely to fight each other than matrilocal communities?</a:t>
            </a:r>
          </a:p>
          <a:p>
            <a:pPr lvl="1">
              <a:defRPr/>
            </a:pPr>
            <a:r>
              <a:rPr lang="en-US" sz="2400" dirty="0"/>
              <a:t>Are women typically killed if captured in warfare?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endParaRPr lang="en-US" sz="2800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762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7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11"/>
    </mc:Choice>
    <mc:Fallback xmlns="">
      <p:transition spd="slow" advTm="11761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625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Ember and 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942975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Known for compiling extensive cross-cultural databases for evaluating variables that correspond to certain cultural traits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630488"/>
            <a:ext cx="290512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0488"/>
            <a:ext cx="4954588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50"/>
    </mc:Choice>
    <mc:Fallback xmlns="">
      <p:transition spd="slow" advTm="439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Warfare: When and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186 cultures. Eliminated “pacified” societies in most cases.</a:t>
            </a:r>
          </a:p>
          <a:p>
            <a:pPr>
              <a:defRPr/>
            </a:pPr>
            <a:r>
              <a:rPr lang="en-US" sz="2800" dirty="0"/>
              <a:t>Warfare present in all of them, but intensity varies</a:t>
            </a:r>
          </a:p>
          <a:p>
            <a:pPr>
              <a:defRPr/>
            </a:pPr>
            <a:r>
              <a:rPr lang="en-US" sz="2800" dirty="0"/>
              <a:t>Wants to evaluate previous theories for the causes of warfare, and test for environmental/cultural correlates for warfare.</a:t>
            </a: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3810000"/>
            <a:ext cx="43211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56"/>
    </mc:Choice>
    <mc:Fallback xmlns="">
      <p:transition spd="slow" advTm="1096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Hypothesis 1: Resource Scarcity and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6563"/>
            <a:ext cx="5121275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Common and common-sense explanation. People fight for resources when they don’t have enough. </a:t>
            </a:r>
          </a:p>
          <a:p>
            <a:pPr>
              <a:defRPr/>
            </a:pPr>
            <a:r>
              <a:rPr lang="en-US" sz="2800" dirty="0"/>
              <a:t>Raiding: for example, Apache (hunters-gatherers) seasonally raided the O’odham (agriculturalists) and settlers to acquire goods such as food and blankets, and for children for slaves.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754188"/>
            <a:ext cx="40147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9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33"/>
    </mc:Choice>
    <mc:Fallback xmlns="">
      <p:transition spd="slow" advTm="718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Resource Scarcity and War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1242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Also could cause warfare because people are “hangry”</a:t>
            </a: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371600"/>
            <a:ext cx="5429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264025"/>
            <a:ext cx="33464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3"/>
    </mc:Choice>
    <mc:Fallback xmlns="">
      <p:transition spd="slow" advTm="5976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5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Hypothesis 2: War Caused by Psychological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Perhaps childhood rearing practices cause aggression, which leads to warfare. “Frustrating socialization” caused by punishment and/or low need satisfaction.</a:t>
            </a:r>
          </a:p>
          <a:p>
            <a:pPr>
              <a:defRPr/>
            </a:pPr>
            <a:r>
              <a:rPr lang="en-US" dirty="0"/>
              <a:t>Previous studies indicated:</a:t>
            </a:r>
          </a:p>
          <a:p>
            <a:pPr lvl="1">
              <a:defRPr/>
            </a:pPr>
            <a:r>
              <a:rPr lang="en-US" dirty="0"/>
              <a:t>punishment DOES NOT correspond to increased warfare but that socialization for mistrust of others might. </a:t>
            </a:r>
          </a:p>
          <a:p>
            <a:pPr lvl="1">
              <a:defRPr/>
            </a:pPr>
            <a:r>
              <a:rPr lang="en-US" dirty="0"/>
              <a:t>socialization for aggression seems to be a result of warfare, not a cause.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22"/>
    </mc:Choice>
    <mc:Fallback xmlns="">
      <p:transition spd="slow" advTm="857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-280988"/>
            <a:ext cx="8229600" cy="1371601"/>
          </a:xfrm>
        </p:spPr>
        <p:txBody>
          <a:bodyPr/>
          <a:lstStyle/>
          <a:p>
            <a:pPr>
              <a:defRPr/>
            </a:pPr>
            <a:r>
              <a:rPr lang="en-US" dirty="0"/>
              <a:t>1992 study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Warfare in pre-Industrial societies tended to be among non-specialist warriors at the community level.</a:t>
            </a:r>
          </a:p>
          <a:p>
            <a:pPr>
              <a:defRPr/>
            </a:pPr>
            <a:r>
              <a:rPr lang="en-US" dirty="0"/>
              <a:t>Frequency of warfare ranged from less than once every 10 years to “constant,” occurring any time of the year on a chronic basis.</a:t>
            </a:r>
          </a:p>
          <a:p>
            <a:pPr>
              <a:defRPr/>
            </a:pPr>
            <a:r>
              <a:rPr lang="en-US" dirty="0"/>
              <a:t>Measuring intensity of warfare, political scale of warfare, child rearing strategies, and resource availability (at both long-term and short-term scales)</a:t>
            </a:r>
          </a:p>
        </p:txBody>
      </p:sp>
    </p:spTree>
    <p:extLst>
      <p:ext uri="{BB962C8B-B14F-4D97-AF65-F5344CB8AC3E}">
        <p14:creationId xmlns:p14="http://schemas.microsoft.com/office/powerpoint/2010/main" val="6770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39"/>
    </mc:Choice>
    <mc:Fallback xmlns="">
      <p:transition spd="slow" advTm="5483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1992 study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8" y="914400"/>
            <a:ext cx="8658225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Statistical analysis indicates increased warfare when:</a:t>
            </a:r>
          </a:p>
          <a:p>
            <a:pPr lvl="1">
              <a:defRPr/>
            </a:pPr>
            <a:r>
              <a:rPr lang="en-US" sz="2400" dirty="0"/>
              <a:t>threat of natural disasters and famine (for non-state societies).</a:t>
            </a:r>
          </a:p>
          <a:p>
            <a:pPr lvl="1">
              <a:defRPr/>
            </a:pPr>
            <a:r>
              <a:rPr lang="en-US" sz="2400" dirty="0"/>
              <a:t>chronic resource short fall (weakly correlated but only for non-state societies).</a:t>
            </a:r>
          </a:p>
          <a:p>
            <a:pPr lvl="1">
              <a:defRPr/>
            </a:pPr>
            <a:r>
              <a:rPr lang="en-US" sz="2400" dirty="0"/>
              <a:t>unpredictable resource availability (i.e., threat but not actual resource shortfall).</a:t>
            </a:r>
          </a:p>
          <a:p>
            <a:pPr lvl="1">
              <a:defRPr/>
            </a:pPr>
            <a:r>
              <a:rPr lang="en-US" sz="2400" dirty="0"/>
              <a:t>children socialized for mistrust.</a:t>
            </a:r>
          </a:p>
          <a:p>
            <a:pPr>
              <a:defRPr/>
            </a:pPr>
            <a:r>
              <a:rPr lang="en-US" sz="2800" dirty="0"/>
              <a:t>Inconsistent with Hypothesis 1 because threatened, as opposed to actual, short fall is most strongly correlated, BUT victors do generally take some sort of resource from losers.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99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14"/>
    </mc:Choice>
    <mc:Fallback xmlns="">
      <p:transition spd="slow" advTm="169714"/>
    </mc:Fallback>
  </mc:AlternateContent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78D293550EE408BBA80E379FB1048" ma:contentTypeVersion="9" ma:contentTypeDescription="Create a new document." ma:contentTypeScope="" ma:versionID="8f62e170c7e029e5138470db98852e9e">
  <xsd:schema xmlns:xsd="http://www.w3.org/2001/XMLSchema" xmlns:xs="http://www.w3.org/2001/XMLSchema" xmlns:p="http://schemas.microsoft.com/office/2006/metadata/properties" xmlns:ns3="4094fec7-eb86-4f33-885f-f4ec69534214" targetNamespace="http://schemas.microsoft.com/office/2006/metadata/properties" ma:root="true" ma:fieldsID="fef094d78892922e349b4c96b502a1e2" ns3:_="">
    <xsd:import namespace="4094fec7-eb86-4f33-885f-f4ec695342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4fec7-eb86-4f33-885f-f4ec69534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4FB082-D90A-4BBC-9418-41206FF7FF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6B9AFE-74B9-44E1-8489-9249F67DD97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094fec7-eb86-4f33-885f-f4ec6953421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9E38FEE-D323-4B7F-AFB4-3923D849F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4fec7-eb86-4f33-885f-f4ec69534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6691</TotalTime>
  <Words>552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Textured</vt:lpstr>
      <vt:lpstr>Goals. Students will be able to:</vt:lpstr>
      <vt:lpstr>Cross Cultural Research</vt:lpstr>
      <vt:lpstr>Ember and Ember</vt:lpstr>
      <vt:lpstr>Warfare: When and Why?</vt:lpstr>
      <vt:lpstr>Hypothesis 1: Resource Scarcity and War</vt:lpstr>
      <vt:lpstr>Resource Scarcity and War (cont.)</vt:lpstr>
      <vt:lpstr>Hypothesis 2: War Caused by Psychological Structures</vt:lpstr>
      <vt:lpstr>1992 study results</vt:lpstr>
      <vt:lpstr>1992 study results</vt:lpstr>
      <vt:lpstr>1992 study results (cont.)</vt:lpstr>
      <vt:lpstr>Bottom Line:</vt:lpstr>
      <vt:lpstr>PowerPoint Presentation</vt:lpstr>
    </vt:vector>
  </TitlesOfParts>
  <Company>University of Missouri--Columbia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S. VanPool</dc:creator>
  <cp:lastModifiedBy>VanPool, Todd</cp:lastModifiedBy>
  <cp:revision>88</cp:revision>
  <dcterms:created xsi:type="dcterms:W3CDTF">2007-01-11T21:07:36Z</dcterms:created>
  <dcterms:modified xsi:type="dcterms:W3CDTF">2021-11-28T18:48:32Z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