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24"/>
  </p:notesMasterIdLst>
  <p:sldIdLst>
    <p:sldId id="378" r:id="rId5"/>
    <p:sldId id="380" r:id="rId6"/>
    <p:sldId id="383" r:id="rId7"/>
    <p:sldId id="384" r:id="rId8"/>
    <p:sldId id="385" r:id="rId9"/>
    <p:sldId id="405" r:id="rId10"/>
    <p:sldId id="395" r:id="rId11"/>
    <p:sldId id="394" r:id="rId12"/>
    <p:sldId id="397" r:id="rId13"/>
    <p:sldId id="398" r:id="rId14"/>
    <p:sldId id="400" r:id="rId15"/>
    <p:sldId id="387" r:id="rId16"/>
    <p:sldId id="406" r:id="rId17"/>
    <p:sldId id="407" r:id="rId18"/>
    <p:sldId id="386" r:id="rId19"/>
    <p:sldId id="408" r:id="rId20"/>
    <p:sldId id="403" r:id="rId21"/>
    <p:sldId id="404" r:id="rId22"/>
    <p:sldId id="379"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29" autoAdjust="0"/>
    <p:restoredTop sz="94660"/>
  </p:normalViewPr>
  <p:slideViewPr>
    <p:cSldViewPr showGuides="1">
      <p:cViewPr varScale="1">
        <p:scale>
          <a:sx n="68" d="100"/>
          <a:sy n="68" d="100"/>
        </p:scale>
        <p:origin x="124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Pool, Todd" userId="05216d8f-9783-452a-a1a8-bff49cd9eb6f" providerId="ADAL" clId="{17AD34B1-DA30-4A0E-8A8E-FE75F7FDEAB0}"/>
    <pc:docChg chg="delSld modShowInfo">
      <pc:chgData name="VanPool, Todd" userId="05216d8f-9783-452a-a1a8-bff49cd9eb6f" providerId="ADAL" clId="{17AD34B1-DA30-4A0E-8A8E-FE75F7FDEAB0}" dt="2021-12-01T21:11:24.443" v="3" actId="47"/>
      <pc:docMkLst>
        <pc:docMk/>
      </pc:docMkLst>
      <pc:sldChg chg="del">
        <pc:chgData name="VanPool, Todd" userId="05216d8f-9783-452a-a1a8-bff49cd9eb6f" providerId="ADAL" clId="{17AD34B1-DA30-4A0E-8A8E-FE75F7FDEAB0}" dt="2021-12-01T21:11:24.443" v="3" actId="47"/>
        <pc:sldMkLst>
          <pc:docMk/>
          <pc:sldMk cId="3214429942" sldId="3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E054156-5A2E-4DCA-88C2-B9469B8C86A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4099" name="Rectangle 3">
            <a:extLst>
              <a:ext uri="{FF2B5EF4-FFF2-40B4-BE49-F238E27FC236}">
                <a16:creationId xmlns:a16="http://schemas.microsoft.com/office/drawing/2014/main" id="{614083FC-C09B-469D-8271-F6ED3A6A3704}"/>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en-US"/>
          </a:p>
        </p:txBody>
      </p:sp>
      <p:sp>
        <p:nvSpPr>
          <p:cNvPr id="2052" name="Rectangle 4">
            <a:extLst>
              <a:ext uri="{FF2B5EF4-FFF2-40B4-BE49-F238E27FC236}">
                <a16:creationId xmlns:a16="http://schemas.microsoft.com/office/drawing/2014/main" id="{FECDFAE5-352F-45A0-81B8-4651B88D1A8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B4074A2C-4FE8-4D96-8B1B-189F33DAFBB2}"/>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a:extLst>
              <a:ext uri="{FF2B5EF4-FFF2-40B4-BE49-F238E27FC236}">
                <a16:creationId xmlns:a16="http://schemas.microsoft.com/office/drawing/2014/main" id="{7BEAF579-CCB6-4468-8580-5777B807C938}"/>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4103" name="Rectangle 7">
            <a:extLst>
              <a:ext uri="{FF2B5EF4-FFF2-40B4-BE49-F238E27FC236}">
                <a16:creationId xmlns:a16="http://schemas.microsoft.com/office/drawing/2014/main" id="{CEE38F86-5F16-42E2-BDE5-F8F93F8A804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E29C8E0C-972D-42CE-B39E-00C04B0F35B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52BAFEF-D25D-4616-9E35-0397BD436A16}" type="slidenum">
              <a:rPr lang="en-US" altLang="en-US">
                <a:latin typeface="Arial" panose="020B0604020202020204" pitchFamily="34" charset="0"/>
              </a:rPr>
              <a:pPr/>
              <a:t>19</a:t>
            </a:fld>
            <a:endParaRPr lang="en-US" altLang="en-US">
              <a:latin typeface="Arial" panose="020B060402020202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44376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0530"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altLang="en-US" noProof="0"/>
              <a:t>Click to edit Master title style</a:t>
            </a:r>
          </a:p>
        </p:txBody>
      </p:sp>
      <p:sp>
        <p:nvSpPr>
          <p:cNvPr id="15053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4" name="Rectangle 4">
            <a:extLst>
              <a:ext uri="{FF2B5EF4-FFF2-40B4-BE49-F238E27FC236}">
                <a16:creationId xmlns:a16="http://schemas.microsoft.com/office/drawing/2014/main" id="{BBCD7C14-F5BE-4C4A-AE95-4DAF03848EE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F35A3CD-210A-4E3C-92CF-B3A6936F0DA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78342C9-2EA2-4695-BCF1-D086BD185C7E}"/>
              </a:ext>
            </a:extLst>
          </p:cNvPr>
          <p:cNvSpPr>
            <a:spLocks noGrp="1" noChangeArrowheads="1"/>
          </p:cNvSpPr>
          <p:nvPr>
            <p:ph type="sldNum" sz="quarter" idx="12"/>
          </p:nvPr>
        </p:nvSpPr>
        <p:spPr>
          <a:ln/>
        </p:spPr>
        <p:txBody>
          <a:bodyPr/>
          <a:lstStyle>
            <a:lvl1pPr>
              <a:defRPr/>
            </a:lvl1pPr>
          </a:lstStyle>
          <a:p>
            <a:fld id="{ED7D02A0-AEB6-44D3-956F-4353BC6204B7}" type="slidenum">
              <a:rPr lang="en-US" altLang="en-US"/>
              <a:pPr/>
              <a:t>‹#›</a:t>
            </a:fld>
            <a:endParaRPr lang="en-US" altLang="en-US"/>
          </a:p>
        </p:txBody>
      </p:sp>
    </p:spTree>
    <p:extLst>
      <p:ext uri="{BB962C8B-B14F-4D97-AF65-F5344CB8AC3E}">
        <p14:creationId xmlns:p14="http://schemas.microsoft.com/office/powerpoint/2010/main" val="1343580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771B11B-ED7A-4FEA-A649-420258BECCA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0CE2ADC-875B-43C2-96FE-7B6C7FE94C7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59E632B-FC60-4F44-B40C-0FCA37E12ECC}"/>
              </a:ext>
            </a:extLst>
          </p:cNvPr>
          <p:cNvSpPr>
            <a:spLocks noGrp="1" noChangeArrowheads="1"/>
          </p:cNvSpPr>
          <p:nvPr>
            <p:ph type="sldNum" sz="quarter" idx="12"/>
          </p:nvPr>
        </p:nvSpPr>
        <p:spPr>
          <a:ln/>
        </p:spPr>
        <p:txBody>
          <a:bodyPr/>
          <a:lstStyle>
            <a:lvl1pPr>
              <a:defRPr/>
            </a:lvl1pPr>
          </a:lstStyle>
          <a:p>
            <a:fld id="{CAEDF5B0-F672-478A-8913-3D8418A5F205}" type="slidenum">
              <a:rPr lang="en-US" altLang="en-US"/>
              <a:pPr/>
              <a:t>‹#›</a:t>
            </a:fld>
            <a:endParaRPr lang="en-US" altLang="en-US"/>
          </a:p>
        </p:txBody>
      </p:sp>
    </p:spTree>
    <p:extLst>
      <p:ext uri="{BB962C8B-B14F-4D97-AF65-F5344CB8AC3E}">
        <p14:creationId xmlns:p14="http://schemas.microsoft.com/office/powerpoint/2010/main" val="483424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5C699F8-BA71-4DA1-BDA2-F306D50333B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DAEFAFB-75AA-404B-BE30-592D462B6BC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5D1E4F8-0B10-48E7-AD8D-16C37C85E84D}"/>
              </a:ext>
            </a:extLst>
          </p:cNvPr>
          <p:cNvSpPr>
            <a:spLocks noGrp="1" noChangeArrowheads="1"/>
          </p:cNvSpPr>
          <p:nvPr>
            <p:ph type="sldNum" sz="quarter" idx="12"/>
          </p:nvPr>
        </p:nvSpPr>
        <p:spPr>
          <a:ln/>
        </p:spPr>
        <p:txBody>
          <a:bodyPr/>
          <a:lstStyle>
            <a:lvl1pPr>
              <a:defRPr/>
            </a:lvl1pPr>
          </a:lstStyle>
          <a:p>
            <a:fld id="{707246E8-31C9-45ED-BB76-36ACB187D6A6}" type="slidenum">
              <a:rPr lang="en-US" altLang="en-US"/>
              <a:pPr/>
              <a:t>‹#›</a:t>
            </a:fld>
            <a:endParaRPr lang="en-US" altLang="en-US"/>
          </a:p>
        </p:txBody>
      </p:sp>
    </p:spTree>
    <p:extLst>
      <p:ext uri="{BB962C8B-B14F-4D97-AF65-F5344CB8AC3E}">
        <p14:creationId xmlns:p14="http://schemas.microsoft.com/office/powerpoint/2010/main" val="204840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42C24BB-F63F-41EC-9A9D-E7A2724CDAF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8460ABA-6E36-4DDF-B4A6-B446B3EFFC6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E54601C-7880-406C-919B-ADC53372BAF1}"/>
              </a:ext>
            </a:extLst>
          </p:cNvPr>
          <p:cNvSpPr>
            <a:spLocks noGrp="1" noChangeArrowheads="1"/>
          </p:cNvSpPr>
          <p:nvPr>
            <p:ph type="sldNum" sz="quarter" idx="12"/>
          </p:nvPr>
        </p:nvSpPr>
        <p:spPr>
          <a:ln/>
        </p:spPr>
        <p:txBody>
          <a:bodyPr/>
          <a:lstStyle>
            <a:lvl1pPr>
              <a:defRPr/>
            </a:lvl1pPr>
          </a:lstStyle>
          <a:p>
            <a:fld id="{649A0AF5-2177-4A6A-ACA5-C6EE7DA37EDE}" type="slidenum">
              <a:rPr lang="en-US" altLang="en-US"/>
              <a:pPr/>
              <a:t>‹#›</a:t>
            </a:fld>
            <a:endParaRPr lang="en-US" altLang="en-US"/>
          </a:p>
        </p:txBody>
      </p:sp>
    </p:spTree>
    <p:extLst>
      <p:ext uri="{BB962C8B-B14F-4D97-AF65-F5344CB8AC3E}">
        <p14:creationId xmlns:p14="http://schemas.microsoft.com/office/powerpoint/2010/main" val="771988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61FA06F-BD25-4CB5-AA9C-9CD49625815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6C92088-F755-4BF2-B4C7-964BECF240C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DCBD504-BA8D-44E6-8E94-FF0ADC64348B}"/>
              </a:ext>
            </a:extLst>
          </p:cNvPr>
          <p:cNvSpPr>
            <a:spLocks noGrp="1" noChangeArrowheads="1"/>
          </p:cNvSpPr>
          <p:nvPr>
            <p:ph type="sldNum" sz="quarter" idx="12"/>
          </p:nvPr>
        </p:nvSpPr>
        <p:spPr>
          <a:ln/>
        </p:spPr>
        <p:txBody>
          <a:bodyPr/>
          <a:lstStyle>
            <a:lvl1pPr>
              <a:defRPr/>
            </a:lvl1pPr>
          </a:lstStyle>
          <a:p>
            <a:fld id="{CE0FADE0-F7EE-409D-90E5-DA7A29162620}" type="slidenum">
              <a:rPr lang="en-US" altLang="en-US"/>
              <a:pPr/>
              <a:t>‹#›</a:t>
            </a:fld>
            <a:endParaRPr lang="en-US" altLang="en-US"/>
          </a:p>
        </p:txBody>
      </p:sp>
    </p:spTree>
    <p:extLst>
      <p:ext uri="{BB962C8B-B14F-4D97-AF65-F5344CB8AC3E}">
        <p14:creationId xmlns:p14="http://schemas.microsoft.com/office/powerpoint/2010/main" val="427074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A622164-5C6B-4384-A419-75C014481F4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D03EF49-898C-4849-A2F1-25E509AAA61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896EB69-ED23-4D22-AEB3-0F7A63982AFF}"/>
              </a:ext>
            </a:extLst>
          </p:cNvPr>
          <p:cNvSpPr>
            <a:spLocks noGrp="1" noChangeArrowheads="1"/>
          </p:cNvSpPr>
          <p:nvPr>
            <p:ph type="sldNum" sz="quarter" idx="12"/>
          </p:nvPr>
        </p:nvSpPr>
        <p:spPr>
          <a:ln/>
        </p:spPr>
        <p:txBody>
          <a:bodyPr/>
          <a:lstStyle>
            <a:lvl1pPr>
              <a:defRPr/>
            </a:lvl1pPr>
          </a:lstStyle>
          <a:p>
            <a:fld id="{607FA4F3-DC9A-47BA-A8DE-B536008200BB}" type="slidenum">
              <a:rPr lang="en-US" altLang="en-US"/>
              <a:pPr/>
              <a:t>‹#›</a:t>
            </a:fld>
            <a:endParaRPr lang="en-US" altLang="en-US"/>
          </a:p>
        </p:txBody>
      </p:sp>
    </p:spTree>
    <p:extLst>
      <p:ext uri="{BB962C8B-B14F-4D97-AF65-F5344CB8AC3E}">
        <p14:creationId xmlns:p14="http://schemas.microsoft.com/office/powerpoint/2010/main" val="3923383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41EFF7A-9669-4348-9CA4-A8E10233439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75D95892-2A17-480F-BDAA-9F17ED3577D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C681A508-374F-4DC2-9968-5CF4104C1240}"/>
              </a:ext>
            </a:extLst>
          </p:cNvPr>
          <p:cNvSpPr>
            <a:spLocks noGrp="1" noChangeArrowheads="1"/>
          </p:cNvSpPr>
          <p:nvPr>
            <p:ph type="sldNum" sz="quarter" idx="12"/>
          </p:nvPr>
        </p:nvSpPr>
        <p:spPr>
          <a:ln/>
        </p:spPr>
        <p:txBody>
          <a:bodyPr/>
          <a:lstStyle>
            <a:lvl1pPr>
              <a:defRPr/>
            </a:lvl1pPr>
          </a:lstStyle>
          <a:p>
            <a:fld id="{AC1FDE8D-A39D-4402-A0EC-1860D9D343FC}" type="slidenum">
              <a:rPr lang="en-US" altLang="en-US"/>
              <a:pPr/>
              <a:t>‹#›</a:t>
            </a:fld>
            <a:endParaRPr lang="en-US" altLang="en-US"/>
          </a:p>
        </p:txBody>
      </p:sp>
    </p:spTree>
    <p:extLst>
      <p:ext uri="{BB962C8B-B14F-4D97-AF65-F5344CB8AC3E}">
        <p14:creationId xmlns:p14="http://schemas.microsoft.com/office/powerpoint/2010/main" val="126438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497BF72-5525-465A-B31B-D1496EB38D4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0B423637-22DC-4354-882B-2EED77AED62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80B7D843-3709-4E85-950E-DFBB21CF2397}"/>
              </a:ext>
            </a:extLst>
          </p:cNvPr>
          <p:cNvSpPr>
            <a:spLocks noGrp="1" noChangeArrowheads="1"/>
          </p:cNvSpPr>
          <p:nvPr>
            <p:ph type="sldNum" sz="quarter" idx="12"/>
          </p:nvPr>
        </p:nvSpPr>
        <p:spPr>
          <a:ln/>
        </p:spPr>
        <p:txBody>
          <a:bodyPr/>
          <a:lstStyle>
            <a:lvl1pPr>
              <a:defRPr/>
            </a:lvl1pPr>
          </a:lstStyle>
          <a:p>
            <a:fld id="{CF0D6A97-8E04-4E69-B3D3-88BDFD10D028}" type="slidenum">
              <a:rPr lang="en-US" altLang="en-US"/>
              <a:pPr/>
              <a:t>‹#›</a:t>
            </a:fld>
            <a:endParaRPr lang="en-US" altLang="en-US"/>
          </a:p>
        </p:txBody>
      </p:sp>
    </p:spTree>
    <p:extLst>
      <p:ext uri="{BB962C8B-B14F-4D97-AF65-F5344CB8AC3E}">
        <p14:creationId xmlns:p14="http://schemas.microsoft.com/office/powerpoint/2010/main" val="1463374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4D3D1A2-38A2-4DBE-A8DC-F7EEA6F8F05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6F5AF78A-D58D-4C88-B822-C3CD1B347AB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3FA1D3E5-F3B0-4A85-832F-46FEEA382306}"/>
              </a:ext>
            </a:extLst>
          </p:cNvPr>
          <p:cNvSpPr>
            <a:spLocks noGrp="1" noChangeArrowheads="1"/>
          </p:cNvSpPr>
          <p:nvPr>
            <p:ph type="sldNum" sz="quarter" idx="12"/>
          </p:nvPr>
        </p:nvSpPr>
        <p:spPr>
          <a:ln/>
        </p:spPr>
        <p:txBody>
          <a:bodyPr/>
          <a:lstStyle>
            <a:lvl1pPr>
              <a:defRPr/>
            </a:lvl1pPr>
          </a:lstStyle>
          <a:p>
            <a:fld id="{7C0FDCD8-D3C0-4B3C-AEA8-B6EDD779EAFD}" type="slidenum">
              <a:rPr lang="en-US" altLang="en-US"/>
              <a:pPr/>
              <a:t>‹#›</a:t>
            </a:fld>
            <a:endParaRPr lang="en-US" altLang="en-US"/>
          </a:p>
        </p:txBody>
      </p:sp>
    </p:spTree>
    <p:extLst>
      <p:ext uri="{BB962C8B-B14F-4D97-AF65-F5344CB8AC3E}">
        <p14:creationId xmlns:p14="http://schemas.microsoft.com/office/powerpoint/2010/main" val="658433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38CE685-FF45-4770-A751-EED2D405CF7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9525CC2-8192-4E03-9365-5DE90BBC978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707DD47-8DD6-4374-B1EF-A6BC81922D64}"/>
              </a:ext>
            </a:extLst>
          </p:cNvPr>
          <p:cNvSpPr>
            <a:spLocks noGrp="1" noChangeArrowheads="1"/>
          </p:cNvSpPr>
          <p:nvPr>
            <p:ph type="sldNum" sz="quarter" idx="12"/>
          </p:nvPr>
        </p:nvSpPr>
        <p:spPr>
          <a:ln/>
        </p:spPr>
        <p:txBody>
          <a:bodyPr/>
          <a:lstStyle>
            <a:lvl1pPr>
              <a:defRPr/>
            </a:lvl1pPr>
          </a:lstStyle>
          <a:p>
            <a:fld id="{879B94EF-2292-4E90-959B-F942A086E55F}" type="slidenum">
              <a:rPr lang="en-US" altLang="en-US"/>
              <a:pPr/>
              <a:t>‹#›</a:t>
            </a:fld>
            <a:endParaRPr lang="en-US" altLang="en-US"/>
          </a:p>
        </p:txBody>
      </p:sp>
    </p:spTree>
    <p:extLst>
      <p:ext uri="{BB962C8B-B14F-4D97-AF65-F5344CB8AC3E}">
        <p14:creationId xmlns:p14="http://schemas.microsoft.com/office/powerpoint/2010/main" val="1148803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F13CE0B-29CF-424B-AE05-754147E90DF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D60E53A-4634-4DA3-A3BC-6A2C5B4C56A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B2A54EA-40A5-42B3-8C1B-5807CF8FD4BF}"/>
              </a:ext>
            </a:extLst>
          </p:cNvPr>
          <p:cNvSpPr>
            <a:spLocks noGrp="1" noChangeArrowheads="1"/>
          </p:cNvSpPr>
          <p:nvPr>
            <p:ph type="sldNum" sz="quarter" idx="12"/>
          </p:nvPr>
        </p:nvSpPr>
        <p:spPr>
          <a:ln/>
        </p:spPr>
        <p:txBody>
          <a:bodyPr/>
          <a:lstStyle>
            <a:lvl1pPr>
              <a:defRPr/>
            </a:lvl1pPr>
          </a:lstStyle>
          <a:p>
            <a:fld id="{C6031529-8818-4EC4-A014-B332A80525F3}" type="slidenum">
              <a:rPr lang="en-US" altLang="en-US"/>
              <a:pPr/>
              <a:t>‹#›</a:t>
            </a:fld>
            <a:endParaRPr lang="en-US" altLang="en-US"/>
          </a:p>
        </p:txBody>
      </p:sp>
    </p:spTree>
    <p:extLst>
      <p:ext uri="{BB962C8B-B14F-4D97-AF65-F5344CB8AC3E}">
        <p14:creationId xmlns:p14="http://schemas.microsoft.com/office/powerpoint/2010/main" val="3585403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DBC7E5C5-0803-4851-9812-5AAE866951E2}"/>
              </a:ext>
            </a:extLst>
          </p:cNvPr>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9507" name="Rectangle 3">
            <a:extLst>
              <a:ext uri="{FF2B5EF4-FFF2-40B4-BE49-F238E27FC236}">
                <a16:creationId xmlns:a16="http://schemas.microsoft.com/office/drawing/2014/main" id="{5CFC4CFD-91FE-479B-8AEF-2C3E08F7F630}"/>
              </a:ext>
            </a:extLst>
          </p:cNvPr>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9508" name="Rectangle 4">
            <a:extLst>
              <a:ext uri="{FF2B5EF4-FFF2-40B4-BE49-F238E27FC236}">
                <a16:creationId xmlns:a16="http://schemas.microsoft.com/office/drawing/2014/main" id="{08C3A00E-14AD-4340-BD88-03751672269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ltLang="en-US"/>
          </a:p>
        </p:txBody>
      </p:sp>
      <p:sp>
        <p:nvSpPr>
          <p:cNvPr id="149509" name="Rectangle 5">
            <a:extLst>
              <a:ext uri="{FF2B5EF4-FFF2-40B4-BE49-F238E27FC236}">
                <a16:creationId xmlns:a16="http://schemas.microsoft.com/office/drawing/2014/main" id="{BC2805E5-9E6F-4686-81DF-F5E426F1175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ltLang="en-US"/>
          </a:p>
        </p:txBody>
      </p:sp>
      <p:sp>
        <p:nvSpPr>
          <p:cNvPr id="149510" name="Rectangle 6">
            <a:extLst>
              <a:ext uri="{FF2B5EF4-FFF2-40B4-BE49-F238E27FC236}">
                <a16:creationId xmlns:a16="http://schemas.microsoft.com/office/drawing/2014/main" id="{45204596-D379-4F55-ACB0-643514113F9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fld id="{6A1ADD73-6C3A-491F-83A9-46BAEE8DD0E3}"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304800"/>
            <a:ext cx="8229600" cy="1371600"/>
          </a:xfrm>
        </p:spPr>
        <p:txBody>
          <a:bodyPr/>
          <a:lstStyle/>
          <a:p>
            <a:pPr>
              <a:defRPr/>
            </a:pPr>
            <a:r>
              <a:rPr lang="en-US" dirty="0"/>
              <a:t>Goals. Students will be able to:</a:t>
            </a:r>
          </a:p>
        </p:txBody>
      </p:sp>
      <p:sp>
        <p:nvSpPr>
          <p:cNvPr id="3" name="Content Placeholder 2"/>
          <p:cNvSpPr>
            <a:spLocks noGrp="1"/>
          </p:cNvSpPr>
          <p:nvPr>
            <p:ph idx="1"/>
          </p:nvPr>
        </p:nvSpPr>
        <p:spPr>
          <a:xfrm>
            <a:off x="457200" y="838200"/>
            <a:ext cx="8229600" cy="4114800"/>
          </a:xfrm>
        </p:spPr>
        <p:txBody>
          <a:bodyPr/>
          <a:lstStyle/>
          <a:p>
            <a:pPr>
              <a:defRPr/>
            </a:pPr>
            <a:r>
              <a:rPr lang="en-US" dirty="0"/>
              <a:t>Define key terms such as religion, magic, animism, shaman, priest, prophets, and ancestor worship.</a:t>
            </a:r>
          </a:p>
          <a:p>
            <a:pPr>
              <a:defRPr/>
            </a:pPr>
            <a:r>
              <a:rPr lang="en-US" dirty="0"/>
              <a:t>Provide case studies of the importance and operation of religion.</a:t>
            </a:r>
          </a:p>
        </p:txBody>
      </p:sp>
      <p:pic>
        <p:nvPicPr>
          <p:cNvPr id="307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4901" y="3782780"/>
            <a:ext cx="4634197" cy="308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1217221"/>
      </p:ext>
    </p:extLst>
  </p:cSld>
  <p:clrMapOvr>
    <a:masterClrMapping/>
  </p:clrMapOvr>
  <mc:AlternateContent xmlns:mc="http://schemas.openxmlformats.org/markup-compatibility/2006" xmlns:p14="http://schemas.microsoft.com/office/powerpoint/2010/main">
    <mc:Choice Requires="p14">
      <p:transition spd="slow" p14:dur="2000" advTm="100234"/>
    </mc:Choice>
    <mc:Fallback xmlns="">
      <p:transition spd="slow" advTm="10023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rgonauts of the Western Pacific: An Account of Native Enterprise ...">
            <a:extLst>
              <a:ext uri="{FF2B5EF4-FFF2-40B4-BE49-F238E27FC236}">
                <a16:creationId xmlns:a16="http://schemas.microsoft.com/office/drawing/2014/main" id="{BF0A899A-C0B9-4896-8DE8-B2F84316CE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208" y="304800"/>
            <a:ext cx="3655584" cy="219335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304800" y="2590800"/>
            <a:ext cx="8229600" cy="4114800"/>
          </a:xfrm>
        </p:spPr>
        <p:txBody>
          <a:bodyPr/>
          <a:lstStyle/>
          <a:p>
            <a:r>
              <a:rPr lang="en-US" sz="2800" dirty="0">
                <a:latin typeface="Times New Roman" panose="02020603050405020304" pitchFamily="18" charset="0"/>
              </a:rPr>
              <a:t>Sea was unpredictable and dangerous. Boats could not be trusted. Magic rituals were conducted to “catch luck” and counteract witchcraft. </a:t>
            </a:r>
          </a:p>
          <a:p>
            <a:r>
              <a:rPr lang="en-US" sz="2800" dirty="0">
                <a:latin typeface="Times New Roman" panose="02020603050405020304" pitchFamily="18" charset="0"/>
              </a:rPr>
              <a:t>Decorated canoes with human figures that were animistic. Their spirits would help protect the sailors.</a:t>
            </a:r>
          </a:p>
          <a:p>
            <a:r>
              <a:rPr lang="en-US" sz="2800" dirty="0">
                <a:latin typeface="Times New Roman" panose="02020603050405020304" pitchFamily="18" charset="0"/>
              </a:rPr>
              <a:t>Men would recite spells over ginger to counteract witchcraft. Witches could fly over the water to harm and cause bad luck.</a:t>
            </a:r>
            <a:endParaRPr lang="en-US" sz="2800" dirty="0"/>
          </a:p>
        </p:txBody>
      </p:sp>
    </p:spTree>
    <p:extLst>
      <p:ext uri="{BB962C8B-B14F-4D97-AF65-F5344CB8AC3E}">
        <p14:creationId xmlns:p14="http://schemas.microsoft.com/office/powerpoint/2010/main" val="4202293440"/>
      </p:ext>
    </p:extLst>
  </p:cSld>
  <p:clrMapOvr>
    <a:masterClrMapping/>
  </p:clrMapOvr>
  <mc:AlternateContent xmlns:mc="http://schemas.openxmlformats.org/markup-compatibility/2006" xmlns:p14="http://schemas.microsoft.com/office/powerpoint/2010/main">
    <mc:Choice Requires="p14">
      <p:transition spd="slow" p14:dur="2000" advTm="72959"/>
    </mc:Choice>
    <mc:Fallback xmlns="">
      <p:transition spd="slow" advTm="7295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114800"/>
          </a:xfrm>
        </p:spPr>
        <p:txBody>
          <a:bodyPr/>
          <a:lstStyle/>
          <a:p>
            <a:r>
              <a:rPr lang="en-US" dirty="0"/>
              <a:t>According to Malinowski:</a:t>
            </a:r>
          </a:p>
          <a:p>
            <a:pPr lvl="1"/>
            <a:r>
              <a:rPr lang="en-US" dirty="0"/>
              <a:t>Religion born out of tragedies</a:t>
            </a:r>
          </a:p>
          <a:p>
            <a:pPr lvl="1"/>
            <a:r>
              <a:rPr lang="en-US" dirty="0"/>
              <a:t>Magic/religious rules can have practical effects (avoiding pork, don’t walk under a ladder)</a:t>
            </a:r>
          </a:p>
          <a:p>
            <a:pPr lvl="1"/>
            <a:r>
              <a:rPr lang="en-US" dirty="0"/>
              <a:t>People rely on magic to deal with uncertainty and things outside of their direct control/knowledge. “Magic gives the individual confidence in the face of fear and provides an outlet for hostility.”</a:t>
            </a:r>
          </a:p>
          <a:p>
            <a:pPr lvl="1"/>
            <a:endParaRPr lang="en-US" dirty="0"/>
          </a:p>
          <a:p>
            <a:pPr lvl="1"/>
            <a:endParaRPr lang="en-US" dirty="0"/>
          </a:p>
        </p:txBody>
      </p:sp>
      <p:pic>
        <p:nvPicPr>
          <p:cNvPr id="4" name="Picture 3"/>
          <p:cNvPicPr>
            <a:picLocks noChangeAspect="1"/>
          </p:cNvPicPr>
          <p:nvPr/>
        </p:nvPicPr>
        <p:blipFill>
          <a:blip r:embed="rId2"/>
          <a:stretch>
            <a:fillRect/>
          </a:stretch>
        </p:blipFill>
        <p:spPr>
          <a:xfrm>
            <a:off x="1524000" y="5229224"/>
            <a:ext cx="1607913" cy="1600702"/>
          </a:xfrm>
          <a:prstGeom prst="rect">
            <a:avLst/>
          </a:prstGeom>
        </p:spPr>
      </p:pic>
      <p:pic>
        <p:nvPicPr>
          <p:cNvPr id="6" name="Picture 5"/>
          <p:cNvPicPr>
            <a:picLocks noChangeAspect="1"/>
          </p:cNvPicPr>
          <p:nvPr/>
        </p:nvPicPr>
        <p:blipFill>
          <a:blip r:embed="rId3"/>
          <a:stretch>
            <a:fillRect/>
          </a:stretch>
        </p:blipFill>
        <p:spPr>
          <a:xfrm>
            <a:off x="4624137" y="4570496"/>
            <a:ext cx="4066674" cy="2287504"/>
          </a:xfrm>
          <a:prstGeom prst="rect">
            <a:avLst/>
          </a:prstGeom>
        </p:spPr>
      </p:pic>
    </p:spTree>
    <p:extLst>
      <p:ext uri="{BB962C8B-B14F-4D97-AF65-F5344CB8AC3E}">
        <p14:creationId xmlns:p14="http://schemas.microsoft.com/office/powerpoint/2010/main" val="605912958"/>
      </p:ext>
    </p:extLst>
  </p:cSld>
  <p:clrMapOvr>
    <a:masterClrMapping/>
  </p:clrMapOvr>
  <mc:AlternateContent xmlns:mc="http://schemas.openxmlformats.org/markup-compatibility/2006" xmlns:p14="http://schemas.microsoft.com/office/powerpoint/2010/main">
    <mc:Choice Requires="p14">
      <p:transition spd="slow" p14:dur="2000" advTm="117710"/>
    </mc:Choice>
    <mc:Fallback xmlns="">
      <p:transition spd="slow" advTm="11771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lstStyle/>
          <a:p>
            <a:r>
              <a:rPr lang="en-US" dirty="0"/>
              <a:t>Shamans</a:t>
            </a:r>
          </a:p>
        </p:txBody>
      </p:sp>
      <p:sp>
        <p:nvSpPr>
          <p:cNvPr id="3" name="Content Placeholder 2"/>
          <p:cNvSpPr>
            <a:spLocks noGrp="1"/>
          </p:cNvSpPr>
          <p:nvPr>
            <p:ph idx="1"/>
          </p:nvPr>
        </p:nvSpPr>
        <p:spPr>
          <a:xfrm>
            <a:off x="457200" y="1113817"/>
            <a:ext cx="8229600" cy="4114800"/>
          </a:xfrm>
        </p:spPr>
        <p:txBody>
          <a:bodyPr/>
          <a:lstStyle/>
          <a:p>
            <a:r>
              <a:rPr lang="en-US" sz="2800" dirty="0"/>
              <a:t>Enter into “altered states of consciousness” to directly interact with the spirit world.</a:t>
            </a:r>
          </a:p>
          <a:p>
            <a:r>
              <a:rPr lang="en-US" altLang="en-US" sz="2800" dirty="0">
                <a:ea typeface="ＭＳ Ｐゴシック" pitchFamily="34" charset="-128"/>
              </a:rPr>
              <a:t>Contacts an ordinarily hidden reality to acquire knowledge, power, and to help others.</a:t>
            </a:r>
          </a:p>
          <a:p>
            <a:r>
              <a:rPr lang="en-US" sz="2800" dirty="0">
                <a:ea typeface="ＭＳ Ｐゴシック" pitchFamily="34" charset="-128"/>
              </a:rPr>
              <a:t>Different types of shamans: healers, diviners, mediums, </a:t>
            </a:r>
            <a:r>
              <a:rPr lang="en-US" sz="2800" dirty="0" err="1">
                <a:ea typeface="ＭＳ Ｐゴシック" pitchFamily="34" charset="-128"/>
              </a:rPr>
              <a:t>autowriters</a:t>
            </a:r>
            <a:r>
              <a:rPr lang="en-US" sz="2800" dirty="0">
                <a:ea typeface="ＭＳ Ｐゴシック" pitchFamily="34" charset="-128"/>
              </a:rPr>
              <a:t>.</a:t>
            </a:r>
          </a:p>
          <a:p>
            <a:r>
              <a:rPr lang="en-US" sz="2800" dirty="0">
                <a:ea typeface="ＭＳ Ｐゴシック" pitchFamily="34" charset="-128"/>
              </a:rPr>
              <a:t>Spiritual power is individual, often gained in solitude.</a:t>
            </a:r>
          </a:p>
          <a:p>
            <a:r>
              <a:rPr lang="en-US" sz="2800" dirty="0">
                <a:ea typeface="ＭＳ Ｐゴシック" pitchFamily="34" charset="-128"/>
              </a:rPr>
              <a:t>Power is derived through cooperation with spirits.</a:t>
            </a:r>
            <a:endParaRPr lang="en-US" sz="2800" dirty="0"/>
          </a:p>
        </p:txBody>
      </p:sp>
    </p:spTree>
    <p:extLst>
      <p:ext uri="{BB962C8B-B14F-4D97-AF65-F5344CB8AC3E}">
        <p14:creationId xmlns:p14="http://schemas.microsoft.com/office/powerpoint/2010/main" val="4263327165"/>
      </p:ext>
    </p:extLst>
  </p:cSld>
  <p:clrMapOvr>
    <a:masterClrMapping/>
  </p:clrMapOvr>
  <mc:AlternateContent xmlns:mc="http://schemas.openxmlformats.org/markup-compatibility/2006" xmlns:p14="http://schemas.microsoft.com/office/powerpoint/2010/main">
    <mc:Choice Requires="p14">
      <p:transition spd="slow" p14:dur="2000" advTm="186661"/>
    </mc:Choice>
    <mc:Fallback xmlns="">
      <p:transition spd="slow" advTm="18666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13979" y="609600"/>
            <a:ext cx="4412436" cy="4496084"/>
          </a:xfrm>
          <a:prstGeom prst="rect">
            <a:avLst/>
          </a:prstGeom>
        </p:spPr>
      </p:pic>
      <p:sp>
        <p:nvSpPr>
          <p:cNvPr id="3" name="TextBox 2"/>
          <p:cNvSpPr txBox="1"/>
          <p:nvPr/>
        </p:nvSpPr>
        <p:spPr>
          <a:xfrm>
            <a:off x="457200" y="609600"/>
            <a:ext cx="4114800" cy="3631763"/>
          </a:xfrm>
          <a:prstGeom prst="rect">
            <a:avLst/>
          </a:prstGeom>
          <a:noFill/>
        </p:spPr>
        <p:txBody>
          <a:bodyPr wrap="square" rtlCol="0">
            <a:spAutoFit/>
          </a:bodyPr>
          <a:lstStyle/>
          <a:p>
            <a:r>
              <a:rPr lang="en-US" sz="3200" dirty="0"/>
              <a:t>Altai shaman’s drum:</a:t>
            </a:r>
          </a:p>
          <a:p>
            <a:endParaRPr lang="en-US" dirty="0"/>
          </a:p>
          <a:p>
            <a:r>
              <a:rPr lang="en-US" dirty="0"/>
              <a:t>The drum is the shaman spirit double.</a:t>
            </a:r>
          </a:p>
          <a:p>
            <a:endParaRPr lang="en-US" dirty="0"/>
          </a:p>
          <a:p>
            <a:r>
              <a:rPr lang="en-US" dirty="0"/>
              <a:t>It is a soul of the shaman and essential to interaction with the supernatural.</a:t>
            </a:r>
          </a:p>
          <a:p>
            <a:endParaRPr lang="en-US" dirty="0"/>
          </a:p>
          <a:p>
            <a:r>
              <a:rPr lang="en-US" dirty="0"/>
              <a:t>A physical “reflection” of the shaman’s spirit.</a:t>
            </a:r>
          </a:p>
          <a:p>
            <a:endParaRPr lang="en-US" dirty="0"/>
          </a:p>
          <a:p>
            <a:endParaRPr lang="en-US" dirty="0"/>
          </a:p>
        </p:txBody>
      </p:sp>
      <p:pic>
        <p:nvPicPr>
          <p:cNvPr id="4" name="Picture 3"/>
          <p:cNvPicPr>
            <a:picLocks noChangeAspect="1"/>
          </p:cNvPicPr>
          <p:nvPr/>
        </p:nvPicPr>
        <p:blipFill>
          <a:blip r:embed="rId3"/>
          <a:stretch>
            <a:fillRect/>
          </a:stretch>
        </p:blipFill>
        <p:spPr>
          <a:xfrm>
            <a:off x="315686" y="4230477"/>
            <a:ext cx="4256314" cy="2340973"/>
          </a:xfrm>
          <a:prstGeom prst="rect">
            <a:avLst/>
          </a:prstGeom>
        </p:spPr>
      </p:pic>
    </p:spTree>
    <p:extLst>
      <p:ext uri="{BB962C8B-B14F-4D97-AF65-F5344CB8AC3E}">
        <p14:creationId xmlns:p14="http://schemas.microsoft.com/office/powerpoint/2010/main" val="1204400912"/>
      </p:ext>
    </p:extLst>
  </p:cSld>
  <p:clrMapOvr>
    <a:masterClrMapping/>
  </p:clrMapOvr>
  <mc:AlternateContent xmlns:mc="http://schemas.openxmlformats.org/markup-compatibility/2006" xmlns:p14="http://schemas.microsoft.com/office/powerpoint/2010/main">
    <mc:Choice Requires="p14">
      <p:transition spd="slow" p14:dur="2000" advTm="63460"/>
    </mc:Choice>
    <mc:Fallback xmlns="">
      <p:transition spd="slow" advTm="6346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6" y="-270101"/>
            <a:ext cx="8229600" cy="1371600"/>
          </a:xfrm>
        </p:spPr>
        <p:txBody>
          <a:bodyPr/>
          <a:lstStyle/>
          <a:p>
            <a:r>
              <a:rPr lang="en-US" dirty="0"/>
              <a:t>An Example</a:t>
            </a:r>
          </a:p>
        </p:txBody>
      </p:sp>
      <p:sp>
        <p:nvSpPr>
          <p:cNvPr id="3" name="Content Placeholder 2"/>
          <p:cNvSpPr>
            <a:spLocks noGrp="1"/>
          </p:cNvSpPr>
          <p:nvPr>
            <p:ph idx="1"/>
          </p:nvPr>
        </p:nvSpPr>
        <p:spPr>
          <a:xfrm>
            <a:off x="478972" y="838200"/>
            <a:ext cx="8229600" cy="4114800"/>
          </a:xfrm>
        </p:spPr>
        <p:txBody>
          <a:bodyPr/>
          <a:lstStyle/>
          <a:p>
            <a:r>
              <a:rPr lang="en-US" sz="2800" dirty="0"/>
              <a:t>An </a:t>
            </a:r>
            <a:r>
              <a:rPr lang="en-US" sz="2800" dirty="0" err="1"/>
              <a:t>Raramuri</a:t>
            </a:r>
            <a:r>
              <a:rPr lang="en-US" sz="2800" dirty="0"/>
              <a:t> shaman during the Fiesta of San Pablo:</a:t>
            </a:r>
          </a:p>
          <a:p>
            <a:pPr lvl="1"/>
            <a:r>
              <a:rPr lang="en-US" sz="2400" dirty="0"/>
              <a:t>Various clients visited her: a man trying to catch cattle rustlers, a young father asking about an illness afflicting his wife, a father seeking advice dealing with his son, and so on. The shaman would </a:t>
            </a:r>
            <a:r>
              <a:rPr lang="en-US" sz="2400"/>
              <a:t>either cast </a:t>
            </a:r>
            <a:r>
              <a:rPr lang="en-US" sz="2400" dirty="0"/>
              <a:t>corn for divination or would administer a hallucinogenic to the client to gain knowledge. </a:t>
            </a:r>
          </a:p>
        </p:txBody>
      </p:sp>
      <p:pic>
        <p:nvPicPr>
          <p:cNvPr id="2050" name="Picture 2" descr="Exploring Endurance Running: The Tarahumara Tribe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r="5500"/>
          <a:stretch/>
        </p:blipFill>
        <p:spPr bwMode="auto">
          <a:xfrm>
            <a:off x="350520" y="4572000"/>
            <a:ext cx="384048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4969329" y="4572000"/>
            <a:ext cx="3498980" cy="2286000"/>
          </a:xfrm>
          <a:prstGeom prst="rect">
            <a:avLst/>
          </a:prstGeom>
        </p:spPr>
      </p:pic>
    </p:spTree>
    <p:extLst>
      <p:ext uri="{BB962C8B-B14F-4D97-AF65-F5344CB8AC3E}">
        <p14:creationId xmlns:p14="http://schemas.microsoft.com/office/powerpoint/2010/main" val="1707022813"/>
      </p:ext>
    </p:extLst>
  </p:cSld>
  <p:clrMapOvr>
    <a:masterClrMapping/>
  </p:clrMapOvr>
  <mc:AlternateContent xmlns:mc="http://schemas.openxmlformats.org/markup-compatibility/2006" xmlns:p14="http://schemas.microsoft.com/office/powerpoint/2010/main">
    <mc:Choice Requires="p14">
      <p:transition spd="slow" p14:dur="2000" advTm="166902"/>
    </mc:Choice>
    <mc:Fallback xmlns="">
      <p:transition spd="slow" advTm="16690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lstStyle/>
          <a:p>
            <a:r>
              <a:rPr lang="en-US" dirty="0"/>
              <a:t>Priests and Priestesses</a:t>
            </a:r>
          </a:p>
        </p:txBody>
      </p:sp>
      <p:sp>
        <p:nvSpPr>
          <p:cNvPr id="3" name="Content Placeholder 2"/>
          <p:cNvSpPr>
            <a:spLocks noGrp="1"/>
          </p:cNvSpPr>
          <p:nvPr>
            <p:ph idx="1"/>
          </p:nvPr>
        </p:nvSpPr>
        <p:spPr>
          <a:xfrm>
            <a:off x="457200" y="1371600"/>
            <a:ext cx="8229600" cy="4114800"/>
          </a:xfrm>
        </p:spPr>
        <p:txBody>
          <a:bodyPr/>
          <a:lstStyle/>
          <a:p>
            <a:r>
              <a:rPr lang="en-US" dirty="0"/>
              <a:t>A full-time religious specialists</a:t>
            </a:r>
          </a:p>
          <a:p>
            <a:r>
              <a:rPr lang="en-US" dirty="0"/>
              <a:t>Authorized to perform sacred rituals and mediate between fellow humans and supernatural powers, divine spirits, or deities</a:t>
            </a:r>
          </a:p>
          <a:p>
            <a:r>
              <a:rPr lang="en-US" dirty="0"/>
              <a:t>Keeper of sacred law and traditions</a:t>
            </a:r>
          </a:p>
          <a:p>
            <a:r>
              <a:rPr lang="en-US" dirty="0"/>
              <a:t>Priests do not have supernatural powers but may be granted them by deities/other beings.</a:t>
            </a:r>
          </a:p>
        </p:txBody>
      </p:sp>
    </p:spTree>
    <p:extLst>
      <p:ext uri="{BB962C8B-B14F-4D97-AF65-F5344CB8AC3E}">
        <p14:creationId xmlns:p14="http://schemas.microsoft.com/office/powerpoint/2010/main" val="2390718989"/>
      </p:ext>
    </p:extLst>
  </p:cSld>
  <p:clrMapOvr>
    <a:masterClrMapping/>
  </p:clrMapOvr>
  <mc:AlternateContent xmlns:mc="http://schemas.openxmlformats.org/markup-compatibility/2006" xmlns:p14="http://schemas.microsoft.com/office/powerpoint/2010/main">
    <mc:Choice Requires="p14">
      <p:transition spd="slow" p14:dur="2000" advTm="154897"/>
    </mc:Choice>
    <mc:Fallback xmlns="">
      <p:transition spd="slow" advTm="15489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371600"/>
          </a:xfrm>
        </p:spPr>
        <p:txBody>
          <a:bodyPr/>
          <a:lstStyle/>
          <a:p>
            <a:r>
              <a:rPr lang="en-US" dirty="0"/>
              <a:t>Priests work for deities (gods). They tell the people what the gods want.</a:t>
            </a:r>
            <a:br>
              <a:rPr lang="en-US" dirty="0"/>
            </a:br>
            <a:br>
              <a:rPr lang="en-US" dirty="0"/>
            </a:br>
            <a:r>
              <a:rPr lang="en-US" dirty="0"/>
              <a:t>Shamans work for people. They tell the spirits what to do.</a:t>
            </a:r>
          </a:p>
        </p:txBody>
      </p:sp>
    </p:spTree>
    <p:extLst>
      <p:ext uri="{BB962C8B-B14F-4D97-AF65-F5344CB8AC3E}">
        <p14:creationId xmlns:p14="http://schemas.microsoft.com/office/powerpoint/2010/main" val="686143143"/>
      </p:ext>
    </p:extLst>
  </p:cSld>
  <p:clrMapOvr>
    <a:masterClrMapping/>
  </p:clrMapOvr>
  <mc:AlternateContent xmlns:mc="http://schemas.openxmlformats.org/markup-compatibility/2006" xmlns:p14="http://schemas.microsoft.com/office/powerpoint/2010/main">
    <mc:Choice Requires="p14">
      <p:transition spd="slow" p14:dur="2000" advTm="47471"/>
    </mc:Choice>
    <mc:Fallback xmlns="">
      <p:transition spd="slow" advTm="4747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lstStyle/>
          <a:p>
            <a:r>
              <a:rPr lang="en-US" dirty="0"/>
              <a:t>Prophets</a:t>
            </a:r>
          </a:p>
        </p:txBody>
      </p:sp>
      <p:sp>
        <p:nvSpPr>
          <p:cNvPr id="3" name="Content Placeholder 2"/>
          <p:cNvSpPr>
            <a:spLocks noGrp="1"/>
          </p:cNvSpPr>
          <p:nvPr>
            <p:ph idx="1"/>
          </p:nvPr>
        </p:nvSpPr>
        <p:spPr>
          <a:xfrm>
            <a:off x="457200" y="1138136"/>
            <a:ext cx="4152089" cy="4114800"/>
          </a:xfrm>
        </p:spPr>
        <p:txBody>
          <a:bodyPr/>
          <a:lstStyle/>
          <a:p>
            <a:r>
              <a:rPr lang="en-US" dirty="0"/>
              <a:t>Receives divine revelation from supernatural sources. Can call for dramatic change while the general priesthoods usually act of conservative forces to preserve tradition.</a:t>
            </a:r>
          </a:p>
        </p:txBody>
      </p:sp>
      <p:pic>
        <p:nvPicPr>
          <p:cNvPr id="1026" name="Picture 2" descr="proph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9289" y="990600"/>
            <a:ext cx="441007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175568"/>
      </p:ext>
    </p:extLst>
  </p:cSld>
  <p:clrMapOvr>
    <a:masterClrMapping/>
  </p:clrMapOvr>
  <mc:AlternateContent xmlns:mc="http://schemas.openxmlformats.org/markup-compatibility/2006" xmlns:p14="http://schemas.microsoft.com/office/powerpoint/2010/main">
    <mc:Choice Requires="p14">
      <p:transition spd="slow" p14:dur="2000" advTm="100154"/>
    </mc:Choice>
    <mc:Fallback xmlns="">
      <p:transition spd="slow" advTm="10015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lstStyle/>
          <a:p>
            <a:r>
              <a:rPr lang="en-US" dirty="0"/>
              <a:t>Wovoka (Jack Wilson)</a:t>
            </a:r>
          </a:p>
        </p:txBody>
      </p:sp>
      <p:sp>
        <p:nvSpPr>
          <p:cNvPr id="3" name="Content Placeholder 2"/>
          <p:cNvSpPr>
            <a:spLocks noGrp="1"/>
          </p:cNvSpPr>
          <p:nvPr>
            <p:ph idx="1"/>
          </p:nvPr>
        </p:nvSpPr>
        <p:spPr>
          <a:xfrm>
            <a:off x="457200" y="1101969"/>
            <a:ext cx="8229600" cy="4114800"/>
          </a:xfrm>
        </p:spPr>
        <p:txBody>
          <a:bodyPr/>
          <a:lstStyle/>
          <a:p>
            <a:r>
              <a:rPr lang="en-US" sz="2400" dirty="0"/>
              <a:t>Paiute creator of the Ghost Dance</a:t>
            </a:r>
          </a:p>
          <a:p>
            <a:r>
              <a:rPr lang="en-US" sz="2400" dirty="0"/>
              <a:t>During a typhoid outbreak during a period of considerable military expansion by the US after the Civil War</a:t>
            </a:r>
          </a:p>
          <a:p>
            <a:r>
              <a:rPr lang="en-US" sz="2400" dirty="0"/>
              <a:t>Ghost Dance: </a:t>
            </a:r>
          </a:p>
          <a:p>
            <a:pPr lvl="1"/>
            <a:r>
              <a:rPr lang="en-US" sz="2000" dirty="0"/>
              <a:t>Wovoka has a series of visions </a:t>
            </a:r>
            <a:r>
              <a:rPr lang="en-US" sz="2000"/>
              <a:t>in 1889</a:t>
            </a:r>
            <a:endParaRPr lang="en-US" sz="2000" dirty="0"/>
          </a:p>
          <a:p>
            <a:pPr lvl="1"/>
            <a:r>
              <a:rPr lang="en-US" sz="2000" dirty="0"/>
              <a:t>Prophesied the ancestors would help defeat the US Calvary and unite Native Americans throughout the West in prosperity.</a:t>
            </a:r>
          </a:p>
          <a:p>
            <a:pPr lvl="1"/>
            <a:r>
              <a:rPr lang="en-US" sz="2000" dirty="0"/>
              <a:t>Jesus was being reincarnated on Earth, and would bring an end to disease and warfare.</a:t>
            </a:r>
          </a:p>
          <a:p>
            <a:pPr lvl="1"/>
            <a:r>
              <a:rPr lang="en-US" sz="2000" dirty="0"/>
              <a:t>Based on a “circular dance,” which was a common form of dancing. Dancing would help bring the perfection.</a:t>
            </a:r>
          </a:p>
          <a:p>
            <a:pPr lvl="1"/>
            <a:r>
              <a:rPr lang="en-US" sz="2000" dirty="0"/>
              <a:t>Some added “the Ghost Shirt,” a white shirt that would prevent harm to warriors.</a:t>
            </a:r>
          </a:p>
        </p:txBody>
      </p:sp>
    </p:spTree>
    <p:extLst>
      <p:ext uri="{BB962C8B-B14F-4D97-AF65-F5344CB8AC3E}">
        <p14:creationId xmlns:p14="http://schemas.microsoft.com/office/powerpoint/2010/main" val="3499921133"/>
      </p:ext>
    </p:extLst>
  </p:cSld>
  <p:clrMapOvr>
    <a:masterClrMapping/>
  </p:clrMapOvr>
  <mc:AlternateContent xmlns:mc="http://schemas.openxmlformats.org/markup-compatibility/2006" xmlns:p14="http://schemas.microsoft.com/office/powerpoint/2010/main">
    <mc:Choice Requires="p14">
      <p:transition spd="slow" p14:dur="2000" advTm="148281"/>
    </mc:Choice>
    <mc:Fallback xmlns="">
      <p:transition spd="slow" advTm="14828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paquime mor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288"/>
            <a:ext cx="77724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770459"/>
      </p:ext>
    </p:extLst>
  </p:cSld>
  <p:clrMapOvr>
    <a:masterClrMapping/>
  </p:clrMapOvr>
  <mc:AlternateContent xmlns:mc="http://schemas.openxmlformats.org/markup-compatibility/2006" xmlns:p14="http://schemas.microsoft.com/office/powerpoint/2010/main">
    <mc:Choice Requires="p14">
      <p:transition spd="slow" p14:dur="2000" advTm="13222"/>
    </mc:Choice>
    <mc:Fallback xmlns="">
      <p:transition spd="slow" advTm="1322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70" y="2196830"/>
            <a:ext cx="4267200" cy="4114800"/>
          </a:xfrm>
        </p:spPr>
        <p:txBody>
          <a:bodyPr/>
          <a:lstStyle/>
          <a:p>
            <a:r>
              <a:rPr lang="en-US" sz="2400" dirty="0"/>
              <a:t>Politics</a:t>
            </a:r>
          </a:p>
          <a:p>
            <a:r>
              <a:rPr lang="en-US" sz="2400" dirty="0"/>
              <a:t>Gender and age arrangements</a:t>
            </a:r>
          </a:p>
          <a:p>
            <a:r>
              <a:rPr lang="en-US" sz="2400" dirty="0"/>
              <a:t>Class/Caste</a:t>
            </a:r>
          </a:p>
          <a:p>
            <a:r>
              <a:rPr lang="en-US" sz="2400" dirty="0"/>
              <a:t>BUT also (and perhaps especially) cosmology and religion. Many societies do not differentiate between religion and other aspects of life</a:t>
            </a:r>
          </a:p>
        </p:txBody>
      </p:sp>
      <p:sp>
        <p:nvSpPr>
          <p:cNvPr id="4" name="Title 1">
            <a:extLst>
              <a:ext uri="{FF2B5EF4-FFF2-40B4-BE49-F238E27FC236}">
                <a16:creationId xmlns:a16="http://schemas.microsoft.com/office/drawing/2014/main" id="{6125FA8E-0507-44DB-AEF1-F336FC484233}"/>
              </a:ext>
            </a:extLst>
          </p:cNvPr>
          <p:cNvSpPr>
            <a:spLocks noGrp="1"/>
          </p:cNvSpPr>
          <p:nvPr>
            <p:ph type="title"/>
          </p:nvPr>
        </p:nvSpPr>
        <p:spPr>
          <a:xfrm>
            <a:off x="457200" y="552045"/>
            <a:ext cx="8229600" cy="1371600"/>
          </a:xfrm>
        </p:spPr>
        <p:txBody>
          <a:bodyPr/>
          <a:lstStyle/>
          <a:p>
            <a:r>
              <a:rPr lang="en-US" sz="4000" dirty="0"/>
              <a:t>Worldview:</a:t>
            </a:r>
            <a:r>
              <a:rPr lang="en-US" sz="2800" dirty="0"/>
              <a:t> </a:t>
            </a:r>
            <a:r>
              <a:rPr lang="en-US" altLang="en-US" sz="2800" dirty="0">
                <a:ea typeface="ＭＳ Ｐゴシック" pitchFamily="34" charset="-128"/>
              </a:rPr>
              <a:t>A </a:t>
            </a:r>
            <a:r>
              <a:rPr lang="en-US" altLang="en-US" sz="2800" b="1" dirty="0">
                <a:ea typeface="ＭＳ Ｐゴシック" pitchFamily="34" charset="-128"/>
              </a:rPr>
              <a:t>worldview</a:t>
            </a:r>
            <a:r>
              <a:rPr lang="en-US" altLang="en-US" sz="2800" dirty="0">
                <a:ea typeface="ＭＳ Ｐゴシック" pitchFamily="34" charset="-128"/>
              </a:rPr>
              <a:t> is the collective body of ideas that members of a culture generally share concerning the ultimate shape and substance of their reality.</a:t>
            </a:r>
            <a:br>
              <a:rPr lang="en-US" altLang="en-US" sz="2800" dirty="0">
                <a:ea typeface="ＭＳ Ｐゴシック" pitchFamily="34" charset="-128"/>
              </a:rPr>
            </a:br>
            <a:endParaRPr lang="en-IN" sz="2800" dirty="0"/>
          </a:p>
        </p:txBody>
      </p:sp>
      <p:pic>
        <p:nvPicPr>
          <p:cNvPr id="5" name="Picture 4"/>
          <p:cNvPicPr>
            <a:picLocks noChangeAspect="1"/>
          </p:cNvPicPr>
          <p:nvPr/>
        </p:nvPicPr>
        <p:blipFill>
          <a:blip r:embed="rId2"/>
          <a:stretch>
            <a:fillRect/>
          </a:stretch>
        </p:blipFill>
        <p:spPr>
          <a:xfrm>
            <a:off x="4270442" y="2514600"/>
            <a:ext cx="4838700" cy="3133725"/>
          </a:xfrm>
          <a:prstGeom prst="rect">
            <a:avLst/>
          </a:prstGeom>
        </p:spPr>
      </p:pic>
    </p:spTree>
    <p:extLst>
      <p:ext uri="{BB962C8B-B14F-4D97-AF65-F5344CB8AC3E}">
        <p14:creationId xmlns:p14="http://schemas.microsoft.com/office/powerpoint/2010/main" val="3203364171"/>
      </p:ext>
    </p:extLst>
  </p:cSld>
  <p:clrMapOvr>
    <a:masterClrMapping/>
  </p:clrMapOvr>
  <mc:AlternateContent xmlns:mc="http://schemas.openxmlformats.org/markup-compatibility/2006" xmlns:p14="http://schemas.microsoft.com/office/powerpoint/2010/main">
    <mc:Choice Requires="p14">
      <p:transition spd="slow" p14:dur="2000" advTm="295876"/>
    </mc:Choice>
    <mc:Fallback xmlns="">
      <p:transition spd="slow" advTm="29587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4CB3EE-C374-4F14-86A6-2FED3407DD76}"/>
              </a:ext>
            </a:extLst>
          </p:cNvPr>
          <p:cNvSpPr txBox="1">
            <a:spLocks/>
          </p:cNvSpPr>
          <p:nvPr/>
        </p:nvSpPr>
        <p:spPr bwMode="auto">
          <a:xfrm>
            <a:off x="457200" y="-3048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a:lstStyle>
          <a:p>
            <a:r>
              <a:rPr lang="en-US" kern="0"/>
              <a:t>Major Religions of the World</a:t>
            </a:r>
            <a:endParaRPr lang="en-IN" kern="0" dirty="0"/>
          </a:p>
        </p:txBody>
      </p:sp>
      <p:pic>
        <p:nvPicPr>
          <p:cNvPr id="5" name="Content Placeholder 2" descr="Pie chart of the major religions in the world. Christianity, 33%, includes Catholic, Protestant, Eastern Orthodox, Pentecostal, A I Cs, Latter-Day Saints, Jehovah's Witnesses, Quakers, etcetera. Islam, 21%, includes Shiite Sunni, etcetera. Hinduism, 14%. Nonreligious, 16%, includes agnostic, atheist, secular humanist, and people with &quot;no religious preference&quot;. Half of this group is theistic but nonreligious. Indigenous, 6%, includes African Traditional Diasporic. Chinese traditional, 6%. Buddhism, 6%. Other, 4%."/>
          <p:cNvPicPr>
            <a:picLocks noChangeAspect="1"/>
          </p:cNvPicPr>
          <p:nvPr/>
        </p:nvPicPr>
        <p:blipFill>
          <a:blip r:embed="rId2"/>
          <a:stretch>
            <a:fillRect/>
          </a:stretch>
        </p:blipFill>
        <p:spPr>
          <a:xfrm>
            <a:off x="0" y="1063650"/>
            <a:ext cx="5862512" cy="5111701"/>
          </a:xfrm>
          <a:prstGeom prst="rect">
            <a:avLst/>
          </a:prstGeom>
        </p:spPr>
      </p:pic>
      <p:sp>
        <p:nvSpPr>
          <p:cNvPr id="6" name="TextBox 5"/>
          <p:cNvSpPr txBox="1"/>
          <p:nvPr/>
        </p:nvSpPr>
        <p:spPr>
          <a:xfrm>
            <a:off x="0" y="6172200"/>
            <a:ext cx="9144000" cy="646331"/>
          </a:xfrm>
          <a:prstGeom prst="rect">
            <a:avLst/>
          </a:prstGeom>
          <a:noFill/>
        </p:spPr>
        <p:txBody>
          <a:bodyPr wrap="square" rtlCol="0">
            <a:spAutoFit/>
          </a:bodyPr>
          <a:lstStyle/>
          <a:p>
            <a:pPr algn="ctr"/>
            <a:r>
              <a:rPr lang="en-US" dirty="0"/>
              <a:t>Anthropology can give insights into any of these religions, but often the only way to look at the “indigenous, traditional” religions. Up until recently (1600) these were dominant.</a:t>
            </a:r>
          </a:p>
        </p:txBody>
      </p:sp>
      <p:pic>
        <p:nvPicPr>
          <p:cNvPr id="1026" name="Picture 2" descr="https://i.pinimg.com/originals/25/f2/89/25f28975e69ee731659672d7fc2fc2a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9271" y="1254150"/>
            <a:ext cx="3134729" cy="472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937763"/>
      </p:ext>
    </p:extLst>
  </p:cSld>
  <p:clrMapOvr>
    <a:masterClrMapping/>
  </p:clrMapOvr>
  <mc:AlternateContent xmlns:mc="http://schemas.openxmlformats.org/markup-compatibility/2006" xmlns:p14="http://schemas.microsoft.com/office/powerpoint/2010/main">
    <mc:Choice Requires="p14">
      <p:transition spd="slow" p14:dur="2000" advTm="125593"/>
    </mc:Choice>
    <mc:Fallback xmlns="">
      <p:transition spd="slow" advTm="12559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67321C2E-CA32-4BD4-A14D-7EA7C581A23B}"/>
              </a:ext>
            </a:extLst>
          </p:cNvPr>
          <p:cNvSpPr>
            <a:spLocks noGrp="1"/>
          </p:cNvSpPr>
          <p:nvPr>
            <p:ph idx="1"/>
          </p:nvPr>
        </p:nvSpPr>
        <p:spPr>
          <a:xfrm>
            <a:off x="457200" y="533400"/>
            <a:ext cx="8229600" cy="4114800"/>
          </a:xfrm>
        </p:spPr>
        <p:txBody>
          <a:bodyPr>
            <a:normAutofit fontScale="92500"/>
          </a:bodyPr>
          <a:lstStyle/>
          <a:p>
            <a:r>
              <a:rPr lang="en-US" sz="2800" b="1" dirty="0">
                <a:ea typeface="ＭＳ Ｐゴシック" pitchFamily="34" charset="-128"/>
              </a:rPr>
              <a:t>Religion:</a:t>
            </a:r>
            <a:r>
              <a:rPr lang="en-US" sz="2800" dirty="0">
                <a:ea typeface="ＭＳ Ｐゴシック" pitchFamily="34" charset="-128"/>
              </a:rPr>
              <a:t> organized system of ideas about the spiritual, “supernatural” sphere. Includes ceremonial practices to influence/understand aspects of the universe otherwise beyond their control. </a:t>
            </a:r>
          </a:p>
          <a:p>
            <a:pPr lvl="1">
              <a:defRPr/>
            </a:pPr>
            <a:r>
              <a:rPr lang="en-US" sz="2200" b="1" dirty="0">
                <a:ea typeface="ＭＳ Ｐゴシック" pitchFamily="34" charset="-128"/>
              </a:rPr>
              <a:t>Myths</a:t>
            </a:r>
            <a:r>
              <a:rPr lang="en-US" sz="2200" dirty="0">
                <a:ea typeface="ＭＳ Ｐゴシック" pitchFamily="34" charset="-128"/>
              </a:rPr>
              <a:t> are sacred narratives that explain the fundamentals of human existence—Who are we? Where did we and everything else come from? Why are we here? Often set cultural standards for “right” behavior.</a:t>
            </a:r>
          </a:p>
          <a:p>
            <a:pPr lvl="1">
              <a:defRPr/>
            </a:pPr>
            <a:r>
              <a:rPr lang="en-US" altLang="en-US" sz="2200" dirty="0">
                <a:ea typeface="ＭＳ Ｐゴシック" pitchFamily="34" charset="-128"/>
              </a:rPr>
              <a:t>Nearly all religions include “ancestor worship/ancestral spirits”</a:t>
            </a:r>
          </a:p>
          <a:p>
            <a:pPr lvl="1">
              <a:defRPr/>
            </a:pPr>
            <a:r>
              <a:rPr lang="en-US" altLang="en-US" sz="2200" dirty="0">
                <a:ea typeface="ＭＳ Ｐゴシック" pitchFamily="34" charset="-128"/>
              </a:rPr>
              <a:t>Can be other spirit beings/spirit forces.</a:t>
            </a:r>
          </a:p>
          <a:p>
            <a:pPr lvl="1"/>
            <a:endParaRPr lang="en-US" sz="1200" dirty="0">
              <a:ea typeface="ＭＳ Ｐゴシック" pitchFamily="34" charset="-128"/>
            </a:endParaRPr>
          </a:p>
        </p:txBody>
      </p:sp>
      <p:pic>
        <p:nvPicPr>
          <p:cNvPr id="2050" name="Picture 2" descr="Adam and Eve committing original sin, detail from The Virgin of Victory, 1496, by Andrea Mantegna (1431-1506), tempera on canvas, 280x166 c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88180"/>
            <a:ext cx="3048000" cy="23698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tatic.wikia.nocookie.net/l5r/images/b/b0/Ancestor_Worship.jpg/revision/latest/scale-to-width-down/340?cb=201902031656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515742"/>
            <a:ext cx="3200400" cy="23431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owl depicting twin figures with a fish over their hea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514703"/>
            <a:ext cx="2590800" cy="2343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065772"/>
      </p:ext>
    </p:extLst>
  </p:cSld>
  <p:clrMapOvr>
    <a:masterClrMapping/>
  </p:clrMapOvr>
  <mc:AlternateContent xmlns:mc="http://schemas.openxmlformats.org/markup-compatibility/2006" xmlns:p14="http://schemas.microsoft.com/office/powerpoint/2010/main">
    <mc:Choice Requires="p14">
      <p:transition spd="slow" p14:dur="2000" advTm="394212"/>
    </mc:Choice>
    <mc:Fallback xmlns="">
      <p:transition spd="slow" advTm="39421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7" y="381000"/>
            <a:ext cx="4175467" cy="1371600"/>
          </a:xfrm>
        </p:spPr>
        <p:txBody>
          <a:bodyPr/>
          <a:lstStyle/>
          <a:p>
            <a:r>
              <a:rPr lang="en-US" altLang="en-US" sz="3600" b="1" dirty="0">
                <a:ea typeface="ＭＳ Ｐゴシック" pitchFamily="34" charset="-128"/>
              </a:rPr>
              <a:t>Many traditional religions focus on Animism and Animatism</a:t>
            </a:r>
            <a:r>
              <a:rPr lang="en-US" altLang="en-US" sz="3600" dirty="0">
                <a:ea typeface="ＭＳ Ｐゴシック" pitchFamily="34" charset="-128"/>
              </a:rPr>
              <a:t> </a:t>
            </a:r>
            <a:endParaRPr lang="en-US" sz="3600" dirty="0"/>
          </a:p>
        </p:txBody>
      </p:sp>
      <p:sp>
        <p:nvSpPr>
          <p:cNvPr id="3" name="Content Placeholder 2"/>
          <p:cNvSpPr>
            <a:spLocks noGrp="1"/>
          </p:cNvSpPr>
          <p:nvPr>
            <p:ph idx="1"/>
          </p:nvPr>
        </p:nvSpPr>
        <p:spPr>
          <a:xfrm>
            <a:off x="324249" y="2604550"/>
            <a:ext cx="4114800" cy="4114800"/>
          </a:xfrm>
        </p:spPr>
        <p:txBody>
          <a:bodyPr/>
          <a:lstStyle/>
          <a:p>
            <a:r>
              <a:rPr lang="en-US" altLang="en-US" sz="2400" dirty="0">
                <a:ea typeface="ＭＳ Ｐゴシック" pitchFamily="34" charset="-128"/>
              </a:rPr>
              <a:t>Animism: Belief that nature is animated or energized by distinct personalized spirit beings.</a:t>
            </a:r>
            <a:endParaRPr lang="en-US" altLang="en-US" sz="800" dirty="0">
              <a:ea typeface="ＭＳ Ｐゴシック" pitchFamily="34" charset="-128"/>
            </a:endParaRPr>
          </a:p>
          <a:p>
            <a:pPr lvl="1"/>
            <a:r>
              <a:rPr lang="en-US" altLang="en-US" sz="2000" dirty="0">
                <a:ea typeface="ＭＳ Ｐゴシック" pitchFamily="34" charset="-128"/>
              </a:rPr>
              <a:t>Spirits in humans, animals, and also other natural (inanimate) features.</a:t>
            </a:r>
          </a:p>
          <a:p>
            <a:r>
              <a:rPr lang="en-US" altLang="en-US" sz="2400" dirty="0">
                <a:ea typeface="ＭＳ Ｐゴシック" pitchFamily="34" charset="-128"/>
              </a:rPr>
              <a:t>Animatism: Belief that nature is energized by impersonal spiritual power (</a:t>
            </a:r>
            <a:r>
              <a:rPr lang="en-US" altLang="en-US" sz="2400" i="1" dirty="0">
                <a:ea typeface="ＭＳ Ｐゴシック" pitchFamily="34" charset="-128"/>
              </a:rPr>
              <a:t>mana</a:t>
            </a:r>
            <a:r>
              <a:rPr lang="en-US" altLang="en-US" sz="2400" dirty="0">
                <a:ea typeface="ＭＳ Ｐゴシック" pitchFamily="34" charset="-128"/>
              </a:rPr>
              <a:t>)</a:t>
            </a:r>
          </a:p>
          <a:p>
            <a:endParaRPr lang="en-US" sz="2400" dirty="0"/>
          </a:p>
        </p:txBody>
      </p:sp>
      <p:pic>
        <p:nvPicPr>
          <p:cNvPr id="5" name="Picture 4"/>
          <p:cNvPicPr>
            <a:picLocks noChangeAspect="1"/>
          </p:cNvPicPr>
          <p:nvPr/>
        </p:nvPicPr>
        <p:blipFill>
          <a:blip r:embed="rId2"/>
          <a:stretch>
            <a:fillRect/>
          </a:stretch>
        </p:blipFill>
        <p:spPr>
          <a:xfrm>
            <a:off x="4632669" y="4267200"/>
            <a:ext cx="4511331" cy="2536371"/>
          </a:xfrm>
          <a:prstGeom prst="rect">
            <a:avLst/>
          </a:prstGeom>
        </p:spPr>
      </p:pic>
      <p:pic>
        <p:nvPicPr>
          <p:cNvPr id="1026" name="Picture 2" descr="https://hips.hearstapps.com/hmg-prod.s3.amazonaws.com/images/woody-and-buzz-1543339075.jpg?crop=0.716xw:1.00xh;0.100xw,0&amp;resize=4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7841" y="-8021"/>
            <a:ext cx="2800985"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906462"/>
      </p:ext>
    </p:extLst>
  </p:cSld>
  <p:clrMapOvr>
    <a:masterClrMapping/>
  </p:clrMapOvr>
  <mc:AlternateContent xmlns:mc="http://schemas.openxmlformats.org/markup-compatibility/2006" xmlns:p14="http://schemas.microsoft.com/office/powerpoint/2010/main">
    <mc:Choice Requires="p14">
      <p:transition spd="slow" p14:dur="2000" advTm="210055"/>
    </mc:Choice>
    <mc:Fallback xmlns="">
      <p:transition spd="slow" advTm="21005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sz="4800" dirty="0"/>
              <a:t>Some common aspects of religion</a:t>
            </a:r>
          </a:p>
        </p:txBody>
      </p:sp>
      <p:sp>
        <p:nvSpPr>
          <p:cNvPr id="3" name="Content Placeholder 2"/>
          <p:cNvSpPr>
            <a:spLocks noGrp="1"/>
          </p:cNvSpPr>
          <p:nvPr>
            <p:ph idx="1"/>
          </p:nvPr>
        </p:nvSpPr>
        <p:spPr>
          <a:xfrm>
            <a:off x="489857" y="1430111"/>
            <a:ext cx="8229600" cy="4114800"/>
          </a:xfrm>
        </p:spPr>
        <p:txBody>
          <a:bodyPr/>
          <a:lstStyle/>
          <a:p>
            <a:r>
              <a:rPr lang="en-US" sz="2400" b="1" dirty="0"/>
              <a:t>Divination</a:t>
            </a:r>
            <a:r>
              <a:rPr lang="en-US" sz="2400" dirty="0"/>
              <a:t> is a magical procedure or spiritual ritual designed to learn the unknown and foretell the future</a:t>
            </a:r>
          </a:p>
          <a:p>
            <a:r>
              <a:rPr lang="en-US" sz="2400" b="1" dirty="0"/>
              <a:t>Pilgrimage</a:t>
            </a:r>
            <a:r>
              <a:rPr lang="en-US" sz="2400" dirty="0"/>
              <a:t> is a religiously inspired journey to a site believed to be metaphysically significant. Typically requires personal sacrifices from travelers</a:t>
            </a:r>
          </a:p>
          <a:p>
            <a:r>
              <a:rPr lang="en-US" sz="2400" b="1" dirty="0"/>
              <a:t>Syncretism</a:t>
            </a:r>
            <a:r>
              <a:rPr lang="en-US" sz="2400" dirty="0"/>
              <a:t> is the creative blending of indigenous and foreign beliefs and practices into new cultural forms.</a:t>
            </a:r>
          </a:p>
          <a:p>
            <a:endParaRPr lang="en-US" sz="2400" dirty="0"/>
          </a:p>
        </p:txBody>
      </p:sp>
      <p:pic>
        <p:nvPicPr>
          <p:cNvPr id="2050" name="Picture 2" descr="https://www.santafe.org/images/SlideShows/9/4879-pojaque_dancers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881" y="4210050"/>
            <a:ext cx="6778752"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162805"/>
      </p:ext>
    </p:extLst>
  </p:cSld>
  <p:clrMapOvr>
    <a:masterClrMapping/>
  </p:clrMapOvr>
  <mc:AlternateContent xmlns:mc="http://schemas.openxmlformats.org/markup-compatibility/2006" xmlns:p14="http://schemas.microsoft.com/office/powerpoint/2010/main">
    <mc:Choice Requires="p14">
      <p:transition spd="slow" p14:dur="2000" advTm="199712"/>
    </mc:Choice>
    <mc:Fallback xmlns="">
      <p:transition spd="slow" advTm="19971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1943" y="-190500"/>
            <a:ext cx="8229600" cy="1371600"/>
          </a:xfrm>
        </p:spPr>
        <p:txBody>
          <a:bodyPr/>
          <a:lstStyle/>
          <a:p>
            <a:r>
              <a:rPr lang="en-US" dirty="0"/>
              <a:t>Magic</a:t>
            </a:r>
          </a:p>
        </p:txBody>
      </p:sp>
      <p:sp>
        <p:nvSpPr>
          <p:cNvPr id="5" name="Content Placeholder 4"/>
          <p:cNvSpPr>
            <a:spLocks noGrp="1"/>
          </p:cNvSpPr>
          <p:nvPr>
            <p:ph idx="1"/>
          </p:nvPr>
        </p:nvSpPr>
        <p:spPr>
          <a:xfrm>
            <a:off x="457200" y="914400"/>
            <a:ext cx="8229600" cy="4114800"/>
          </a:xfrm>
        </p:spPr>
        <p:txBody>
          <a:bodyPr/>
          <a:lstStyle/>
          <a:p>
            <a:r>
              <a:rPr lang="en-US" dirty="0"/>
              <a:t>Exists in all societies.</a:t>
            </a:r>
          </a:p>
          <a:p>
            <a:r>
              <a:rPr lang="en-US" dirty="0"/>
              <a:t>Generally has a functional quality, but not just functional. “Defense against the dark arts” Protects against bad luck—the evil eye</a:t>
            </a:r>
          </a:p>
        </p:txBody>
      </p:sp>
      <p:pic>
        <p:nvPicPr>
          <p:cNvPr id="2050" name="Picture 2">
            <a:extLst>
              <a:ext uri="{FF2B5EF4-FFF2-40B4-BE49-F238E27FC236}">
                <a16:creationId xmlns:a16="http://schemas.microsoft.com/office/drawing/2014/main" id="{D84EA341-569F-4641-A676-6E4EE85867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042" t="47953" r="26042" b="4948"/>
          <a:stretch/>
        </p:blipFill>
        <p:spPr bwMode="auto">
          <a:xfrm>
            <a:off x="21771" y="3614057"/>
            <a:ext cx="5926339" cy="3276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365543" y="3744686"/>
            <a:ext cx="2286000" cy="2585323"/>
          </a:xfrm>
          <a:prstGeom prst="rect">
            <a:avLst/>
          </a:prstGeom>
          <a:noFill/>
        </p:spPr>
        <p:txBody>
          <a:bodyPr wrap="square" rtlCol="0">
            <a:spAutoFit/>
          </a:bodyPr>
          <a:lstStyle/>
          <a:p>
            <a:r>
              <a:rPr lang="en-US" dirty="0"/>
              <a:t>Functional:</a:t>
            </a:r>
          </a:p>
          <a:p>
            <a:r>
              <a:rPr lang="en-US" dirty="0"/>
              <a:t>Don’t walk under a ladder</a:t>
            </a:r>
          </a:p>
          <a:p>
            <a:endParaRPr lang="en-US" dirty="0"/>
          </a:p>
          <a:p>
            <a:r>
              <a:rPr lang="en-US" dirty="0"/>
              <a:t>Not functional: Throw salt over your left shoulder when you spill salt.</a:t>
            </a:r>
          </a:p>
          <a:p>
            <a:endParaRPr lang="en-US" dirty="0"/>
          </a:p>
        </p:txBody>
      </p:sp>
    </p:spTree>
    <p:extLst>
      <p:ext uri="{BB962C8B-B14F-4D97-AF65-F5344CB8AC3E}">
        <p14:creationId xmlns:p14="http://schemas.microsoft.com/office/powerpoint/2010/main" val="2591017193"/>
      </p:ext>
    </p:extLst>
  </p:cSld>
  <p:clrMapOvr>
    <a:masterClrMapping/>
  </p:clrMapOvr>
  <mc:AlternateContent xmlns:mc="http://schemas.openxmlformats.org/markup-compatibility/2006" xmlns:p14="http://schemas.microsoft.com/office/powerpoint/2010/main">
    <mc:Choice Requires="p14">
      <p:transition spd="slow" p14:dur="2000" advTm="79109"/>
    </mc:Choice>
    <mc:Fallback xmlns="">
      <p:transition spd="slow" advTm="7910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D4392-3CD0-4747-942F-AA73D3E711CD}"/>
              </a:ext>
            </a:extLst>
          </p:cNvPr>
          <p:cNvSpPr>
            <a:spLocks noGrp="1"/>
          </p:cNvSpPr>
          <p:nvPr>
            <p:ph type="title"/>
          </p:nvPr>
        </p:nvSpPr>
        <p:spPr/>
        <p:txBody>
          <a:bodyPr/>
          <a:lstStyle/>
          <a:p>
            <a:r>
              <a:rPr lang="en-US" dirty="0"/>
              <a:t>A Case Study from the </a:t>
            </a:r>
            <a:r>
              <a:rPr lang="en-US" dirty="0" err="1"/>
              <a:t>Trobianders</a:t>
            </a:r>
            <a:r>
              <a:rPr lang="en-US" dirty="0"/>
              <a:t> of Papua New Guinea</a:t>
            </a:r>
          </a:p>
        </p:txBody>
      </p:sp>
      <p:sp>
        <p:nvSpPr>
          <p:cNvPr id="3" name="Content Placeholder 2">
            <a:extLst>
              <a:ext uri="{FF2B5EF4-FFF2-40B4-BE49-F238E27FC236}">
                <a16:creationId xmlns:a16="http://schemas.microsoft.com/office/drawing/2014/main" id="{5284BE58-F931-49F5-BE98-86F6F9E8C885}"/>
              </a:ext>
            </a:extLst>
          </p:cNvPr>
          <p:cNvSpPr>
            <a:spLocks noGrp="1"/>
          </p:cNvSpPr>
          <p:nvPr>
            <p:ph idx="1"/>
          </p:nvPr>
        </p:nvSpPr>
        <p:spPr>
          <a:xfrm>
            <a:off x="439003" y="2362200"/>
            <a:ext cx="8229600" cy="4114800"/>
          </a:xfrm>
        </p:spPr>
        <p:txBody>
          <a:bodyPr/>
          <a:lstStyle/>
          <a:p>
            <a:r>
              <a:rPr lang="en-US" b="1" dirty="0" err="1"/>
              <a:t>Bronislaw</a:t>
            </a:r>
            <a:r>
              <a:rPr lang="en-US" b="1" dirty="0"/>
              <a:t> Malinowski (1884-1942)</a:t>
            </a:r>
          </a:p>
          <a:p>
            <a:pPr lvl="1"/>
            <a:r>
              <a:rPr lang="en-US" sz="1600" dirty="0"/>
              <a:t>Credited for developing “participant observation”</a:t>
            </a:r>
          </a:p>
          <a:p>
            <a:endParaRPr lang="en-US" sz="2000" dirty="0"/>
          </a:p>
        </p:txBody>
      </p:sp>
      <p:pic>
        <p:nvPicPr>
          <p:cNvPr id="3074" name="Picture 2">
            <a:extLst>
              <a:ext uri="{FF2B5EF4-FFF2-40B4-BE49-F238E27FC236}">
                <a16:creationId xmlns:a16="http://schemas.microsoft.com/office/drawing/2014/main" id="{3ACC9508-D145-4202-9533-43E6F145ED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09" t="31483" r="55208" b="14814"/>
          <a:stretch/>
        </p:blipFill>
        <p:spPr bwMode="auto">
          <a:xfrm>
            <a:off x="152399" y="3428999"/>
            <a:ext cx="3657601" cy="27913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3ACC9508-D145-4202-9533-43E6F145ED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958" t="35462" r="5208" b="16665"/>
          <a:stretch/>
        </p:blipFill>
        <p:spPr bwMode="auto">
          <a:xfrm>
            <a:off x="4114801" y="3428999"/>
            <a:ext cx="4759949" cy="27965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14B9470-3D36-42FD-AF3A-72FF9AB76A27}"/>
              </a:ext>
            </a:extLst>
          </p:cNvPr>
          <p:cNvSpPr txBox="1"/>
          <p:nvPr/>
        </p:nvSpPr>
        <p:spPr>
          <a:xfrm>
            <a:off x="2779005" y="6211669"/>
            <a:ext cx="3585990" cy="523220"/>
          </a:xfrm>
          <a:prstGeom prst="rect">
            <a:avLst/>
          </a:prstGeom>
          <a:noFill/>
        </p:spPr>
        <p:txBody>
          <a:bodyPr wrap="square">
            <a:spAutoFit/>
          </a:bodyPr>
          <a:lstStyle/>
          <a:p>
            <a:pPr algn="ctr"/>
            <a:r>
              <a:rPr lang="en-US" sz="1400" dirty="0"/>
              <a:t>Trobriand Islanders of Papua New Guinea (1915-1918)</a:t>
            </a:r>
          </a:p>
        </p:txBody>
      </p:sp>
    </p:spTree>
    <p:extLst>
      <p:ext uri="{BB962C8B-B14F-4D97-AF65-F5344CB8AC3E}">
        <p14:creationId xmlns:p14="http://schemas.microsoft.com/office/powerpoint/2010/main" val="3188823029"/>
      </p:ext>
    </p:extLst>
  </p:cSld>
  <p:clrMapOvr>
    <a:masterClrMapping/>
  </p:clrMapOvr>
  <mc:AlternateContent xmlns:mc="http://schemas.openxmlformats.org/markup-compatibility/2006" xmlns:p14="http://schemas.microsoft.com/office/powerpoint/2010/main">
    <mc:Choice Requires="p14">
      <p:transition spd="slow" p14:dur="2000" advTm="32919"/>
    </mc:Choice>
    <mc:Fallback xmlns="">
      <p:transition spd="slow" advTm="3291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329351C-F5A6-4BD0-AD42-64496A1269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094"/>
          <a:stretch/>
        </p:blipFill>
        <p:spPr bwMode="auto">
          <a:xfrm>
            <a:off x="15" y="857257"/>
            <a:ext cx="3479785" cy="51434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5DECA6B-060D-4446-80F7-B9F120EAC6AD}"/>
              </a:ext>
            </a:extLst>
          </p:cNvPr>
          <p:cNvSpPr txBox="1"/>
          <p:nvPr/>
        </p:nvSpPr>
        <p:spPr>
          <a:xfrm>
            <a:off x="3657600" y="857257"/>
            <a:ext cx="4712016" cy="3037568"/>
          </a:xfrm>
          <a:prstGeom prst="rect">
            <a:avLst/>
          </a:prstGeom>
        </p:spPr>
        <p:txBody>
          <a:bodyPr vert="horz" lIns="68580" tIns="34290" rIns="68580" bIns="34290" rtlCol="0">
            <a:noAutofit/>
          </a:bodyPr>
          <a:lstStyle/>
          <a:p>
            <a:pPr marL="557213" lvl="1" indent="-171450">
              <a:lnSpc>
                <a:spcPct val="90000"/>
              </a:lnSpc>
              <a:spcAft>
                <a:spcPts val="450"/>
              </a:spcAft>
              <a:buFont typeface="Arial" panose="020B0604020202020204" pitchFamily="34" charset="0"/>
              <a:buChar char="•"/>
            </a:pPr>
            <a:r>
              <a:rPr lang="en-US" sz="2400" dirty="0">
                <a:ea typeface="Calibri" panose="020F0502020204030204" pitchFamily="34" charset="0"/>
              </a:rPr>
              <a:t>Spirits literally packed the Islanders’ landscape (including the ocean). </a:t>
            </a:r>
          </a:p>
          <a:p>
            <a:pPr marL="557213" lvl="1" indent="-171450">
              <a:lnSpc>
                <a:spcPct val="90000"/>
              </a:lnSpc>
              <a:spcAft>
                <a:spcPts val="450"/>
              </a:spcAft>
              <a:buFont typeface="Arial" panose="020B0604020202020204" pitchFamily="34" charset="0"/>
              <a:buChar char="•"/>
            </a:pPr>
            <a:r>
              <a:rPr lang="en-US" sz="2400" dirty="0"/>
              <a:t>Sorcerers and witches could cast spells to draw upon spirits to cause illness, misfortune, and even death</a:t>
            </a:r>
          </a:p>
          <a:p>
            <a:pPr marL="557213" lvl="1" indent="-171450">
              <a:lnSpc>
                <a:spcPct val="90000"/>
              </a:lnSpc>
              <a:spcAft>
                <a:spcPts val="450"/>
              </a:spcAft>
              <a:buFont typeface="Arial" panose="020B0604020202020204" pitchFamily="34" charset="0"/>
              <a:buChar char="•"/>
            </a:pPr>
            <a:r>
              <a:rPr lang="en-US" sz="2400" dirty="0"/>
              <a:t>Spirit could help people</a:t>
            </a:r>
          </a:p>
          <a:p>
            <a:pPr marL="557213" lvl="1" indent="-171450">
              <a:lnSpc>
                <a:spcPct val="90000"/>
              </a:lnSpc>
              <a:spcAft>
                <a:spcPts val="450"/>
              </a:spcAft>
              <a:buFont typeface="Arial" panose="020B0604020202020204" pitchFamily="34" charset="0"/>
              <a:buChar char="•"/>
            </a:pPr>
            <a:r>
              <a:rPr lang="en-US" sz="2400" dirty="0"/>
              <a:t>Witchcraft could be countered by magic</a:t>
            </a:r>
          </a:p>
          <a:p>
            <a:pPr marL="557213" lvl="1" indent="-171450">
              <a:lnSpc>
                <a:spcPct val="90000"/>
              </a:lnSpc>
              <a:spcAft>
                <a:spcPts val="450"/>
              </a:spcAft>
              <a:buFont typeface="Arial" panose="020B0604020202020204" pitchFamily="34" charset="0"/>
              <a:buChar char="•"/>
            </a:pPr>
            <a:r>
              <a:rPr lang="en-US" sz="2400" dirty="0"/>
              <a:t>Magic ensure “good luck” esp. for uncertain circumstances</a:t>
            </a:r>
          </a:p>
        </p:txBody>
      </p:sp>
    </p:spTree>
    <p:extLst>
      <p:ext uri="{BB962C8B-B14F-4D97-AF65-F5344CB8AC3E}">
        <p14:creationId xmlns:p14="http://schemas.microsoft.com/office/powerpoint/2010/main" val="2114457379"/>
      </p:ext>
    </p:extLst>
  </p:cSld>
  <p:clrMapOvr>
    <a:masterClrMapping/>
  </p:clrMapOvr>
  <mc:AlternateContent xmlns:mc="http://schemas.openxmlformats.org/markup-compatibility/2006" xmlns:p14="http://schemas.microsoft.com/office/powerpoint/2010/main">
    <mc:Choice Requires="p14">
      <p:transition spd="slow" p14:dur="2000" advTm="68032"/>
    </mc:Choice>
    <mc:Fallback xmlns="">
      <p:transition spd="slow" advTm="68032"/>
    </mc:Fallback>
  </mc:AlternateContent>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978D293550EE408BBA80E379FB1048" ma:contentTypeVersion="9" ma:contentTypeDescription="Create a new document." ma:contentTypeScope="" ma:versionID="8f62e170c7e029e5138470db98852e9e">
  <xsd:schema xmlns:xsd="http://www.w3.org/2001/XMLSchema" xmlns:xs="http://www.w3.org/2001/XMLSchema" xmlns:p="http://schemas.microsoft.com/office/2006/metadata/properties" xmlns:ns3="4094fec7-eb86-4f33-885f-f4ec69534214" targetNamespace="http://schemas.microsoft.com/office/2006/metadata/properties" ma:root="true" ma:fieldsID="fef094d78892922e349b4c96b502a1e2" ns3:_="">
    <xsd:import namespace="4094fec7-eb86-4f33-885f-f4ec6953421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94fec7-eb86-4f33-885f-f4ec695342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2305A5-69E8-41C1-96C6-2C46930CDF51}">
  <ds:schemaRefs>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http://schemas.openxmlformats.org/package/2006/metadata/core-properties"/>
    <ds:schemaRef ds:uri="4094fec7-eb86-4f33-885f-f4ec69534214"/>
    <ds:schemaRef ds:uri="http://www.w3.org/XML/1998/namespace"/>
    <ds:schemaRef ds:uri="http://purl.org/dc/dcmitype/"/>
  </ds:schemaRefs>
</ds:datastoreItem>
</file>

<file path=customXml/itemProps2.xml><?xml version="1.0" encoding="utf-8"?>
<ds:datastoreItem xmlns:ds="http://schemas.openxmlformats.org/officeDocument/2006/customXml" ds:itemID="{F71A3197-F572-47A3-B4DE-7A5556C544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94fec7-eb86-4f33-885f-f4ec695342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D6CF5A-878D-43DF-9BA2-51F0BA5E65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Textured</Template>
  <TotalTime>4390</TotalTime>
  <Words>999</Words>
  <Application>Microsoft Office PowerPoint</Application>
  <PresentationFormat>On-screen Show (4:3)</PresentationFormat>
  <Paragraphs>79</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Tahoma</vt:lpstr>
      <vt:lpstr>Times New Roman</vt:lpstr>
      <vt:lpstr>Wingdings</vt:lpstr>
      <vt:lpstr>Textured</vt:lpstr>
      <vt:lpstr>Goals. Students will be able to:</vt:lpstr>
      <vt:lpstr>Worldview: A worldview is the collective body of ideas that members of a culture generally share concerning the ultimate shape and substance of their reality. </vt:lpstr>
      <vt:lpstr>PowerPoint Presentation</vt:lpstr>
      <vt:lpstr>PowerPoint Presentation</vt:lpstr>
      <vt:lpstr>Many traditional religions focus on Animism and Animatism </vt:lpstr>
      <vt:lpstr>Some common aspects of religion</vt:lpstr>
      <vt:lpstr>Magic</vt:lpstr>
      <vt:lpstr>A Case Study from the Trobianders of Papua New Guinea</vt:lpstr>
      <vt:lpstr>PowerPoint Presentation</vt:lpstr>
      <vt:lpstr>PowerPoint Presentation</vt:lpstr>
      <vt:lpstr>PowerPoint Presentation</vt:lpstr>
      <vt:lpstr>Shamans</vt:lpstr>
      <vt:lpstr>PowerPoint Presentation</vt:lpstr>
      <vt:lpstr>An Example</vt:lpstr>
      <vt:lpstr>Priests and Priestesses</vt:lpstr>
      <vt:lpstr>Priests work for deities (gods). They tell the people what the gods want.  Shamans work for people. They tell the spirits what to do.</vt:lpstr>
      <vt:lpstr>Prophets</vt:lpstr>
      <vt:lpstr>Wovoka (Jack Wilson)</vt:lpstr>
      <vt:lpstr>PowerPoint Presentation</vt:lpstr>
    </vt:vector>
  </TitlesOfParts>
  <Company>University of Missouri--Columbia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Christine S. VanPool</dc:creator>
  <cp:lastModifiedBy>VanPool, Todd</cp:lastModifiedBy>
  <cp:revision>96</cp:revision>
  <dcterms:created xsi:type="dcterms:W3CDTF">2007-01-11T21:07:36Z</dcterms:created>
  <dcterms:modified xsi:type="dcterms:W3CDTF">2021-12-01T21:11:33Z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0x01010028978D293550EE408BBA80E379FB1048</vt:lpwstr>
  </property>
</Properties>
</file>